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3" r:id="rId3"/>
    <p:sldId id="257" r:id="rId4"/>
    <p:sldId id="291" r:id="rId5"/>
    <p:sldId id="292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94" r:id="rId29"/>
    <p:sldId id="295" r:id="rId30"/>
    <p:sldId id="296" r:id="rId31"/>
    <p:sldId id="297" r:id="rId32"/>
    <p:sldId id="298" r:id="rId33"/>
    <p:sldId id="299" r:id="rId34"/>
    <p:sldId id="280" r:id="rId35"/>
    <p:sldId id="300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89" r:id="rId44"/>
    <p:sldId id="290" r:id="rId45"/>
    <p:sldId id="301" r:id="rId46"/>
    <p:sldId id="302" r:id="rId47"/>
    <p:sldId id="303" r:id="rId48"/>
    <p:sldId id="307" r:id="rId49"/>
    <p:sldId id="304" r:id="rId50"/>
    <p:sldId id="305" r:id="rId51"/>
    <p:sldId id="306" r:id="rId52"/>
    <p:sldId id="310" r:id="rId53"/>
    <p:sldId id="308" r:id="rId54"/>
    <p:sldId id="309" r:id="rId55"/>
    <p:sldId id="311" r:id="rId56"/>
    <p:sldId id="312" r:id="rId57"/>
    <p:sldId id="313" r:id="rId58"/>
    <p:sldId id="314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15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07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D0F8FD-942C-43CC-8957-B3BE9C61B8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AF6C68-A678-4AA5-9DEC-95835609B8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85F023-590B-4B8E-924F-BDC813F7D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0E53E-9759-4A94-A74E-9FACD756950C}" type="datetimeFigureOut">
              <a:rPr lang="es-ES" smtClean="0"/>
              <a:t>02/03/2018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00E3D8-F7DC-48EE-9B2E-614B80407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2DF7E3D-90FC-4ADA-B93E-B8D6342F5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F7E1A-BC97-4844-8C2D-0D181E0B65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9671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14597F-9087-46A3-9F4B-94DA96600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83AE558-F702-4E7C-8CB6-80528D49F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19380B6-C41C-45C3-9E5F-AA267AE02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0E53E-9759-4A94-A74E-9FACD756950C}" type="datetimeFigureOut">
              <a:rPr lang="es-ES" smtClean="0"/>
              <a:t>02/03/2018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170DE27-6E77-4AF3-BEC0-5E260B702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120950-1784-44D4-91E9-2EE85A89D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F7E1A-BC97-4844-8C2D-0D181E0B65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615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3ABC99F-902F-4F33-B343-A12FB19527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89B3DA0-9CE9-4293-90C3-FDF928CB08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48994AF-83F1-4CB2-890D-5CBAB7904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0E53E-9759-4A94-A74E-9FACD756950C}" type="datetimeFigureOut">
              <a:rPr lang="es-ES" smtClean="0"/>
              <a:t>02/03/2018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BEE8C2C-D58D-4F98-B8C0-6D7353BF8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05FF13-4CDE-4630-AF33-DAEC043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F7E1A-BC97-4844-8C2D-0D181E0B65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5011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3B10B5-EF76-426B-9242-4E1D93248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1BB1FBB-A38A-4F78-8609-D503270747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2FE4FDA-99A7-4014-A77A-812835A4B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0E53E-9759-4A94-A74E-9FACD756950C}" type="datetimeFigureOut">
              <a:rPr lang="es-ES" smtClean="0"/>
              <a:t>02/03/2018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2118DED-2B0A-4186-8A6E-8305C579C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197287F-3929-4D78-8479-3227CC307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F7E1A-BC97-4844-8C2D-0D181E0B65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9985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9D9275-6F96-495C-BA7E-0A0E00999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C7B185F-A4C4-44F3-8EB1-BF7F00AF0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54BE69A-C504-4EB5-B3A4-68ED7A381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0E53E-9759-4A94-A74E-9FACD756950C}" type="datetimeFigureOut">
              <a:rPr lang="es-ES" smtClean="0"/>
              <a:t>02/03/2018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95824B9-B36C-4B42-A3C1-73A838E81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9121490-5396-4FD2-A46C-27C775FF6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F7E1A-BC97-4844-8C2D-0D181E0B65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2390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B4011C-61CF-4D0C-97E3-9FF25B27E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7A549CC-D76E-4EA8-A19B-DED3E8E08B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57F81F-CB22-476C-9E0A-43183CD64B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E9C3680-C3C8-4A46-B9AD-95ABC1482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0E53E-9759-4A94-A74E-9FACD756950C}" type="datetimeFigureOut">
              <a:rPr lang="es-ES" smtClean="0"/>
              <a:t>02/03/2018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BBE7A7A-6C70-4F97-A6B1-DC98C0543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7A2C3ED-D4D8-44B9-B873-35EE8A1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F7E1A-BC97-4844-8C2D-0D181E0B65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6890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6A3493-1278-49B0-A54C-F0834DBEF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70C4819-D550-4004-8266-9EC787353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B670ECB-9642-4C55-B834-13E7E4595D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122D7A1-2761-4335-A2AA-614876CC14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DA5725E-515D-4129-84A1-EE5DE19CF6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3F2337E-8AF8-4313-AD4F-186B824BB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0E53E-9759-4A94-A74E-9FACD756950C}" type="datetimeFigureOut">
              <a:rPr lang="es-ES" smtClean="0"/>
              <a:t>02/03/2018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B33D32E-86CF-43B3-A4E3-5708436B7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B4D70DA-83B6-4DBD-B30F-638E9EDEE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F7E1A-BC97-4844-8C2D-0D181E0B65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7660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E73B18-6F12-4AB8-BC07-C86D3105B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733D9B1-CA92-4F8A-AA85-713ED232C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0E53E-9759-4A94-A74E-9FACD756950C}" type="datetimeFigureOut">
              <a:rPr lang="es-ES" smtClean="0"/>
              <a:t>02/03/2018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5FCF5E4-19CD-48FB-9425-A3FA60D52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A811768-120B-4CA1-AFB5-C33371AA6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F7E1A-BC97-4844-8C2D-0D181E0B65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3566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2471DD1-1E0C-4067-A288-C9C1FBD11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0E53E-9759-4A94-A74E-9FACD756950C}" type="datetimeFigureOut">
              <a:rPr lang="es-ES" smtClean="0"/>
              <a:t>02/03/2018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192126B-07DD-489B-B74F-B6ABE3AAF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CEE69DF-5642-4AE3-B294-83064B5DB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F7E1A-BC97-4844-8C2D-0D181E0B65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1204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94013D-C36E-4335-A728-A137FE244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9486AD-956E-473F-865E-3237F1E32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A9B4A3E-5307-44FB-83BE-776BC0A08B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9A82BB1-15C8-4184-9B1E-9B0E85F25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0E53E-9759-4A94-A74E-9FACD756950C}" type="datetimeFigureOut">
              <a:rPr lang="es-ES" smtClean="0"/>
              <a:t>02/03/2018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A2CAD21-A154-4E0F-BC80-6243CFBC0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ADD09CB-3FFE-4EB7-BB45-8CF4EF1E9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F7E1A-BC97-4844-8C2D-0D181E0B65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537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CFB343-1B2B-4C7D-8BB0-A5E911FD7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50401A1-54A0-4CA7-934F-879C0553C3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EF03EE9-09AE-4257-A4E3-FC5B1D1610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C6C40A4-1B26-4E56-9298-3F57DC9E8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0E53E-9759-4A94-A74E-9FACD756950C}" type="datetimeFigureOut">
              <a:rPr lang="es-ES" smtClean="0"/>
              <a:t>02/03/2018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DFE0A20-23D2-41A6-993D-D0C4A73DC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7CA9B53-ADA5-4C56-9E8E-04AF34807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F7E1A-BC97-4844-8C2D-0D181E0B65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545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0037167-3B8B-4D65-9515-A6316BCD6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7A2AD9F-490B-4F65-A9CC-A666515790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AB010DE-8E69-4A42-B6E4-DDCC423E07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10E53E-9759-4A94-A74E-9FACD756950C}" type="datetimeFigureOut">
              <a:rPr lang="es-ES" smtClean="0"/>
              <a:t>02/03/2018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26FF7A-01CB-4822-9BFC-9A5D101342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6B68BFE-835A-4FF1-85BE-41BA15902D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AF7E1A-BC97-4844-8C2D-0D181E0B65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9290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02017F-97CE-4E28-ABF5-5E07ABE5FB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chemeClr val="accent5">
              <a:lumMod val="60000"/>
              <a:lumOff val="40000"/>
            </a:schemeClr>
          </a:solidFill>
        </p:spPr>
        <p:txBody>
          <a:bodyPr/>
          <a:lstStyle/>
          <a:p>
            <a:r>
              <a:rPr lang="es-ES" b="1" dirty="0"/>
              <a:t>LA ECONOMÍA DE LA UNIÓN EUROPEA Y DE ESPAÑA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900319-D1F7-4BB2-8B3C-8A73189CE9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579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E8F342D-1BEA-4118-8970-FD6B6DA28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" y="292100"/>
            <a:ext cx="11734800" cy="637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000" dirty="0"/>
              <a:t>Gran protagonismo del Euro.</a:t>
            </a:r>
          </a:p>
          <a:p>
            <a:pPr marL="0" indent="0">
              <a:buNone/>
            </a:pPr>
            <a:r>
              <a:rPr lang="es-ES" sz="2000" dirty="0"/>
              <a:t>La UE acoge a 29 de los 1000 Bancos más importantes del planeta.</a:t>
            </a:r>
          </a:p>
          <a:p>
            <a:pPr marL="0" indent="0">
              <a:buNone/>
            </a:pPr>
            <a:r>
              <a:rPr lang="es-ES" sz="2000" dirty="0"/>
              <a:t>El turismo destaca igualmente como gran fuente de ingresos.</a:t>
            </a:r>
          </a:p>
          <a:p>
            <a:pPr marL="0" indent="0">
              <a:buNone/>
            </a:pPr>
            <a:endParaRPr lang="es-ES" sz="2000" dirty="0"/>
          </a:p>
          <a:p>
            <a:pPr marL="0" indent="0">
              <a:buNone/>
            </a:pP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ACTIVIDADES PÁGINA 112</a:t>
            </a:r>
          </a:p>
        </p:txBody>
      </p:sp>
    </p:spTree>
    <p:extLst>
      <p:ext uri="{BB962C8B-B14F-4D97-AF65-F5344CB8AC3E}">
        <p14:creationId xmlns:p14="http://schemas.microsoft.com/office/powerpoint/2010/main" val="40262466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DC848F-337D-4A40-BCEF-654FE79ED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C772FA24-293D-4E30-A910-1786A84D1D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39" y="365125"/>
            <a:ext cx="3828571" cy="1504762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0C11FB8-278E-4286-AC4A-50A28FF815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00" y="228600"/>
            <a:ext cx="3905250" cy="292417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5731F79-7C29-42E0-BD53-91C5AC3046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39" y="2147887"/>
            <a:ext cx="5927662" cy="372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0814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6F266E-B0E1-459B-A8E1-A1E35C882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B672A1E2-1733-4267-BAB3-7E4FAA63C3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725" y="88900"/>
            <a:ext cx="9296400" cy="6972300"/>
          </a:xfrm>
        </p:spPr>
      </p:pic>
    </p:spTree>
    <p:extLst>
      <p:ext uri="{BB962C8B-B14F-4D97-AF65-F5344CB8AC3E}">
        <p14:creationId xmlns:p14="http://schemas.microsoft.com/office/powerpoint/2010/main" val="948322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EE3858-4D4A-457B-87EF-42A4C4206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BF1F02C-0F1F-490C-9575-2577444CB5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290513"/>
            <a:ext cx="6662834" cy="6443662"/>
          </a:xfrm>
        </p:spPr>
      </p:pic>
    </p:spTree>
    <p:extLst>
      <p:ext uri="{BB962C8B-B14F-4D97-AF65-F5344CB8AC3E}">
        <p14:creationId xmlns:p14="http://schemas.microsoft.com/office/powerpoint/2010/main" val="11116181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038BB8-0AC1-4AEE-99A5-78067F50E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BE292BBC-E815-4270-B3A8-BAF997A244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-289719"/>
            <a:ext cx="9916584" cy="7437438"/>
          </a:xfrm>
        </p:spPr>
      </p:pic>
    </p:spTree>
    <p:extLst>
      <p:ext uri="{BB962C8B-B14F-4D97-AF65-F5344CB8AC3E}">
        <p14:creationId xmlns:p14="http://schemas.microsoft.com/office/powerpoint/2010/main" val="4271031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9709BD-938A-4F28-821A-C6E393D30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FD942604-3A25-411F-B289-4DF21F3E44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083" y="177799"/>
            <a:ext cx="9073092" cy="6804819"/>
          </a:xfrm>
        </p:spPr>
      </p:pic>
    </p:spTree>
    <p:extLst>
      <p:ext uri="{BB962C8B-B14F-4D97-AF65-F5344CB8AC3E}">
        <p14:creationId xmlns:p14="http://schemas.microsoft.com/office/powerpoint/2010/main" val="41260359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2A2665-342D-45EE-BE12-968C7C750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E5EC4E3F-197B-4519-9D1E-B90AC6D925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540" y="-136525"/>
            <a:ext cx="8597560" cy="7477512"/>
          </a:xfrm>
        </p:spPr>
      </p:pic>
    </p:spTree>
    <p:extLst>
      <p:ext uri="{BB962C8B-B14F-4D97-AF65-F5344CB8AC3E}">
        <p14:creationId xmlns:p14="http://schemas.microsoft.com/office/powerpoint/2010/main" val="20385564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E2C313-A135-4B41-BEF9-AECFB43CE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3AD6BFC7-104A-4749-BB0B-154423175F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154" y="0"/>
            <a:ext cx="9301692" cy="6976269"/>
          </a:xfrm>
        </p:spPr>
      </p:pic>
    </p:spTree>
    <p:extLst>
      <p:ext uri="{BB962C8B-B14F-4D97-AF65-F5344CB8AC3E}">
        <p14:creationId xmlns:p14="http://schemas.microsoft.com/office/powerpoint/2010/main" val="38356430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E503C6-7823-4E2C-AD69-2AE2E8C6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3697FD3-7D40-4BC1-8C9A-F19440EFBD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550" y="0"/>
            <a:ext cx="5964950" cy="7124470"/>
          </a:xfrm>
        </p:spPr>
      </p:pic>
    </p:spTree>
    <p:extLst>
      <p:ext uri="{BB962C8B-B14F-4D97-AF65-F5344CB8AC3E}">
        <p14:creationId xmlns:p14="http://schemas.microsoft.com/office/powerpoint/2010/main" val="19439947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FBD408-B6D8-467F-8478-01DC28DA7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6C3A1522-A781-43A8-A8C8-68F08F713D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436" y="313516"/>
            <a:ext cx="9927113" cy="6230968"/>
          </a:xfrm>
        </p:spPr>
      </p:pic>
    </p:spTree>
    <p:extLst>
      <p:ext uri="{BB962C8B-B14F-4D97-AF65-F5344CB8AC3E}">
        <p14:creationId xmlns:p14="http://schemas.microsoft.com/office/powerpoint/2010/main" val="1359119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3718DF-4C01-484B-A8CB-3DD746E64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F8BAD94A-9FB1-44B8-BADB-0D19C5A6D3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362" y="143066"/>
            <a:ext cx="8130413" cy="6571868"/>
          </a:xfrm>
        </p:spPr>
      </p:pic>
    </p:spTree>
    <p:extLst>
      <p:ext uri="{BB962C8B-B14F-4D97-AF65-F5344CB8AC3E}">
        <p14:creationId xmlns:p14="http://schemas.microsoft.com/office/powerpoint/2010/main" val="9136545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6A8279-B0B0-4D55-ABC3-EC7D60EB6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EF832A62-B97D-4FB7-8802-8546A96050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17" y="90487"/>
            <a:ext cx="10644532" cy="6677025"/>
          </a:xfrm>
        </p:spPr>
      </p:pic>
    </p:spTree>
    <p:extLst>
      <p:ext uri="{BB962C8B-B14F-4D97-AF65-F5344CB8AC3E}">
        <p14:creationId xmlns:p14="http://schemas.microsoft.com/office/powerpoint/2010/main" val="23139305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732A9C-294C-4451-8E47-C3EB838A6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03D69A7-AB55-42F5-BC0F-C029138F21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50" y="0"/>
            <a:ext cx="9677999" cy="6842682"/>
          </a:xfrm>
        </p:spPr>
      </p:pic>
    </p:spTree>
    <p:extLst>
      <p:ext uri="{BB962C8B-B14F-4D97-AF65-F5344CB8AC3E}">
        <p14:creationId xmlns:p14="http://schemas.microsoft.com/office/powerpoint/2010/main" val="1990723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61E22E-ACBA-4AD2-8906-DC46F9455C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025" y="301625"/>
            <a:ext cx="11658600" cy="6337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000" b="1" dirty="0"/>
              <a:t>2. LAS ACTIVIDADES DEL SECTOR PRIMARIO EN ESPAÑA</a:t>
            </a:r>
          </a:p>
          <a:p>
            <a:pPr marL="0" indent="0">
              <a:buNone/>
            </a:pPr>
            <a:r>
              <a:rPr lang="es-ES" sz="2000" dirty="0"/>
              <a:t>Gran importancia de la pesca.</a:t>
            </a:r>
          </a:p>
          <a:p>
            <a:pPr marL="0" indent="0">
              <a:buNone/>
            </a:pPr>
            <a:r>
              <a:rPr lang="es-ES" sz="2000" dirty="0"/>
              <a:t>Predominan grandes superficies para pastos y bosques adaptadas para la ganadería extensiva y para la silvicultura.</a:t>
            </a:r>
          </a:p>
          <a:p>
            <a:pPr marL="0" indent="0">
              <a:buNone/>
            </a:pPr>
            <a:endParaRPr lang="es-ES" sz="2000" dirty="0"/>
          </a:p>
          <a:p>
            <a:pPr marL="0" indent="0">
              <a:buNone/>
            </a:pPr>
            <a:r>
              <a:rPr lang="es-ES" sz="2000" b="1" dirty="0"/>
              <a:t>La Agricultura: </a:t>
            </a:r>
          </a:p>
          <a:p>
            <a:pPr marL="0" indent="0">
              <a:buNone/>
            </a:pPr>
            <a:r>
              <a:rPr lang="es-ES" sz="2000" dirty="0"/>
              <a:t>España tiene, en general, una economía de carácter comercial distinguida por su tecnificación y productividad. </a:t>
            </a:r>
          </a:p>
          <a:p>
            <a:pPr marL="0" indent="0">
              <a:buNone/>
            </a:pPr>
            <a:r>
              <a:rPr lang="es-ES" sz="2000" b="1" dirty="0"/>
              <a:t>La agricultura extensiva de secano </a:t>
            </a:r>
            <a:r>
              <a:rPr lang="es-ES" sz="2000" dirty="0"/>
              <a:t>ocupa </a:t>
            </a:r>
            <a:r>
              <a:rPr lang="es-ES" sz="2000" dirty="0" err="1"/>
              <a:t>ocupa</a:t>
            </a:r>
            <a:r>
              <a:rPr lang="es-ES" sz="2000" dirty="0"/>
              <a:t> el 79% de la superficie agrícola española, sobre todo en el interior peninsular.</a:t>
            </a:r>
          </a:p>
          <a:p>
            <a:pPr marL="0" indent="0">
              <a:buNone/>
            </a:pPr>
            <a:r>
              <a:rPr lang="es-ES" sz="2000" b="1" dirty="0"/>
              <a:t>El regadío </a:t>
            </a:r>
            <a:r>
              <a:rPr lang="es-ES" sz="2000" dirty="0"/>
              <a:t>se extiende sobre el 21%  del suelo agrícola español, aunque genera hasta un 60% de la producción.  Podemos destacar el regadío intensivo (en invernaderos o al aire libre) y el regadío extensivo con fincas al aire libre. </a:t>
            </a:r>
          </a:p>
          <a:p>
            <a:pPr marL="0" indent="0">
              <a:buNone/>
            </a:pPr>
            <a:r>
              <a:rPr lang="es-ES" sz="2000" dirty="0"/>
              <a:t>La agricultura y la ganadería españolas  está sometidas a la </a:t>
            </a:r>
            <a:r>
              <a:rPr lang="es-ES" sz="2000" b="1" dirty="0"/>
              <a:t>PAC (Política Agrícola Común). </a:t>
            </a:r>
            <a:r>
              <a:rPr lang="es-ES" sz="2000" dirty="0"/>
              <a:t>Se incluye también la pesca aquí (Reducción de la flota). </a:t>
            </a:r>
          </a:p>
          <a:p>
            <a:pPr marL="0" indent="0">
              <a:buNone/>
            </a:pPr>
            <a:r>
              <a:rPr lang="es-ES" sz="2000" b="1" dirty="0"/>
              <a:t>La ganadería: </a:t>
            </a:r>
          </a:p>
          <a:p>
            <a:pPr marL="0" indent="0">
              <a:buNone/>
            </a:pPr>
            <a:r>
              <a:rPr lang="es-ES" sz="2000" dirty="0"/>
              <a:t>Tanto intensiva como extensiva con grandes inversiones. </a:t>
            </a:r>
          </a:p>
          <a:p>
            <a:pPr marL="0" indent="0">
              <a:buNone/>
            </a:pPr>
            <a:r>
              <a:rPr lang="es-ES" sz="2000" dirty="0"/>
              <a:t>Destacan cabañas ovina y caprina en ganadería extensiva. Avícola y porcina dentro de </a:t>
            </a:r>
            <a:r>
              <a:rPr lang="es-ES" sz="2000"/>
              <a:t>la intensiva</a:t>
            </a:r>
            <a:r>
              <a:rPr lang="es-ES" sz="2000" dirty="0"/>
              <a:t>.</a:t>
            </a:r>
            <a:endParaRPr lang="es-ES" sz="2000"/>
          </a:p>
        </p:txBody>
      </p:sp>
    </p:spTree>
    <p:extLst>
      <p:ext uri="{BB962C8B-B14F-4D97-AF65-F5344CB8AC3E}">
        <p14:creationId xmlns:p14="http://schemas.microsoft.com/office/powerpoint/2010/main" val="41375994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E17196-AD7B-4119-BAA0-EB32BEC3E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E0BB70BD-858C-42ED-9494-82D19591D1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197" y="213730"/>
            <a:ext cx="8876278" cy="6279145"/>
          </a:xfrm>
        </p:spPr>
      </p:pic>
    </p:spTree>
    <p:extLst>
      <p:ext uri="{BB962C8B-B14F-4D97-AF65-F5344CB8AC3E}">
        <p14:creationId xmlns:p14="http://schemas.microsoft.com/office/powerpoint/2010/main" val="34620056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AF9FDB-CF77-4384-86C0-3AC796789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A4FA785-0128-41A5-8A8F-524671E8EB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536" y="73025"/>
            <a:ext cx="9746339" cy="7317394"/>
          </a:xfrm>
        </p:spPr>
      </p:pic>
    </p:spTree>
    <p:extLst>
      <p:ext uri="{BB962C8B-B14F-4D97-AF65-F5344CB8AC3E}">
        <p14:creationId xmlns:p14="http://schemas.microsoft.com/office/powerpoint/2010/main" val="35593246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B5BB7C-B4A8-4B9C-82D1-3A10AB50B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CE2F3842-CCD0-46F1-8ADB-A6E835BADC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6994"/>
            <a:ext cx="10096500" cy="6596380"/>
          </a:xfrm>
        </p:spPr>
      </p:pic>
    </p:spTree>
    <p:extLst>
      <p:ext uri="{BB962C8B-B14F-4D97-AF65-F5344CB8AC3E}">
        <p14:creationId xmlns:p14="http://schemas.microsoft.com/office/powerpoint/2010/main" val="13256713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1D7C1B-8BB5-4DC4-91C1-09BE16F0B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9D29865-84A0-4BC8-ACB9-EBEF99C072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9653"/>
            <a:ext cx="10247958" cy="6558694"/>
          </a:xfrm>
        </p:spPr>
      </p:pic>
    </p:spTree>
    <p:extLst>
      <p:ext uri="{BB962C8B-B14F-4D97-AF65-F5344CB8AC3E}">
        <p14:creationId xmlns:p14="http://schemas.microsoft.com/office/powerpoint/2010/main" val="2875006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6B88D98-B257-456C-90A1-4D08E2F30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49" y="234949"/>
            <a:ext cx="11534775" cy="6346825"/>
          </a:xfrm>
        </p:spPr>
        <p:txBody>
          <a:bodyPr/>
          <a:lstStyle/>
          <a:p>
            <a:pPr marL="0" indent="0">
              <a:buNone/>
            </a:pPr>
            <a:r>
              <a:rPr lang="es-ES" sz="2400" b="1" dirty="0"/>
              <a:t>La Silvicultura: </a:t>
            </a:r>
          </a:p>
          <a:p>
            <a:pPr marL="0" indent="0">
              <a:buNone/>
            </a:pPr>
            <a:r>
              <a:rPr lang="es-ES" sz="2000" dirty="0"/>
              <a:t>España cuenta con más de  2 millones de hectáreas de uso comercial.</a:t>
            </a:r>
          </a:p>
          <a:p>
            <a:pPr marL="0" indent="0">
              <a:buNone/>
            </a:pPr>
            <a:r>
              <a:rPr lang="es-ES" sz="2000" dirty="0"/>
              <a:t>Destaca la obtención de maderas de uso comercial como el pino, chopos eucaliptos y corcho.</a:t>
            </a:r>
          </a:p>
          <a:p>
            <a:pPr marL="0" indent="0">
              <a:buNone/>
            </a:pPr>
            <a:endParaRPr lang="es-ES" sz="2000" dirty="0"/>
          </a:p>
          <a:p>
            <a:pPr marL="0" indent="0">
              <a:buNone/>
            </a:pPr>
            <a:r>
              <a:rPr lang="es-ES" sz="2400" b="1" dirty="0"/>
              <a:t>La pesca:</a:t>
            </a:r>
          </a:p>
          <a:p>
            <a:pPr marL="0" indent="0">
              <a:buNone/>
            </a:pPr>
            <a:r>
              <a:rPr lang="es-ES" sz="2000" dirty="0"/>
              <a:t>España tiene una de las flotas pesqueras más importantes de toda la Unión Europea. </a:t>
            </a:r>
          </a:p>
          <a:p>
            <a:pPr marL="0" indent="0">
              <a:buNone/>
            </a:pPr>
            <a:r>
              <a:rPr lang="es-ES" sz="2000" dirty="0"/>
              <a:t>Las flotas del cantábrico y de Galicia son las más importantes.</a:t>
            </a:r>
          </a:p>
          <a:p>
            <a:pPr marL="0" indent="0">
              <a:buNone/>
            </a:pPr>
            <a:r>
              <a:rPr lang="es-ES" sz="2000" dirty="0"/>
              <a:t>La acuicultura tiene también una gran importancia, destacando la cría de mejillones sobremanera.</a:t>
            </a:r>
          </a:p>
          <a:p>
            <a:pPr marL="0" indent="0">
              <a:buNone/>
            </a:pPr>
            <a:endParaRPr lang="es-ES" sz="2000" dirty="0"/>
          </a:p>
          <a:p>
            <a:pPr marL="0" indent="0">
              <a:buNone/>
            </a:pPr>
            <a:r>
              <a:rPr lang="es-ES" sz="2400" b="1" dirty="0"/>
              <a:t>Los paisajes agrarios españoles:</a:t>
            </a:r>
          </a:p>
          <a:p>
            <a:pPr marL="0" indent="0">
              <a:buNone/>
            </a:pPr>
            <a:r>
              <a:rPr lang="es-ES" sz="2000" dirty="0"/>
              <a:t>Podemos destacar los siguientes  paisajes agrarios en España:</a:t>
            </a:r>
          </a:p>
          <a:p>
            <a:pPr marL="0" indent="0">
              <a:buNone/>
            </a:pPr>
            <a:r>
              <a:rPr lang="es-ES" sz="2000" b="1" dirty="0"/>
              <a:t>Paisaje mediterráneo de costa:</a:t>
            </a:r>
          </a:p>
          <a:p>
            <a:pPr marL="0" indent="0">
              <a:buNone/>
            </a:pPr>
            <a:r>
              <a:rPr lang="es-ES" sz="2000" dirty="0"/>
              <a:t>Destaca la agricultura intensiva de la costa (frutales, arroz, flores, verduras, hortalizas en general…). Tienen especial protagonismo aquí las huertas valencianas y las murcianas.</a:t>
            </a:r>
          </a:p>
          <a:p>
            <a:pPr marL="0" indent="0">
              <a:buNone/>
            </a:pPr>
            <a:r>
              <a:rPr lang="es-ES" sz="2000" dirty="0"/>
              <a:t>El hábitat tiene una estructura dispersa</a:t>
            </a:r>
          </a:p>
          <a:p>
            <a:pPr marL="0" indent="0">
              <a:buNone/>
            </a:pPr>
            <a:endParaRPr lang="es-ES" sz="2000" dirty="0"/>
          </a:p>
          <a:p>
            <a:pPr marL="0" indent="0">
              <a:buNone/>
            </a:pPr>
            <a:endParaRPr lang="es-ES" sz="2000" dirty="0"/>
          </a:p>
          <a:p>
            <a:pPr marL="0" indent="0">
              <a:buNone/>
            </a:pP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35094444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A781F9-2215-4A40-8CAE-0B0B55627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142BC9EF-1B08-4EEF-882B-4196EB81FE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82" y="266700"/>
            <a:ext cx="8301567" cy="6226175"/>
          </a:xfrm>
        </p:spPr>
      </p:pic>
    </p:spTree>
    <p:extLst>
      <p:ext uri="{BB962C8B-B14F-4D97-AF65-F5344CB8AC3E}">
        <p14:creationId xmlns:p14="http://schemas.microsoft.com/office/powerpoint/2010/main" val="33538316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D97E32-2397-4DA8-AA37-818F6BF60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B684BC48-FA6F-4934-B5B5-A9571F2979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9792" y="292100"/>
            <a:ext cx="11685694" cy="656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1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0354F1-2B12-49D5-90DC-2FC575C60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175" y="365125"/>
            <a:ext cx="10715625" cy="1325563"/>
          </a:xfrm>
        </p:spPr>
        <p:txBody>
          <a:bodyPr>
            <a:normAutofit/>
          </a:bodyPr>
          <a:lstStyle/>
          <a:p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LOS DESEQUILIBRIOS ECONÓMICOS EN LA UNIÓN EUROPEA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8010F55-9EBF-4FD1-A729-BAE004D014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75" y="1247775"/>
            <a:ext cx="10715625" cy="49291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000" b="1" dirty="0"/>
              <a:t>1.1 LAS REGIONES ECONÓMICAS DE EUROPA</a:t>
            </a:r>
          </a:p>
          <a:p>
            <a:pPr marL="0" indent="0">
              <a:buNone/>
            </a:pPr>
            <a:r>
              <a:rPr lang="es-ES" sz="2000" dirty="0"/>
              <a:t>Podemos destacar las siguientes regiones económicas en Europa:</a:t>
            </a:r>
          </a:p>
          <a:p>
            <a:pPr>
              <a:buFontTx/>
              <a:buChar char="-"/>
            </a:pPr>
            <a:r>
              <a:rPr lang="es-ES" sz="2000" b="1" dirty="0"/>
              <a:t>La Europa  Central y atlántica</a:t>
            </a:r>
            <a:r>
              <a:rPr lang="es-ES" sz="2000" dirty="0"/>
              <a:t>. Niveles de “renta per cápita” muy altos. Motor económico de la Unión. Con recursos energéticos (carbón, petróleo) y agricultura productiva. Buenas comunicaciones, potente industria y destacados centros financieros.</a:t>
            </a:r>
          </a:p>
          <a:p>
            <a:pPr>
              <a:buFontTx/>
              <a:buChar char="-"/>
            </a:pPr>
            <a:r>
              <a:rPr lang="es-ES" sz="2000" b="1" dirty="0"/>
              <a:t>La Europa nórdica</a:t>
            </a:r>
            <a:r>
              <a:rPr lang="es-ES" sz="2000" dirty="0"/>
              <a:t>.  Disfruta igualmente  de economías dinámicas, grandes inversiones en tecnología, renta por habitante elevada y gran desarrollo de la sociedad del bienestar. Su peso en la UE no es muy grande debido a su escasa población y a su pequeña producción.</a:t>
            </a:r>
          </a:p>
          <a:p>
            <a:pPr>
              <a:buFontTx/>
              <a:buChar char="-"/>
            </a:pPr>
            <a:r>
              <a:rPr lang="es-ES" sz="2000" b="1" dirty="0"/>
              <a:t>La Europa Oriental</a:t>
            </a:r>
            <a:r>
              <a:rPr lang="es-ES" sz="2000" dirty="0"/>
              <a:t>. Se trata de los antiguos países comunistas. Presenta los niveles más bajos  de renta por habitante. La mano de obra es barata, el sector industrial poco desarrollado y tiene una mayor importancia el sector primario.</a:t>
            </a:r>
          </a:p>
          <a:p>
            <a:pPr>
              <a:buFontTx/>
              <a:buChar char="-"/>
            </a:pPr>
            <a:r>
              <a:rPr lang="es-ES" sz="2000" b="1" dirty="0"/>
              <a:t>La Europa mediterránea y del sur</a:t>
            </a:r>
            <a:r>
              <a:rPr lang="es-ES" sz="2000" dirty="0"/>
              <a:t>. Tiene niveles medios de renta per cápita. Cuenta con una importante agricultura, una industria en plena decadencia y grandes ingresos debidos al turismo. Sería el caso claro de España.</a:t>
            </a:r>
          </a:p>
        </p:txBody>
      </p:sp>
    </p:spTree>
    <p:extLst>
      <p:ext uri="{BB962C8B-B14F-4D97-AF65-F5344CB8AC3E}">
        <p14:creationId xmlns:p14="http://schemas.microsoft.com/office/powerpoint/2010/main" val="17302738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7AE965-2573-4822-81B2-178FAB7BA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7188BDA-AFAF-44A2-BBFB-A3415C6CF7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26" y="365125"/>
            <a:ext cx="10281073" cy="6207125"/>
          </a:xfrm>
        </p:spPr>
      </p:pic>
    </p:spTree>
    <p:extLst>
      <p:ext uri="{BB962C8B-B14F-4D97-AF65-F5344CB8AC3E}">
        <p14:creationId xmlns:p14="http://schemas.microsoft.com/office/powerpoint/2010/main" val="30107277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1C367F-FCD1-4528-B0D9-AB46BE0F4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E255D68A-F8DC-4239-8F8C-A59E078607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272256"/>
            <a:ext cx="10821560" cy="6461919"/>
          </a:xfrm>
        </p:spPr>
      </p:pic>
    </p:spTree>
    <p:extLst>
      <p:ext uri="{BB962C8B-B14F-4D97-AF65-F5344CB8AC3E}">
        <p14:creationId xmlns:p14="http://schemas.microsoft.com/office/powerpoint/2010/main" val="10509769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026BFB-226D-43EC-8754-C06FD1475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5FD28A69-337F-4B28-BB79-56E58E5AF7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757" y="158750"/>
            <a:ext cx="8720667" cy="6540500"/>
          </a:xfrm>
        </p:spPr>
      </p:pic>
    </p:spTree>
    <p:extLst>
      <p:ext uri="{BB962C8B-B14F-4D97-AF65-F5344CB8AC3E}">
        <p14:creationId xmlns:p14="http://schemas.microsoft.com/office/powerpoint/2010/main" val="22834946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7E44EE-E2B0-4B5B-81DE-EBBC429BD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P. MEDITERRÁNEO DE COSTA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B9C55851-85A3-4D8A-8601-61CD3319E6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74" y="1383506"/>
            <a:ext cx="4678599" cy="3233738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8799957-ECE7-4892-9AE7-9CCD5A491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129" y="1304925"/>
            <a:ext cx="4524375" cy="33909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8356903-DE75-4BC4-8DB7-23231F17AF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425" y="4797826"/>
            <a:ext cx="3343275" cy="183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7161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20FB09D-E4BD-497E-BBFF-90D32AA53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311150"/>
            <a:ext cx="11601450" cy="62611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000" dirty="0"/>
              <a:t>Las parcelas son pequeñas y medianas  en la zona valenciana y murciana y suelen tener formas regulares. En Andalucía predominan los latifundios. </a:t>
            </a:r>
          </a:p>
          <a:p>
            <a:pPr marL="0" indent="0">
              <a:buNone/>
            </a:pPr>
            <a:r>
              <a:rPr lang="es-ES" sz="2000" dirty="0"/>
              <a:t>El hábitat es también diverso, alternando el concentrado con el disperso, según la zona.</a:t>
            </a:r>
          </a:p>
          <a:p>
            <a:pPr marL="0" indent="0">
              <a:buNone/>
            </a:pPr>
            <a:r>
              <a:rPr lang="es-ES" sz="2000" b="1" dirty="0"/>
              <a:t>Paisaje mediterráneo de interior</a:t>
            </a:r>
          </a:p>
          <a:p>
            <a:pPr marL="0" indent="0">
              <a:buNone/>
            </a:pPr>
            <a:r>
              <a:rPr lang="es-ES" sz="2000" dirty="0"/>
              <a:t>Caracteriza las llanuras interiores peninsulares.</a:t>
            </a:r>
          </a:p>
          <a:p>
            <a:pPr marL="0" indent="0">
              <a:buNone/>
            </a:pPr>
            <a:r>
              <a:rPr lang="es-ES" sz="2000" dirty="0"/>
              <a:t>Paisajes de dehesas en la zona occidental, combinándose con silvicultura  (corcho) y ganadería (porcina u ovina).</a:t>
            </a:r>
          </a:p>
          <a:p>
            <a:pPr marL="0" indent="0">
              <a:buNone/>
            </a:pPr>
            <a:r>
              <a:rPr lang="es-ES" sz="2000" dirty="0"/>
              <a:t>En la parte central de la meseta y en las depresiones del Ebro  y del Guadalquivir predomina la agricultura de secano, (cereales y vid).</a:t>
            </a:r>
          </a:p>
          <a:p>
            <a:pPr marL="0" indent="0">
              <a:buNone/>
            </a:pPr>
            <a:r>
              <a:rPr lang="es-ES" sz="2000" dirty="0"/>
              <a:t>Las zonas  de regadío se extienden alrededor  de los ríos Ebro, Duero, Tajo, Guadiana y Guadalquivir (cereales, maíz, arroz, girasol, remolacha…)</a:t>
            </a:r>
          </a:p>
          <a:p>
            <a:pPr marL="0" indent="0">
              <a:buNone/>
            </a:pPr>
            <a:r>
              <a:rPr lang="es-ES" sz="2000" dirty="0"/>
              <a:t>Ganadería ovina extensiva. Destacan granjas de cerdos, y gallinas.</a:t>
            </a:r>
          </a:p>
          <a:p>
            <a:pPr marL="0" indent="0">
              <a:buNone/>
            </a:pPr>
            <a:r>
              <a:rPr lang="es-ES" sz="2000" dirty="0"/>
              <a:t>Latifundios en la mitad sur y parcelas medianas en el norte.</a:t>
            </a:r>
          </a:p>
          <a:p>
            <a:pPr marL="0" indent="0">
              <a:buNone/>
            </a:pPr>
            <a:r>
              <a:rPr lang="es-ES" sz="2000" dirty="0"/>
              <a:t>Combinación hábitat concentrado </a:t>
            </a:r>
            <a:r>
              <a:rPr lang="es-ES" sz="2000"/>
              <a:t>y disperso. 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2491611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0C6062-934F-4906-A5B8-37B1FC1F4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P. MEDITERRÁNEO DE INTERIOR</a:t>
            </a:r>
            <a:endParaRPr lang="es-ES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FB794E6D-8074-4980-9D06-3DB5445874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44" y="1568450"/>
            <a:ext cx="4218826" cy="2317750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1B705F4-F399-4A3B-AC89-EB8D6119D7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00" y="1162050"/>
            <a:ext cx="4775200" cy="35814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1AA22E9-F8B6-41A1-9836-545CC901BE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44" y="4191000"/>
            <a:ext cx="3251200" cy="24384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D6DC783-09FF-4477-8FF8-EF42312C20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175" y="4743450"/>
            <a:ext cx="3076625" cy="20404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A4DD1A0-FC13-4EAA-914A-1529652ACF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609" y="4819650"/>
            <a:ext cx="2926892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8383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CE55C4-E1F5-4DC4-831C-11227C6E6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P. MEDITERRÁNEO DE INTERIOR</a:t>
            </a:r>
            <a:endParaRPr lang="es-ES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711688D-F1C8-4514-A902-4A5295C306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93" y="1768475"/>
            <a:ext cx="4829250" cy="2641600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A2D5D5F-7F48-44FC-A208-BEFE10EE9F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93" y="4525321"/>
            <a:ext cx="3501207" cy="233267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2F01BE1-C591-4456-8F57-A8C2FAB21B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50" y="1508125"/>
            <a:ext cx="5372100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5423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68C988-1CC8-46FA-A70D-973FC3585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P. MEDITERRÁNEO DE INTERIOR</a:t>
            </a:r>
            <a:endParaRPr lang="es-ES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37473D32-3C62-4FC8-B3D0-AA95F0D3C2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31" y="1873250"/>
            <a:ext cx="4351338" cy="4351338"/>
          </a:xfr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D65B046-3E7F-45A1-9B21-4148BA1A44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227" y="1616075"/>
            <a:ext cx="5110642" cy="383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4518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37F19DD-0521-4627-883F-20DC5A52E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550" y="244475"/>
            <a:ext cx="11677650" cy="6375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sz="2400" b="1" dirty="0"/>
              <a:t>Los paisajes de montaña y de las sierras interiores</a:t>
            </a:r>
            <a:endParaRPr lang="es-ES" sz="2400" dirty="0"/>
          </a:p>
          <a:p>
            <a:pPr marL="0" indent="0">
              <a:buNone/>
            </a:pPr>
            <a:r>
              <a:rPr lang="es-ES" sz="2000" dirty="0"/>
              <a:t>Predomina aquí un paisaje agrario  que combina la agricultura, la ganadería y la silvicultura.</a:t>
            </a:r>
          </a:p>
          <a:p>
            <a:pPr marL="0" indent="0">
              <a:buNone/>
            </a:pPr>
            <a:r>
              <a:rPr lang="es-ES" sz="2000" dirty="0"/>
              <a:t>En las sierras más altas se desarrolla normalmente un ganadería de  tipo extensivo ovina y bovina. Igualmente destaca la silvicultura.</a:t>
            </a:r>
          </a:p>
          <a:p>
            <a:pPr marL="0" indent="0">
              <a:buNone/>
            </a:pPr>
            <a:r>
              <a:rPr lang="es-ES" sz="2000" dirty="0"/>
              <a:t>Agricultura extensiva de secano (almendro, olivos)</a:t>
            </a:r>
          </a:p>
          <a:p>
            <a:pPr marL="0" indent="0">
              <a:buNone/>
            </a:pPr>
            <a:r>
              <a:rPr lang="es-ES" sz="2000" dirty="0"/>
              <a:t>Mediana y pequeña propiedad en el norte y latifundios en el sur.</a:t>
            </a:r>
          </a:p>
          <a:p>
            <a:pPr marL="0" indent="0">
              <a:buNone/>
            </a:pPr>
            <a:endParaRPr lang="es-ES" sz="2000" dirty="0"/>
          </a:p>
          <a:p>
            <a:pPr marL="0" indent="0">
              <a:buNone/>
            </a:pPr>
            <a:r>
              <a:rPr lang="es-ES" sz="2400" b="1" dirty="0"/>
              <a:t>Paisajes de le España húmeda.</a:t>
            </a:r>
          </a:p>
          <a:p>
            <a:pPr marL="0" indent="0">
              <a:buNone/>
            </a:pPr>
            <a:r>
              <a:rPr lang="es-ES" sz="2000" dirty="0"/>
              <a:t>Franja norte de España. Muy montañosa.</a:t>
            </a:r>
          </a:p>
          <a:p>
            <a:pPr marL="0" indent="0">
              <a:buNone/>
            </a:pPr>
            <a:r>
              <a:rPr lang="es-ES" sz="2000" dirty="0"/>
              <a:t>Hábitat disperso y propiedad minifundista</a:t>
            </a:r>
          </a:p>
          <a:p>
            <a:pPr marL="0" indent="0">
              <a:buNone/>
            </a:pPr>
            <a:r>
              <a:rPr lang="es-ES" sz="2000" dirty="0"/>
              <a:t>Importancia de la silvicultura (coníferas, eucaliptos). Ganadería extensiva, fundamentalmente vacuna.</a:t>
            </a:r>
          </a:p>
          <a:p>
            <a:pPr marL="0" indent="0">
              <a:buNone/>
            </a:pPr>
            <a:r>
              <a:rPr lang="es-ES" sz="2000" dirty="0"/>
              <a:t>Agricultura no especialmente relevante (maíz, patata, leguminosas, plantas forrajeras).</a:t>
            </a:r>
          </a:p>
          <a:p>
            <a:pPr marL="0" indent="0">
              <a:buNone/>
            </a:pPr>
            <a:endParaRPr lang="es-ES" sz="2000" dirty="0"/>
          </a:p>
          <a:p>
            <a:pPr marL="0" indent="0">
              <a:buNone/>
            </a:pPr>
            <a:r>
              <a:rPr lang="es-ES" sz="2400" b="1" dirty="0"/>
              <a:t>Paisaje subtropical: Canarias.</a:t>
            </a:r>
          </a:p>
          <a:p>
            <a:pPr marL="0" indent="0">
              <a:buNone/>
            </a:pPr>
            <a:r>
              <a:rPr lang="es-ES" sz="2000" dirty="0"/>
              <a:t>Gran variedad climática en las islas. </a:t>
            </a:r>
          </a:p>
          <a:p>
            <a:pPr marL="0" indent="0">
              <a:buNone/>
            </a:pPr>
            <a:r>
              <a:rPr lang="es-ES" sz="2000" dirty="0"/>
              <a:t>En occidente  son frecuentes las  parcelas abancaladas (plátanos y hortalizas).</a:t>
            </a:r>
          </a:p>
          <a:p>
            <a:pPr marL="0" indent="0">
              <a:buNone/>
            </a:pPr>
            <a:r>
              <a:rPr lang="es-ES" sz="2000" dirty="0"/>
              <a:t>En las islas orientales regadío tradicional (vid)</a:t>
            </a:r>
          </a:p>
          <a:p>
            <a:pPr marL="0" indent="0">
              <a:buNone/>
            </a:pP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6662961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DC422DE-DDF5-4E3C-842E-0F3DC06159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125" y="228600"/>
            <a:ext cx="11696700" cy="63627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000" dirty="0"/>
              <a:t>La silvicultura y la ganadería no son muy importantes (gallinas y cabras).</a:t>
            </a:r>
          </a:p>
          <a:p>
            <a:pPr marL="0" indent="0">
              <a:buNone/>
            </a:pPr>
            <a:r>
              <a:rPr lang="es-ES" sz="2000" dirty="0"/>
              <a:t>En Canarias en frecuente la pequeña propiedad y el hábitat típico es el concentrado. </a:t>
            </a:r>
          </a:p>
          <a:p>
            <a:pPr marL="0" indent="0">
              <a:buNone/>
            </a:pPr>
            <a:endParaRPr lang="es-ES" sz="20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CF4D06D-E89C-4486-92F6-9B917F59FD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" y="1281338"/>
            <a:ext cx="8877300" cy="510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257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BB54C9-982E-4FA0-9545-58C67F5DD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C013F72-3BAA-4EF7-99FA-715B4742C6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342" y="365125"/>
            <a:ext cx="8596383" cy="6448309"/>
          </a:xfrm>
        </p:spPr>
      </p:pic>
    </p:spTree>
    <p:extLst>
      <p:ext uri="{BB962C8B-B14F-4D97-AF65-F5344CB8AC3E}">
        <p14:creationId xmlns:p14="http://schemas.microsoft.com/office/powerpoint/2010/main" val="8807415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7060B4-A31E-4683-975B-9EFBC4581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3F0D3A78-2D6A-49FB-912A-B4FC03408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507" y="216565"/>
            <a:ext cx="9606117" cy="6424870"/>
          </a:xfrm>
        </p:spPr>
      </p:pic>
    </p:spTree>
    <p:extLst>
      <p:ext uri="{BB962C8B-B14F-4D97-AF65-F5344CB8AC3E}">
        <p14:creationId xmlns:p14="http://schemas.microsoft.com/office/powerpoint/2010/main" val="12396631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525605-0C35-4AF6-9481-D6CBBFD5C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B8A54326-2086-4067-BF2E-674C9D70F2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81" y="94670"/>
            <a:ext cx="10009244" cy="6668660"/>
          </a:xfrm>
        </p:spPr>
      </p:pic>
    </p:spTree>
    <p:extLst>
      <p:ext uri="{BB962C8B-B14F-4D97-AF65-F5344CB8AC3E}">
        <p14:creationId xmlns:p14="http://schemas.microsoft.com/office/powerpoint/2010/main" val="34971544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4D38F6-2F89-4C21-8906-FCEB0A7C9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5080732-383E-46C4-A890-E45E972901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412" y="189309"/>
            <a:ext cx="8639175" cy="6479381"/>
          </a:xfrm>
        </p:spPr>
      </p:pic>
    </p:spTree>
    <p:extLst>
      <p:ext uri="{BB962C8B-B14F-4D97-AF65-F5344CB8AC3E}">
        <p14:creationId xmlns:p14="http://schemas.microsoft.com/office/powerpoint/2010/main" val="41697231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133D656-E732-4348-919D-02F50E4ACB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375" y="292100"/>
            <a:ext cx="11391900" cy="6337300"/>
          </a:xfrm>
        </p:spPr>
        <p:txBody>
          <a:bodyPr/>
          <a:lstStyle/>
          <a:p>
            <a:pPr marL="0" indent="0">
              <a:buNone/>
            </a:pPr>
            <a:r>
              <a:rPr lang="es-ES" sz="2400" b="1" dirty="0"/>
              <a:t>3. LAS ACTIVIDADES DEL SECTOR SECUNDARIO EN ESPAÑA</a:t>
            </a:r>
          </a:p>
          <a:p>
            <a:pPr marL="0" indent="0">
              <a:buNone/>
            </a:pPr>
            <a:r>
              <a:rPr lang="es-ES" sz="2000" b="1" dirty="0"/>
              <a:t>3.1. LA MINERÍA</a:t>
            </a:r>
          </a:p>
          <a:p>
            <a:pPr marL="0" indent="0">
              <a:buNone/>
            </a:pPr>
            <a:r>
              <a:rPr lang="es-ES" sz="2000" b="1" dirty="0"/>
              <a:t>La minería </a:t>
            </a:r>
            <a:r>
              <a:rPr lang="es-ES" sz="2000" dirty="0"/>
              <a:t>en España ha experimentado una </a:t>
            </a:r>
            <a:r>
              <a:rPr lang="es-ES" sz="2000" b="1" dirty="0"/>
              <a:t>progresiva disminución </a:t>
            </a:r>
            <a:r>
              <a:rPr lang="es-ES" sz="2000" dirty="0"/>
              <a:t>a todos los niveles. Solo podemos </a:t>
            </a:r>
            <a:r>
              <a:rPr lang="es-ES" sz="2000" b="1" dirty="0"/>
              <a:t>destacar algunas explotaciones de potasa, cobre, plomo y wolframio.</a:t>
            </a:r>
          </a:p>
          <a:p>
            <a:pPr marL="0" indent="0">
              <a:buNone/>
            </a:pPr>
            <a:r>
              <a:rPr lang="es-ES" sz="2000" b="1" dirty="0"/>
              <a:t>El descenso de la construcción </a:t>
            </a:r>
            <a:r>
              <a:rPr lang="es-ES" sz="2000" dirty="0"/>
              <a:t>también hizo </a:t>
            </a:r>
            <a:r>
              <a:rPr lang="es-ES" sz="2000" b="1" dirty="0"/>
              <a:t>descender el desarrollo de la minería en España </a:t>
            </a:r>
            <a:r>
              <a:rPr lang="es-ES" sz="2000" dirty="0"/>
              <a:t>(arcilla, mármol, pizarra).</a:t>
            </a:r>
          </a:p>
          <a:p>
            <a:pPr marL="0" indent="0">
              <a:buNone/>
            </a:pPr>
            <a:r>
              <a:rPr lang="es-ES" sz="2000" dirty="0"/>
              <a:t>La minería del carbón se manifiesta poco productiva en España, resultando más barato importarlo de fuera para el combustible de las centrales térmicas. </a:t>
            </a:r>
          </a:p>
          <a:p>
            <a:pPr marL="0" indent="0">
              <a:buNone/>
            </a:pPr>
            <a:r>
              <a:rPr lang="es-ES" sz="2000" b="1" dirty="0"/>
              <a:t>España produce  minerales metálicos como el cobre, el cinc, el níquel, el plomo o el wolframio.</a:t>
            </a:r>
          </a:p>
          <a:p>
            <a:pPr marL="0" indent="0">
              <a:buNone/>
            </a:pPr>
            <a:endParaRPr lang="es-ES" sz="2000" b="1" dirty="0"/>
          </a:p>
          <a:p>
            <a:pPr marL="0" indent="0">
              <a:buNone/>
            </a:pPr>
            <a:r>
              <a:rPr lang="es-ES" sz="2000" b="1" dirty="0"/>
              <a:t>3.2.  LAS FUENTES DE ENERGÍA</a:t>
            </a:r>
          </a:p>
          <a:p>
            <a:pPr marL="0" indent="0">
              <a:buNone/>
            </a:pPr>
            <a:r>
              <a:rPr lang="es-ES" sz="2000" dirty="0"/>
              <a:t>Durante el siglo </a:t>
            </a:r>
            <a:r>
              <a:rPr lang="es-ES" sz="2000" b="1" dirty="0"/>
              <a:t>XX, para consolidar su desarrollo, se consumía en España carbón y petróleo </a:t>
            </a:r>
            <a:r>
              <a:rPr lang="es-ES" sz="2000" dirty="0"/>
              <a:t>como materia prima. En </a:t>
            </a:r>
            <a:r>
              <a:rPr lang="es-ES" sz="2000" b="1" dirty="0"/>
              <a:t>los años 70 </a:t>
            </a:r>
            <a:r>
              <a:rPr lang="es-ES" sz="2000" dirty="0"/>
              <a:t>se ponen en marcha también </a:t>
            </a:r>
            <a:r>
              <a:rPr lang="es-ES" sz="2000" b="1" dirty="0"/>
              <a:t>las primeras centrales nucleares.</a:t>
            </a:r>
          </a:p>
          <a:p>
            <a:pPr marL="0" indent="0">
              <a:buNone/>
            </a:pPr>
            <a:r>
              <a:rPr lang="es-ES" sz="2000" dirty="0"/>
              <a:t>Como España es muy dependiente del petróleo se ha intentado </a:t>
            </a:r>
            <a:r>
              <a:rPr lang="es-ES" sz="2000" b="1" dirty="0"/>
              <a:t>desde comienzos del siglo XXI desarrollar las llamadas energías renovables.</a:t>
            </a:r>
          </a:p>
          <a:p>
            <a:pPr marL="0" indent="0">
              <a:buNone/>
            </a:pPr>
            <a:r>
              <a:rPr lang="es-ES" sz="2000" dirty="0"/>
              <a:t>Tras la crisis económica de 2008 España asiste a </a:t>
            </a:r>
            <a:r>
              <a:rPr lang="es-ES" sz="2000" b="1" dirty="0"/>
              <a:t>una sobreproducción eléctrica. </a:t>
            </a:r>
          </a:p>
          <a:p>
            <a:pPr marL="0" indent="0">
              <a:buNone/>
            </a:pPr>
            <a:r>
              <a:rPr lang="es-E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705309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20A9D1-8080-475A-8C9B-B0E3B148C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17B7759-C2C0-4238-93DF-70791F84DA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04" y="-1003771"/>
            <a:ext cx="8462321" cy="7861771"/>
          </a:xfrm>
        </p:spPr>
      </p:pic>
    </p:spTree>
    <p:extLst>
      <p:ext uri="{BB962C8B-B14F-4D97-AF65-F5344CB8AC3E}">
        <p14:creationId xmlns:p14="http://schemas.microsoft.com/office/powerpoint/2010/main" val="25285292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B06FFF-D98F-4D6B-A295-D85F65737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C700668A-4206-4E66-A7ED-1898817145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19" y="263525"/>
            <a:ext cx="11074400" cy="6229350"/>
          </a:xfrm>
        </p:spPr>
      </p:pic>
    </p:spTree>
    <p:extLst>
      <p:ext uri="{BB962C8B-B14F-4D97-AF65-F5344CB8AC3E}">
        <p14:creationId xmlns:p14="http://schemas.microsoft.com/office/powerpoint/2010/main" val="29935118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A35D48-EE0E-485B-BEE8-823EC29CC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A55A46B-62BF-49DE-9076-454B6C10E7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646" y="365125"/>
            <a:ext cx="9311879" cy="6207919"/>
          </a:xfrm>
        </p:spPr>
      </p:pic>
    </p:spTree>
    <p:extLst>
      <p:ext uri="{BB962C8B-B14F-4D97-AF65-F5344CB8AC3E}">
        <p14:creationId xmlns:p14="http://schemas.microsoft.com/office/powerpoint/2010/main" val="31588304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43479C-62E8-4B24-823C-0332F3623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E5A56842-36F4-443D-8F6D-7B6A8B4DC6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381" y="231378"/>
            <a:ext cx="6395244" cy="6395244"/>
          </a:xfrm>
        </p:spPr>
      </p:pic>
    </p:spTree>
    <p:extLst>
      <p:ext uri="{BB962C8B-B14F-4D97-AF65-F5344CB8AC3E}">
        <p14:creationId xmlns:p14="http://schemas.microsoft.com/office/powerpoint/2010/main" val="7341818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133D656-E732-4348-919D-02F50E4ACB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375" y="292100"/>
            <a:ext cx="11391900" cy="6337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000" b="1" dirty="0"/>
              <a:t>3.3. LA INDUSTRIA</a:t>
            </a:r>
          </a:p>
          <a:p>
            <a:pPr marL="0" indent="0">
              <a:buNone/>
            </a:pPr>
            <a:r>
              <a:rPr lang="es-ES" sz="2000" b="1" dirty="0"/>
              <a:t>En crisis desde finales de los años 70 del siglo XX (Reconversión industrial).</a:t>
            </a:r>
          </a:p>
          <a:p>
            <a:pPr marL="0" indent="0">
              <a:buNone/>
            </a:pPr>
            <a:r>
              <a:rPr lang="es-ES" sz="2000" dirty="0"/>
              <a:t>Los astilleros españoles de tener una gran importancia han pasado a tener una importancia residual.</a:t>
            </a:r>
          </a:p>
          <a:p>
            <a:pPr marL="0" indent="0">
              <a:buNone/>
            </a:pPr>
            <a:r>
              <a:rPr lang="es-ES" sz="2000" dirty="0"/>
              <a:t>La industria textil y del calzado de gran importancia en su momento ha quedado igualmente muy reducida con el cierre de numerosas fábricas y empresas como consecuencia entre otras cosas de la deslocalización industrial en los países en vías de desarrollo. </a:t>
            </a:r>
          </a:p>
          <a:p>
            <a:pPr marL="0" indent="0">
              <a:buNone/>
            </a:pPr>
            <a:endParaRPr lang="es-ES" sz="2000" dirty="0"/>
          </a:p>
          <a:p>
            <a:pPr marL="0" indent="0">
              <a:buNone/>
            </a:pPr>
            <a:r>
              <a:rPr lang="es-ES" sz="2000" b="1" dirty="0"/>
              <a:t>En la actualidad la industria española se caracteriza por:</a:t>
            </a:r>
          </a:p>
          <a:p>
            <a:pPr marL="0" indent="0">
              <a:buNone/>
            </a:pPr>
            <a:endParaRPr lang="es-ES" sz="2000" b="1" dirty="0"/>
          </a:p>
          <a:p>
            <a:pPr marL="457200" indent="-457200">
              <a:buAutoNum type="arabicPeriod"/>
            </a:pPr>
            <a:r>
              <a:rPr lang="es-ES" sz="2000" b="1" dirty="0"/>
              <a:t>Predominio de las PYMES </a:t>
            </a:r>
            <a:r>
              <a:rPr lang="es-ES" sz="2000" dirty="0"/>
              <a:t>(pequeñas y medianas empresas) que lucha con la competencia de las grandes empresas. </a:t>
            </a:r>
          </a:p>
          <a:p>
            <a:pPr marL="457200" indent="-457200">
              <a:buAutoNum type="arabicPeriod"/>
            </a:pPr>
            <a:r>
              <a:rPr lang="es-ES" sz="2000" b="1" dirty="0"/>
              <a:t>Fuerte dependencia tecnológica </a:t>
            </a:r>
            <a:r>
              <a:rPr lang="es-ES" sz="2000" dirty="0"/>
              <a:t>del exterior, que nos obliga  a costosas importaciones en este sentido.</a:t>
            </a:r>
          </a:p>
          <a:p>
            <a:pPr marL="457200" indent="-457200">
              <a:buAutoNum type="arabicPeriod"/>
            </a:pPr>
            <a:r>
              <a:rPr lang="es-ES" sz="2000" b="1" dirty="0"/>
              <a:t>Existencia de multinacionales </a:t>
            </a:r>
            <a:r>
              <a:rPr lang="es-ES" sz="2000" dirty="0"/>
              <a:t>que tienen distintas sedes en nuestro país y concentran producción y beneficios, aunque no la mayor parte del empleo. </a:t>
            </a:r>
          </a:p>
          <a:p>
            <a:pPr marL="457200" indent="-457200">
              <a:buAutoNum type="arabicPeriod"/>
            </a:pPr>
            <a:endParaRPr lang="es-ES" sz="2000" dirty="0"/>
          </a:p>
          <a:p>
            <a:pPr marL="0" indent="0">
              <a:buNone/>
            </a:pPr>
            <a:r>
              <a:rPr lang="es-ES" sz="2000" dirty="0"/>
              <a:t>Las mayores industrias españolas hoy en día son: </a:t>
            </a:r>
            <a:r>
              <a:rPr lang="es-ES" sz="2000" b="1" dirty="0"/>
              <a:t>la industria alimentaria, la automovilística, la petroquímica la metalúrgica y la siderúrgica y la industria electrónica y de material óptico</a:t>
            </a:r>
            <a:r>
              <a:rPr lang="es-ES" sz="2000" dirty="0"/>
              <a:t>. </a:t>
            </a:r>
          </a:p>
          <a:p>
            <a:pPr marL="0" indent="0">
              <a:buNone/>
            </a:pPr>
            <a:endParaRPr lang="es-ES" sz="2900" dirty="0"/>
          </a:p>
          <a:p>
            <a:pPr marL="0" indent="0">
              <a:buNone/>
            </a:pP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8235816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852DD99-5F9F-46A6-9357-2AD6DBA95C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49" y="253999"/>
            <a:ext cx="11801475" cy="63658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sz="2000" dirty="0"/>
          </a:p>
          <a:p>
            <a:pPr marL="0" indent="0">
              <a:buNone/>
            </a:pPr>
            <a:r>
              <a:rPr lang="es-ES" sz="2000" b="1" dirty="0"/>
              <a:t>Las industrias españolas se localizan principalmente en las áreas metropolitanas </a:t>
            </a:r>
            <a:r>
              <a:rPr lang="es-ES" sz="2000" dirty="0"/>
              <a:t>y en los grandes ejes de comunicación. Destacan el eje levantino, el valle del Ebro y Madrid. </a:t>
            </a:r>
          </a:p>
          <a:p>
            <a:pPr marL="0" indent="0">
              <a:buNone/>
            </a:pPr>
            <a:r>
              <a:rPr lang="es-ES" sz="2000" b="1" dirty="0"/>
              <a:t>Las zonas industriales en declive </a:t>
            </a:r>
            <a:r>
              <a:rPr lang="es-ES" sz="2000" dirty="0"/>
              <a:t>son aquellas afectadas por la reconversión industrial de los años 70 (siderurgia, metalúrgica, astilleros), fundamentalmente en Asturias, Cantabria, Galicia. </a:t>
            </a:r>
          </a:p>
          <a:p>
            <a:pPr marL="0" indent="0">
              <a:buNone/>
            </a:pPr>
            <a:endParaRPr lang="es-ES" sz="20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152F15F-FC70-42BA-B85E-8BF358141F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474" y="2069507"/>
            <a:ext cx="8086725" cy="455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768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5FEC57-15A9-48CA-A1E5-56B1F9C9F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309FFAFD-5055-4F13-9661-080DDCF9F6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7" t="9620" r="1487"/>
          <a:stretch/>
        </p:blipFill>
        <p:spPr>
          <a:xfrm>
            <a:off x="761999" y="171450"/>
            <a:ext cx="10848975" cy="7199041"/>
          </a:xfrm>
        </p:spPr>
      </p:pic>
    </p:spTree>
    <p:extLst>
      <p:ext uri="{BB962C8B-B14F-4D97-AF65-F5344CB8AC3E}">
        <p14:creationId xmlns:p14="http://schemas.microsoft.com/office/powerpoint/2010/main" val="18153672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E3F2E2-0DF8-4327-9E74-612BF8609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C1A302BD-1D0F-41B3-9452-0D2A644993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49" y="365125"/>
            <a:ext cx="11249025" cy="6329781"/>
          </a:xfrm>
        </p:spPr>
      </p:pic>
    </p:spTree>
    <p:extLst>
      <p:ext uri="{BB962C8B-B14F-4D97-AF65-F5344CB8AC3E}">
        <p14:creationId xmlns:p14="http://schemas.microsoft.com/office/powerpoint/2010/main" val="37262397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FA1037-F717-4692-8440-66D437AEE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D1B5CD8-269B-49FE-8409-55B3BDC663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13" y="495300"/>
            <a:ext cx="11157373" cy="5867400"/>
          </a:xfrm>
        </p:spPr>
      </p:pic>
    </p:spTree>
    <p:extLst>
      <p:ext uri="{BB962C8B-B14F-4D97-AF65-F5344CB8AC3E}">
        <p14:creationId xmlns:p14="http://schemas.microsoft.com/office/powerpoint/2010/main" val="34680125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97C939-DA67-445B-BB79-F91FAC0B8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959D7D6-1B98-40FC-B484-16F6054F44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73" y="197326"/>
            <a:ext cx="11459054" cy="6295549"/>
          </a:xfrm>
        </p:spPr>
      </p:pic>
    </p:spTree>
    <p:extLst>
      <p:ext uri="{BB962C8B-B14F-4D97-AF65-F5344CB8AC3E}">
        <p14:creationId xmlns:p14="http://schemas.microsoft.com/office/powerpoint/2010/main" val="25036691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81FB8CC3-CC2E-44C1-A56C-453EB073A2A4}"/>
              </a:ext>
            </a:extLst>
          </p:cNvPr>
          <p:cNvSpPr txBox="1"/>
          <p:nvPr/>
        </p:nvSpPr>
        <p:spPr>
          <a:xfrm>
            <a:off x="228600" y="438150"/>
            <a:ext cx="118110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4. EL SECTOR TERCIARIO ESPAÑOL</a:t>
            </a:r>
          </a:p>
          <a:p>
            <a:endParaRPr lang="es-ES" sz="2000" b="1" dirty="0"/>
          </a:p>
          <a:p>
            <a:r>
              <a:rPr lang="es-ES" sz="2000" dirty="0"/>
              <a:t>Gran desarrollo del sector terciario en España.</a:t>
            </a:r>
          </a:p>
          <a:p>
            <a:r>
              <a:rPr lang="es-ES" sz="2000" dirty="0"/>
              <a:t>Proceso claro de terciarización de la economía española.</a:t>
            </a:r>
          </a:p>
          <a:p>
            <a:endParaRPr lang="es-ES" sz="2000" b="1" dirty="0"/>
          </a:p>
          <a:p>
            <a:r>
              <a:rPr lang="es-ES" sz="2000" b="1" dirty="0"/>
              <a:t>COMERCIO. </a:t>
            </a:r>
            <a:endParaRPr lang="es-ES" sz="2000" dirty="0"/>
          </a:p>
          <a:p>
            <a:r>
              <a:rPr lang="es-ES" sz="2000" dirty="0"/>
              <a:t>En el comercio interior predominan las pequeñas y medianas  empresas, aunque las grandes superficies comerciales  cada vez toman un mayor protagonismo con el perjuicio para los primeros. </a:t>
            </a:r>
          </a:p>
          <a:p>
            <a:endParaRPr lang="es-ES" sz="2000" dirty="0"/>
          </a:p>
          <a:p>
            <a:r>
              <a:rPr lang="es-ES" sz="2000" dirty="0"/>
              <a:t>En el comercio exterior las exportaciones se han incrementado en los últimos 15 años dirección UE. También se exporta a Japón y USA. Importaciones de los mismos lugares más espacios productores de petróleo como Irán, México, Venezuela.</a:t>
            </a:r>
          </a:p>
          <a:p>
            <a:endParaRPr lang="es-ES" sz="2000" dirty="0"/>
          </a:p>
          <a:p>
            <a:r>
              <a:rPr lang="es-ES" sz="2000" b="1" dirty="0"/>
              <a:t>TURISMO</a:t>
            </a:r>
          </a:p>
          <a:p>
            <a:r>
              <a:rPr lang="es-ES" sz="2000" dirty="0"/>
              <a:t>Es uno de los subsectores más importantes de la economía española.  España es una  potencia turística a nivel internacional. </a:t>
            </a:r>
          </a:p>
          <a:p>
            <a:r>
              <a:rPr lang="es-ES" sz="2000" dirty="0"/>
              <a:t>Turismo estacional de “sol y playa” fundamentalmente. Desarrollo últimamente del turismo rural y el de tipo cultural. También es importante el turismo de invierno (Sierra Nevada, Pirineos).</a:t>
            </a:r>
          </a:p>
          <a:p>
            <a:endParaRPr lang="es-ES" sz="2000" dirty="0"/>
          </a:p>
          <a:p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26851782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FB42FC9B-0B13-42FB-A11A-A1AE27846DE1}"/>
              </a:ext>
            </a:extLst>
          </p:cNvPr>
          <p:cNvSpPr txBox="1"/>
          <p:nvPr/>
        </p:nvSpPr>
        <p:spPr>
          <a:xfrm>
            <a:off x="171450" y="285750"/>
            <a:ext cx="1180147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EL TRANSPORTE</a:t>
            </a:r>
          </a:p>
          <a:p>
            <a:r>
              <a:rPr lang="es-ES" sz="2000" dirty="0"/>
              <a:t>Predominio de los transportes terrestres con estructura radial a partir de Madrid. </a:t>
            </a:r>
          </a:p>
          <a:p>
            <a:endParaRPr lang="es-ES" sz="2000" dirty="0"/>
          </a:p>
          <a:p>
            <a:r>
              <a:rPr lang="es-ES" sz="2000" dirty="0"/>
              <a:t>La red  de carreteras ha mejorado mucho en los últimos 30 años gracias a las ayuda de los fondos de la UE.</a:t>
            </a:r>
          </a:p>
          <a:p>
            <a:endParaRPr lang="es-ES" sz="2000" dirty="0"/>
          </a:p>
          <a:p>
            <a:r>
              <a:rPr lang="es-ES" sz="2000" dirty="0"/>
              <a:t>La rede de ferrocarriles igualmente ha experimentado un gran desarrollo con la implantación de la red AVE, igualmente con el apoyo europeo. </a:t>
            </a:r>
          </a:p>
          <a:p>
            <a:endParaRPr lang="es-ES" sz="2000" dirty="0"/>
          </a:p>
          <a:p>
            <a:r>
              <a:rPr lang="es-ES" sz="2000" dirty="0"/>
              <a:t>El transporte aéreo tiene juna gran relevancia para el turismo español. </a:t>
            </a:r>
          </a:p>
          <a:p>
            <a:endParaRPr lang="es-ES" sz="2000" dirty="0"/>
          </a:p>
          <a:p>
            <a:r>
              <a:rPr lang="es-ES" sz="2000" dirty="0"/>
              <a:t>El transporte marítimo se concentra en unos pocos puertos especializados básicamente en la circulación de mercancías. </a:t>
            </a:r>
          </a:p>
          <a:p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28971039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832C78-A27E-4FD5-9F78-BE428F2E2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3BDFBB8B-5374-4391-A204-7D54226CEE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6" y="920750"/>
            <a:ext cx="5465233" cy="4648199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42BE842-1BA3-46EF-B72D-9047B98BC6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923925"/>
            <a:ext cx="5997661" cy="464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5428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9367D8-04FE-44C7-9910-73C299A07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C2FA9E5D-2849-4E70-9489-91353F1F50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6375"/>
            <a:ext cx="11435644" cy="6432550"/>
          </a:xfrm>
        </p:spPr>
      </p:pic>
    </p:spTree>
    <p:extLst>
      <p:ext uri="{BB962C8B-B14F-4D97-AF65-F5344CB8AC3E}">
        <p14:creationId xmlns:p14="http://schemas.microsoft.com/office/powerpoint/2010/main" val="38343009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0FD605-3B8A-4D4A-9813-D818AEC01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0A023B9-6EE6-4E4D-91EE-71BDF8593B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58" y="273050"/>
            <a:ext cx="11226074" cy="6337300"/>
          </a:xfrm>
        </p:spPr>
      </p:pic>
    </p:spTree>
    <p:extLst>
      <p:ext uri="{BB962C8B-B14F-4D97-AF65-F5344CB8AC3E}">
        <p14:creationId xmlns:p14="http://schemas.microsoft.com/office/powerpoint/2010/main" val="6090758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86362D-A5DF-45E8-8CCB-75010C1D2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B74E87C0-D014-4B15-81F7-0FA9E48A4A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416" y="602821"/>
            <a:ext cx="9080604" cy="5652357"/>
          </a:xfrm>
        </p:spPr>
      </p:pic>
    </p:spTree>
    <p:extLst>
      <p:ext uri="{BB962C8B-B14F-4D97-AF65-F5344CB8AC3E}">
        <p14:creationId xmlns:p14="http://schemas.microsoft.com/office/powerpoint/2010/main" val="27511457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153705-AA06-4E14-A358-5DD279D1C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1125C41E-91C0-4477-AEC1-FB0536AED5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2" y="153194"/>
            <a:ext cx="10891838" cy="6601114"/>
          </a:xfrm>
        </p:spPr>
      </p:pic>
    </p:spTree>
    <p:extLst>
      <p:ext uri="{BB962C8B-B14F-4D97-AF65-F5344CB8AC3E}">
        <p14:creationId xmlns:p14="http://schemas.microsoft.com/office/powerpoint/2010/main" val="1417344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F5CB27-76B8-424E-8630-ED793193C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589929FA-EB1A-488D-8C63-1F2019FEB3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728" y="-85726"/>
            <a:ext cx="6619722" cy="6873479"/>
          </a:xfrm>
        </p:spPr>
      </p:pic>
    </p:spTree>
    <p:extLst>
      <p:ext uri="{BB962C8B-B14F-4D97-AF65-F5344CB8AC3E}">
        <p14:creationId xmlns:p14="http://schemas.microsoft.com/office/powerpoint/2010/main" val="38181507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C519CE-5FB4-49E3-8450-7BCC545D5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D91F986-A491-4198-91FA-130D343C7A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8990"/>
            <a:ext cx="9750029" cy="6500019"/>
          </a:xfrm>
        </p:spPr>
      </p:pic>
    </p:spTree>
    <p:extLst>
      <p:ext uri="{BB962C8B-B14F-4D97-AF65-F5344CB8AC3E}">
        <p14:creationId xmlns:p14="http://schemas.microsoft.com/office/powerpoint/2010/main" val="415672267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C3963C-3F0A-4C9B-A28B-64934C7C3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7543FBB-F4CD-419A-AAF7-65176B5E18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55" y="155269"/>
            <a:ext cx="9814470" cy="6547462"/>
          </a:xfrm>
        </p:spPr>
      </p:pic>
    </p:spTree>
    <p:extLst>
      <p:ext uri="{BB962C8B-B14F-4D97-AF65-F5344CB8AC3E}">
        <p14:creationId xmlns:p14="http://schemas.microsoft.com/office/powerpoint/2010/main" val="158708000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0CC5A9-8464-4E1B-A6C5-68D55564B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66FC20E-45E2-4489-9A5F-CB8BFC9772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813" y="107814"/>
            <a:ext cx="8682837" cy="6642371"/>
          </a:xfrm>
        </p:spPr>
      </p:pic>
    </p:spTree>
    <p:extLst>
      <p:ext uri="{BB962C8B-B14F-4D97-AF65-F5344CB8AC3E}">
        <p14:creationId xmlns:p14="http://schemas.microsoft.com/office/powerpoint/2010/main" val="37039242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C0E3F5-74BE-4EAE-93A6-8897480E7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434A7BA8-01DC-48C0-A027-D7E111529A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5" y="510381"/>
            <a:ext cx="11247700" cy="5852319"/>
          </a:xfrm>
        </p:spPr>
      </p:pic>
    </p:spTree>
    <p:extLst>
      <p:ext uri="{BB962C8B-B14F-4D97-AF65-F5344CB8AC3E}">
        <p14:creationId xmlns:p14="http://schemas.microsoft.com/office/powerpoint/2010/main" val="227705153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6DAA40-5F3D-4216-81CD-143F4F125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9BA17CE3-690F-4469-B98D-E1628F2D5E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86" y="244475"/>
            <a:ext cx="11321224" cy="6146800"/>
          </a:xfrm>
        </p:spPr>
      </p:pic>
    </p:spTree>
    <p:extLst>
      <p:ext uri="{BB962C8B-B14F-4D97-AF65-F5344CB8AC3E}">
        <p14:creationId xmlns:p14="http://schemas.microsoft.com/office/powerpoint/2010/main" val="41547184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0CDE18-4B07-47F9-92B9-78CC1602B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CC05585C-EC03-4035-B976-24F6A4C580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49" y="230124"/>
            <a:ext cx="9585325" cy="6397752"/>
          </a:xfrm>
        </p:spPr>
      </p:pic>
    </p:spTree>
    <p:extLst>
      <p:ext uri="{BB962C8B-B14F-4D97-AF65-F5344CB8AC3E}">
        <p14:creationId xmlns:p14="http://schemas.microsoft.com/office/powerpoint/2010/main" val="14109767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3CE998-2DF8-484C-8620-70B93836F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CCCFCF4-4ADE-45A3-9764-739F0D258D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6" y="365124"/>
            <a:ext cx="11415797" cy="5692775"/>
          </a:xfrm>
        </p:spPr>
      </p:pic>
    </p:spTree>
    <p:extLst>
      <p:ext uri="{BB962C8B-B14F-4D97-AF65-F5344CB8AC3E}">
        <p14:creationId xmlns:p14="http://schemas.microsoft.com/office/powerpoint/2010/main" val="61522172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15405E-2E06-421D-8056-C245AC7BE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D71D3B8-2DFD-4613-97BD-164A14ECF6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277018"/>
            <a:ext cx="11150004" cy="6371431"/>
          </a:xfrm>
        </p:spPr>
      </p:pic>
    </p:spTree>
    <p:extLst>
      <p:ext uri="{BB962C8B-B14F-4D97-AF65-F5344CB8AC3E}">
        <p14:creationId xmlns:p14="http://schemas.microsoft.com/office/powerpoint/2010/main" val="235499044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0389B4-79E1-41DD-BBEE-BAC620CCE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3F82888-B94E-4C48-AD74-5C8972D997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49" y="120368"/>
            <a:ext cx="8810625" cy="6617263"/>
          </a:xfrm>
        </p:spPr>
      </p:pic>
    </p:spTree>
    <p:extLst>
      <p:ext uri="{BB962C8B-B14F-4D97-AF65-F5344CB8AC3E}">
        <p14:creationId xmlns:p14="http://schemas.microsoft.com/office/powerpoint/2010/main" val="34160501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D27BB3-2FE0-40C3-A192-955FF2883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B1F89BD7-977A-43E4-AAF5-FA2262417D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192" y="326462"/>
            <a:ext cx="10140608" cy="6531538"/>
          </a:xfrm>
        </p:spPr>
      </p:pic>
    </p:spTree>
    <p:extLst>
      <p:ext uri="{BB962C8B-B14F-4D97-AF65-F5344CB8AC3E}">
        <p14:creationId xmlns:p14="http://schemas.microsoft.com/office/powerpoint/2010/main" val="890998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67ACBAF-FBCC-4D36-9C45-3BFD4893F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80974"/>
            <a:ext cx="11696700" cy="64484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000" b="1" dirty="0"/>
              <a:t>1.2. COHESIÓN Y DESIGUALDADES DENTRO DE LA UE</a:t>
            </a:r>
          </a:p>
          <a:p>
            <a:pPr marL="0" indent="0">
              <a:buNone/>
            </a:pPr>
            <a:r>
              <a:rPr lang="es-ES" sz="2000" dirty="0"/>
              <a:t>Las desigualdades dentro de la UE se han intentado reducir mediante el desarrollo de una serie de “políticas comunitarias” destinadas a desarrollar  a las naciones más  atrasadas. Estas “políticas comunitarias” de ayuda interterritorial, conocidas genéricamente como “Fondos” son las siguientes:</a:t>
            </a:r>
          </a:p>
          <a:p>
            <a:pPr>
              <a:buFontTx/>
              <a:buChar char="-"/>
            </a:pPr>
            <a:r>
              <a:rPr lang="es-ES" sz="2000" b="1" dirty="0"/>
              <a:t>FONDOS ESTRUCTURALES</a:t>
            </a:r>
            <a:r>
              <a:rPr lang="es-ES" sz="2000" dirty="0"/>
              <a:t>: Destinados a los países más desfavorecidos, con PIB  inferior al 75% de la media europea. Hay cuatro tipos de fondos estructurales.</a:t>
            </a:r>
          </a:p>
          <a:p>
            <a:pPr>
              <a:buFontTx/>
              <a:buChar char="-"/>
            </a:pPr>
            <a:r>
              <a:rPr lang="es-ES" sz="2000" dirty="0"/>
              <a:t>:</a:t>
            </a:r>
            <a:r>
              <a:rPr lang="es-ES" sz="2000" b="1" dirty="0"/>
              <a:t>FONDOS DE COHESIÓN</a:t>
            </a:r>
            <a:r>
              <a:rPr lang="es-ES" sz="2000" dirty="0"/>
              <a:t> Se destina a los países con una renta “per cápita” inferior al 90% de  la media comunitaria. El objetivo es mejorar la competitividad de estos países.</a:t>
            </a:r>
          </a:p>
          <a:p>
            <a:pPr marL="0" indent="0">
              <a:buNone/>
            </a:pPr>
            <a:r>
              <a:rPr lang="es-ES" sz="2000" dirty="0"/>
              <a:t>Con la crisis económica de 2008 se han incrementado las diferencias dentro de la UE entre el centro y el norte con la periferia formada por Irlanda, países del sur y países del este.</a:t>
            </a:r>
          </a:p>
          <a:p>
            <a:pPr marL="0" indent="0">
              <a:buNone/>
            </a:pPr>
            <a:r>
              <a:rPr lang="es-ES" sz="2000" dirty="0"/>
              <a:t>Las políticas de cohesión han sido muy criticadas porque no han sido capaces de alcanzar sus objetivos</a:t>
            </a:r>
          </a:p>
        </p:txBody>
      </p:sp>
    </p:spTree>
    <p:extLst>
      <p:ext uri="{BB962C8B-B14F-4D97-AF65-F5344CB8AC3E}">
        <p14:creationId xmlns:p14="http://schemas.microsoft.com/office/powerpoint/2010/main" val="391054432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115D59-BC5B-4180-A0C6-D2207F99E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E0B743C1-88B3-4AAE-8554-3D599D4619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449" y="189309"/>
            <a:ext cx="8639175" cy="6479381"/>
          </a:xfrm>
        </p:spPr>
      </p:pic>
    </p:spTree>
    <p:extLst>
      <p:ext uri="{BB962C8B-B14F-4D97-AF65-F5344CB8AC3E}">
        <p14:creationId xmlns:p14="http://schemas.microsoft.com/office/powerpoint/2010/main" val="227269601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E09FE4-59B0-4F7D-948C-C93AF6D49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5BA0DCB5-1BB4-4902-8C41-A6D62E76E3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350" y="165634"/>
            <a:ext cx="7848600" cy="6327241"/>
          </a:xfrm>
        </p:spPr>
      </p:pic>
    </p:spTree>
    <p:extLst>
      <p:ext uri="{BB962C8B-B14F-4D97-AF65-F5344CB8AC3E}">
        <p14:creationId xmlns:p14="http://schemas.microsoft.com/office/powerpoint/2010/main" val="289257920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49360C-F292-4344-92D9-B1BAD3DBD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EE8C8816-A8EF-4E30-8B9A-3F8D62D961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340" y="246539"/>
            <a:ext cx="9799320" cy="6532880"/>
          </a:xfrm>
        </p:spPr>
      </p:pic>
    </p:spTree>
    <p:extLst>
      <p:ext uri="{BB962C8B-B14F-4D97-AF65-F5344CB8AC3E}">
        <p14:creationId xmlns:p14="http://schemas.microsoft.com/office/powerpoint/2010/main" val="195925945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1C665A-8E84-40A8-BF33-88F0F759F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212440C-560F-4032-A45D-196FF0E4BB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05" y="206374"/>
            <a:ext cx="9799319" cy="6529547"/>
          </a:xfrm>
        </p:spPr>
      </p:pic>
    </p:spTree>
    <p:extLst>
      <p:ext uri="{BB962C8B-B14F-4D97-AF65-F5344CB8AC3E}">
        <p14:creationId xmlns:p14="http://schemas.microsoft.com/office/powerpoint/2010/main" val="80423833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749D94-0CCD-4E8E-8165-E8FB4FFE2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AA4D9146-3624-4E12-B701-0EEF31B0A9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807" y="365125"/>
            <a:ext cx="9457567" cy="6336570"/>
          </a:xfrm>
        </p:spPr>
      </p:pic>
    </p:spTree>
    <p:extLst>
      <p:ext uri="{BB962C8B-B14F-4D97-AF65-F5344CB8AC3E}">
        <p14:creationId xmlns:p14="http://schemas.microsoft.com/office/powerpoint/2010/main" val="375921950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699391-0D83-45C2-BA01-6E6ECCEAC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849E9EA-55F8-4B0E-A80E-2E4C3E5448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444" y="131154"/>
            <a:ext cx="6694556" cy="6595692"/>
          </a:xfrm>
        </p:spPr>
      </p:pic>
    </p:spTree>
    <p:extLst>
      <p:ext uri="{BB962C8B-B14F-4D97-AF65-F5344CB8AC3E}">
        <p14:creationId xmlns:p14="http://schemas.microsoft.com/office/powerpoint/2010/main" val="79971451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AC98A-C9DF-442E-82F4-35CD19471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9CFD6988-F76F-4E65-B338-C7F9FC602E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9" y="365125"/>
            <a:ext cx="11230039" cy="6321425"/>
          </a:xfrm>
        </p:spPr>
      </p:pic>
    </p:spTree>
    <p:extLst>
      <p:ext uri="{BB962C8B-B14F-4D97-AF65-F5344CB8AC3E}">
        <p14:creationId xmlns:p14="http://schemas.microsoft.com/office/powerpoint/2010/main" val="300229455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84DEB1-A876-4C48-BFB6-DA0202C28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18301DBC-918D-4436-88A4-2A515693C0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62" y="167481"/>
            <a:ext cx="10044113" cy="6499132"/>
          </a:xfrm>
        </p:spPr>
      </p:pic>
    </p:spTree>
    <p:extLst>
      <p:ext uri="{BB962C8B-B14F-4D97-AF65-F5344CB8AC3E}">
        <p14:creationId xmlns:p14="http://schemas.microsoft.com/office/powerpoint/2010/main" val="332418377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8394D4-14AA-47F8-B048-5B0760B80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50A1CB5E-3441-4DAE-8D40-4C3FF762B7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359" y="143824"/>
            <a:ext cx="8772165" cy="6570352"/>
          </a:xfrm>
        </p:spPr>
      </p:pic>
    </p:spTree>
    <p:extLst>
      <p:ext uri="{BB962C8B-B14F-4D97-AF65-F5344CB8AC3E}">
        <p14:creationId xmlns:p14="http://schemas.microsoft.com/office/powerpoint/2010/main" val="103355468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9BD22B-4A05-4753-86FA-B488E2A6F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9C32324E-B8A1-4E25-820D-41995BCF76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5600"/>
            <a:ext cx="9744075" cy="6546800"/>
          </a:xfrm>
        </p:spPr>
      </p:pic>
    </p:spTree>
    <p:extLst>
      <p:ext uri="{BB962C8B-B14F-4D97-AF65-F5344CB8AC3E}">
        <p14:creationId xmlns:p14="http://schemas.microsoft.com/office/powerpoint/2010/main" val="3563553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6970C4-8B98-4A7A-8AAF-21D751F6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F896FB5-038A-4F1C-B186-486F8164AA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41" y="365125"/>
            <a:ext cx="11521484" cy="6286838"/>
          </a:xfrm>
        </p:spPr>
      </p:pic>
    </p:spTree>
    <p:extLst>
      <p:ext uri="{BB962C8B-B14F-4D97-AF65-F5344CB8AC3E}">
        <p14:creationId xmlns:p14="http://schemas.microsoft.com/office/powerpoint/2010/main" val="46354571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BF0705-D42C-4704-B061-F191BF71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2B4F549-95EA-419D-9931-9BC47F9F2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64" y="365125"/>
            <a:ext cx="10777435" cy="6452990"/>
          </a:xfrm>
        </p:spPr>
      </p:pic>
    </p:spTree>
    <p:extLst>
      <p:ext uri="{BB962C8B-B14F-4D97-AF65-F5344CB8AC3E}">
        <p14:creationId xmlns:p14="http://schemas.microsoft.com/office/powerpoint/2010/main" val="326785911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ED770C-04FA-4A73-8B91-936FB924B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18572E6-2DFE-4CF9-BCAC-5886E0CC1F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081" y="176990"/>
            <a:ext cx="9417819" cy="6504019"/>
          </a:xfrm>
        </p:spPr>
      </p:pic>
    </p:spTree>
    <p:extLst>
      <p:ext uri="{BB962C8B-B14F-4D97-AF65-F5344CB8AC3E}">
        <p14:creationId xmlns:p14="http://schemas.microsoft.com/office/powerpoint/2010/main" val="47323014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84451E-4DFC-458A-8D9D-03A2E859C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B3E317EC-0CAC-488B-9E6C-C664CCEE97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33" y="158749"/>
            <a:ext cx="11250946" cy="6334125"/>
          </a:xfrm>
        </p:spPr>
      </p:pic>
    </p:spTree>
    <p:extLst>
      <p:ext uri="{BB962C8B-B14F-4D97-AF65-F5344CB8AC3E}">
        <p14:creationId xmlns:p14="http://schemas.microsoft.com/office/powerpoint/2010/main" val="361666217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4BEB84-5E7F-4EF4-A5E4-6FB0C0B7E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E03A2C1-1B85-4CBF-BDD7-211725E945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446" y="365125"/>
            <a:ext cx="9302354" cy="6201569"/>
          </a:xfrm>
        </p:spPr>
      </p:pic>
    </p:spTree>
    <p:extLst>
      <p:ext uri="{BB962C8B-B14F-4D97-AF65-F5344CB8AC3E}">
        <p14:creationId xmlns:p14="http://schemas.microsoft.com/office/powerpoint/2010/main" val="123701379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C367AA-45C9-457D-8153-7A41501A6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6FB1759-A79B-4120-AFB1-F1842ABE60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23" y="163115"/>
            <a:ext cx="4898827" cy="6531770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51E47EC-6EA6-460D-BC72-A1EDBAD096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526" y="177765"/>
            <a:ext cx="3629023" cy="651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37384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80A26-49A8-4EEE-9401-BBE3B5D4F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5466D2C7-8DF2-4606-9BF8-9608E0D07C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666" y="158750"/>
            <a:ext cx="8720667" cy="6540500"/>
          </a:xfrm>
        </p:spPr>
      </p:pic>
    </p:spTree>
    <p:extLst>
      <p:ext uri="{BB962C8B-B14F-4D97-AF65-F5344CB8AC3E}">
        <p14:creationId xmlns:p14="http://schemas.microsoft.com/office/powerpoint/2010/main" val="379417416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ADB772-D2B3-4687-94E8-157CFAE20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1C8D96-2B69-4C56-8041-F98481D354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7777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994421-524F-4952-A2FD-7010B188C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74" y="168275"/>
            <a:ext cx="11763375" cy="65087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000" b="1" dirty="0"/>
              <a:t>1.3. LOCALIZACIÓN DE LAS ACTIVIDADES ECONÓMICAS</a:t>
            </a:r>
          </a:p>
          <a:p>
            <a:pPr marL="0" indent="0">
              <a:buNone/>
            </a:pPr>
            <a:r>
              <a:rPr lang="es-ES" sz="2000" b="1" u="sng" dirty="0"/>
              <a:t>El Sector primario en la UE</a:t>
            </a:r>
            <a:r>
              <a:rPr lang="es-ES" sz="2000" u="sng" dirty="0"/>
              <a:t> </a:t>
            </a:r>
            <a:r>
              <a:rPr lang="es-ES" sz="2000" dirty="0"/>
              <a:t>que ocupa a muy pocas personas </a:t>
            </a:r>
            <a:r>
              <a:rPr lang="es-ES" sz="2000" b="1" dirty="0"/>
              <a:t>(2% de la población), </a:t>
            </a:r>
            <a:r>
              <a:rPr lang="es-ES" sz="2000" dirty="0"/>
              <a:t>pero gran rentabilidad y productividad por el alto nivel de tecnificación.</a:t>
            </a:r>
          </a:p>
          <a:p>
            <a:pPr marL="0" indent="0">
              <a:buNone/>
            </a:pPr>
            <a:r>
              <a:rPr lang="es-ES" sz="2000" dirty="0"/>
              <a:t>La pesca de la UE  actúa en todos los océanos del planeta.</a:t>
            </a:r>
          </a:p>
          <a:p>
            <a:pPr marL="0" indent="0">
              <a:buNone/>
            </a:pPr>
            <a:r>
              <a:rPr lang="es-ES" sz="2000" b="1" u="sng" dirty="0"/>
              <a:t>El sector secundario de la UE </a:t>
            </a:r>
            <a:r>
              <a:rPr lang="es-ES" sz="2000" dirty="0"/>
              <a:t>emplea  al </a:t>
            </a:r>
            <a:r>
              <a:rPr lang="es-ES" sz="2000" b="1" dirty="0"/>
              <a:t>22% de la población. </a:t>
            </a:r>
            <a:r>
              <a:rPr lang="es-ES" sz="2000" dirty="0"/>
              <a:t>La UE depende energéticamente del exterior y ha de importar grandes cantidades de petróleo de Oriente Próximo, Rusia y México.</a:t>
            </a:r>
          </a:p>
          <a:p>
            <a:pPr marL="0" indent="0">
              <a:buNone/>
            </a:pPr>
            <a:r>
              <a:rPr lang="es-ES" sz="2000" b="1" dirty="0"/>
              <a:t>Podemos destacar tres grandes regiones industriales:</a:t>
            </a:r>
          </a:p>
          <a:p>
            <a:pPr marL="457200" indent="-457200">
              <a:buAutoNum type="arabicPeriod"/>
            </a:pPr>
            <a:r>
              <a:rPr lang="es-ES" sz="2000" b="1" dirty="0"/>
              <a:t>Alemania, reino Unido y norte de Italia. </a:t>
            </a:r>
            <a:r>
              <a:rPr lang="es-ES" sz="2000" dirty="0"/>
              <a:t>Es la más antigua, con las empresas más grandes, con alta tecnología.</a:t>
            </a:r>
          </a:p>
          <a:p>
            <a:pPr marL="457200" indent="-457200">
              <a:buAutoNum type="arabicPeriod"/>
            </a:pPr>
            <a:r>
              <a:rPr lang="es-ES" sz="2000" b="1" dirty="0"/>
              <a:t>Eje mediterráneo. </a:t>
            </a:r>
            <a:r>
              <a:rPr lang="es-ES" sz="2000" dirty="0"/>
              <a:t>Zona más reciente y con empresas más pequeñas. </a:t>
            </a:r>
          </a:p>
          <a:p>
            <a:pPr marL="457200" indent="-457200">
              <a:buAutoNum type="arabicPeriod"/>
            </a:pPr>
            <a:r>
              <a:rPr lang="es-ES" sz="2000" b="1" dirty="0"/>
              <a:t>Los países de la Europa del Este. </a:t>
            </a:r>
            <a:r>
              <a:rPr lang="es-ES" sz="2000" dirty="0"/>
              <a:t>Reciben la deslocalización industrial de las dos anteriores por tener una mano de obra más barata al haber pertenecido durante mucho tiempo al bloque comunista. </a:t>
            </a:r>
          </a:p>
          <a:p>
            <a:pPr marL="0" indent="0">
              <a:buNone/>
            </a:pPr>
            <a:r>
              <a:rPr lang="es-ES" sz="2000" b="1" u="sng" dirty="0"/>
              <a:t>El sector </a:t>
            </a:r>
            <a:r>
              <a:rPr lang="es-ES" sz="2000" b="1" u="sng" dirty="0" err="1"/>
              <a:t>teciario</a:t>
            </a:r>
            <a:r>
              <a:rPr lang="es-ES" sz="2000" b="1" u="sng" dirty="0"/>
              <a:t> de la UE  </a:t>
            </a:r>
            <a:r>
              <a:rPr lang="es-ES" sz="2000" dirty="0"/>
              <a:t>ocupa  a la mayor parte de la población, cerca del 70%.</a:t>
            </a:r>
          </a:p>
          <a:p>
            <a:pPr marL="0" indent="0">
              <a:buNone/>
            </a:pPr>
            <a:r>
              <a:rPr lang="es-ES" sz="2000" dirty="0"/>
              <a:t>Presenta la red de transportes más densa del planeta</a:t>
            </a:r>
          </a:p>
          <a:p>
            <a:pPr marL="0" indent="0">
              <a:buNone/>
            </a:pPr>
            <a:r>
              <a:rPr lang="es-ES" sz="2000" dirty="0"/>
              <a:t>Unas telecomunicaciones con las últimas tecnologías</a:t>
            </a:r>
          </a:p>
          <a:p>
            <a:pPr marL="0" indent="0">
              <a:buNone/>
            </a:pPr>
            <a:r>
              <a:rPr lang="es-ES" sz="2000" dirty="0"/>
              <a:t>La UE es la mayor potencia comercial mundial con una balanza positiva.</a:t>
            </a:r>
          </a:p>
          <a:p>
            <a:pPr marL="0" indent="0">
              <a:buNone/>
            </a:pPr>
            <a:r>
              <a:rPr lang="es-ES" sz="2000" dirty="0"/>
              <a:t>Destacan las finanzas como un subsector de especial relevancia. </a:t>
            </a:r>
          </a:p>
        </p:txBody>
      </p:sp>
    </p:spTree>
    <p:extLst>
      <p:ext uri="{BB962C8B-B14F-4D97-AF65-F5344CB8AC3E}">
        <p14:creationId xmlns:p14="http://schemas.microsoft.com/office/powerpoint/2010/main" val="5796714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</TotalTime>
  <Words>1972</Words>
  <Application>Microsoft Office PowerPoint</Application>
  <PresentationFormat>Panorámica</PresentationFormat>
  <Paragraphs>141</Paragraphs>
  <Slides>86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86</vt:i4>
      </vt:variant>
    </vt:vector>
  </HeadingPairs>
  <TitlesOfParts>
    <vt:vector size="90" baseType="lpstr">
      <vt:lpstr>Arial</vt:lpstr>
      <vt:lpstr>Calibri</vt:lpstr>
      <vt:lpstr>Calibri Light</vt:lpstr>
      <vt:lpstr>Tema de Office</vt:lpstr>
      <vt:lpstr>LA ECONOMÍA DE LA UNIÓN EUROPEA Y DE ESPAÑA</vt:lpstr>
      <vt:lpstr>Presentación de PowerPoint</vt:lpstr>
      <vt:lpstr>1. LOS DESEQUILIBRIOS ECONÓMICOS EN LA UNIÓN EUROPEA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P. MEDITERRÁNEO DE COSTA</vt:lpstr>
      <vt:lpstr>Presentación de PowerPoint</vt:lpstr>
      <vt:lpstr>P. MEDITERRÁNEO DE INTERIOR</vt:lpstr>
      <vt:lpstr>P. MEDITERRÁNEO DE INTERIOR</vt:lpstr>
      <vt:lpstr>P. MEDITERRÁNEO DE INTERIOR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ECONOMÍA DE LA UNIÓN EUROPEA Y DE ESPAÑA</dc:title>
  <dc:creator>miguel a richart bernardo</dc:creator>
  <cp:lastModifiedBy>miguel a richart bernardo</cp:lastModifiedBy>
  <cp:revision>59</cp:revision>
  <dcterms:created xsi:type="dcterms:W3CDTF">2018-02-06T11:19:16Z</dcterms:created>
  <dcterms:modified xsi:type="dcterms:W3CDTF">2018-03-02T09:34:46Z</dcterms:modified>
</cp:coreProperties>
</file>