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1"/>
  </p:notesMasterIdLst>
  <p:handoutMasterIdLst>
    <p:handoutMasterId r:id="rId52"/>
  </p:handoutMasterIdLst>
  <p:sldIdLst>
    <p:sldId id="256" r:id="rId3"/>
    <p:sldId id="281" r:id="rId4"/>
    <p:sldId id="282" r:id="rId5"/>
    <p:sldId id="260" r:id="rId6"/>
    <p:sldId id="283" r:id="rId7"/>
    <p:sldId id="261" r:id="rId8"/>
    <p:sldId id="265" r:id="rId9"/>
    <p:sldId id="266" r:id="rId10"/>
    <p:sldId id="284" r:id="rId11"/>
    <p:sldId id="273" r:id="rId12"/>
    <p:sldId id="268" r:id="rId13"/>
    <p:sldId id="285" r:id="rId14"/>
    <p:sldId id="269" r:id="rId15"/>
    <p:sldId id="270" r:id="rId16"/>
    <p:sldId id="257" r:id="rId17"/>
    <p:sldId id="271" r:id="rId18"/>
    <p:sldId id="272" r:id="rId19"/>
    <p:sldId id="275" r:id="rId20"/>
    <p:sldId id="294" r:id="rId21"/>
    <p:sldId id="29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76" r:id="rId31"/>
    <p:sldId id="277" r:id="rId32"/>
    <p:sldId id="278" r:id="rId33"/>
    <p:sldId id="296" r:id="rId34"/>
    <p:sldId id="297" r:id="rId35"/>
    <p:sldId id="280" r:id="rId36"/>
    <p:sldId id="298" r:id="rId37"/>
    <p:sldId id="299" r:id="rId38"/>
    <p:sldId id="300" r:id="rId39"/>
    <p:sldId id="301" r:id="rId40"/>
    <p:sldId id="310" r:id="rId41"/>
    <p:sldId id="302" r:id="rId42"/>
    <p:sldId id="311" r:id="rId43"/>
    <p:sldId id="303" r:id="rId44"/>
    <p:sldId id="304" r:id="rId45"/>
    <p:sldId id="305" r:id="rId46"/>
    <p:sldId id="307" r:id="rId47"/>
    <p:sldId id="309" r:id="rId48"/>
    <p:sldId id="306" r:id="rId49"/>
    <p:sldId id="308" r:id="rId50"/>
  </p:sldIdLst>
  <p:sldSz cx="9144000" cy="6858000" type="screen4x3"/>
  <p:notesSz cx="6796088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C1172DF7-D761-4531-8A69-CC734031FB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s-ES" altLang="es-E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2375F2E5-0E95-4AD2-8306-73621F0DD26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endParaRPr lang="es-ES" altLang="es-E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42E0938B-4EA1-4183-9D87-72E375AF6E3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s-ES" altLang="es-E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D11A9E10-75F4-419F-B622-00112C815C6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6575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D7BA139-724C-4A2E-AB3E-EDF1D0B34031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EA519598-9357-4CE0-9F81-B959120A4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33A3961-8E2F-408E-8E80-04F897D9BD54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 altLang="es-E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432E046-5B3A-4807-A8F5-48CA8703BD9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 altLang="es-E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18BF0A2-EE64-40F5-B12E-E6CD1FFCC72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64112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494EE5C-47C1-47D7-BB18-596F14C9972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F1FA83D-FDD2-410B-9041-BF941B429C5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26575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 altLang="es-E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F91B9E4C-4E5C-4D60-9ECD-5CF56DBE7FF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6575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F00A3A35-9026-4295-8066-17D92BC24CA2}" type="slidenum">
              <a:rPr lang="en-GB" altLang="es-ES"/>
              <a:pPr/>
              <a:t>‹Nº›</a:t>
            </a:fld>
            <a:endParaRPr lang="en-GB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9C272A-018C-48BF-978C-F6012646AF2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06930F-1537-4BC2-A14A-9E2AF9CD3BDC}" type="slidenum">
              <a:rPr lang="en-GB" altLang="es-ES"/>
              <a:pPr/>
              <a:t>1</a:t>
            </a:fld>
            <a:endParaRPr lang="en-GB" altLang="es-ES"/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B79EF01F-B1FA-46EE-AB0B-AACC6F13D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744538"/>
            <a:ext cx="4965700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8FC2F146-F732-40D8-89E0-7A9B0FCCFA5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EB8294-5A83-4592-AE42-F8798A40D9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743CAC-D75F-46BD-8F61-FD960CC1D04B}" type="slidenum">
              <a:rPr lang="en-GB" altLang="es-ES"/>
              <a:pPr/>
              <a:t>15</a:t>
            </a:fld>
            <a:endParaRPr lang="en-GB" altLang="es-ES"/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E91A49F1-E41F-4159-83AA-601C7F46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744538"/>
            <a:ext cx="4965700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A721C3C3-EE4B-450B-81DC-B46A51BF8C49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3FD1FA-F928-4CFB-A2A3-D748D92244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7FD700-F7F9-43EF-9817-341BBE858ACA}" type="slidenum">
              <a:rPr lang="en-GB" altLang="es-ES"/>
              <a:pPr/>
              <a:t>16</a:t>
            </a:fld>
            <a:endParaRPr lang="en-GB" altLang="es-ES"/>
          </a:p>
        </p:txBody>
      </p:sp>
      <p:sp>
        <p:nvSpPr>
          <p:cNvPr id="70657" name="Text Box 1">
            <a:extLst>
              <a:ext uri="{FF2B5EF4-FFF2-40B4-BE49-F238E27FC236}">
                <a16:creationId xmlns:a16="http://schemas.microsoft.com/office/drawing/2014/main" id="{E6DEA621-2241-4E64-817F-E0A534EC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744538"/>
            <a:ext cx="4965700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5B2D499C-0DE3-4921-A03D-066F13CD0DF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1CD6FE-D862-43D1-8E15-3FA05666BD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500374-DF96-4D3A-B9DD-221D834E4FF0}" type="slidenum">
              <a:rPr lang="en-GB" altLang="es-ES"/>
              <a:pPr/>
              <a:t>17</a:t>
            </a:fld>
            <a:endParaRPr lang="en-GB" altLang="es-ES"/>
          </a:p>
        </p:txBody>
      </p:sp>
      <p:sp>
        <p:nvSpPr>
          <p:cNvPr id="71681" name="Text Box 1">
            <a:extLst>
              <a:ext uri="{FF2B5EF4-FFF2-40B4-BE49-F238E27FC236}">
                <a16:creationId xmlns:a16="http://schemas.microsoft.com/office/drawing/2014/main" id="{700F221A-2950-4307-B544-F2A0E8808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744538"/>
            <a:ext cx="4965700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D9E6B553-C4AC-4F61-91A7-9AFFB1CEA938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94C31C-1E01-48C9-8C35-D2BF245B1D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ADE67D-B82C-4EED-8633-C15A2EF11C1D}" type="slidenum">
              <a:rPr lang="en-GB" altLang="es-ES"/>
              <a:pPr/>
              <a:t>18</a:t>
            </a:fld>
            <a:endParaRPr lang="en-GB" altLang="es-ES"/>
          </a:p>
        </p:txBody>
      </p:sp>
      <p:sp>
        <p:nvSpPr>
          <p:cNvPr id="74753" name="Text Box 1">
            <a:extLst>
              <a:ext uri="{FF2B5EF4-FFF2-40B4-BE49-F238E27FC236}">
                <a16:creationId xmlns:a16="http://schemas.microsoft.com/office/drawing/2014/main" id="{B39EFACD-308D-4241-9448-D2A118A19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744538"/>
            <a:ext cx="4965700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3C9984C-827D-46D8-8A79-C7272CE07A17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EC7CA3-B258-4BCF-B28D-49E18F8A4C4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9F1EC7-0775-47A2-9FA5-FBECF62FBEDB}" type="slidenum">
              <a:rPr lang="en-GB" altLang="es-ES"/>
              <a:pPr/>
              <a:t>29</a:t>
            </a:fld>
            <a:endParaRPr lang="en-GB" altLang="es-ES"/>
          </a:p>
        </p:txBody>
      </p:sp>
      <p:sp>
        <p:nvSpPr>
          <p:cNvPr id="75777" name="Text Box 1">
            <a:extLst>
              <a:ext uri="{FF2B5EF4-FFF2-40B4-BE49-F238E27FC236}">
                <a16:creationId xmlns:a16="http://schemas.microsoft.com/office/drawing/2014/main" id="{4474D93A-4B27-4367-B7F3-A4067289F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744538"/>
            <a:ext cx="4965700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336F9E69-7FB1-4862-AF63-3351F232EE3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E301B5-9F2D-4078-B59C-10CE8C44AA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E3A90C-F80F-4122-A795-A6877ECF37B4}" type="slidenum">
              <a:rPr lang="en-GB" altLang="es-ES"/>
              <a:pPr/>
              <a:t>30</a:t>
            </a:fld>
            <a:endParaRPr lang="en-GB" altLang="es-ES"/>
          </a:p>
        </p:txBody>
      </p:sp>
      <p:sp>
        <p:nvSpPr>
          <p:cNvPr id="76801" name="Text Box 1">
            <a:extLst>
              <a:ext uri="{FF2B5EF4-FFF2-40B4-BE49-F238E27FC236}">
                <a16:creationId xmlns:a16="http://schemas.microsoft.com/office/drawing/2014/main" id="{646D87F6-F72A-454D-87CF-99D3ABBD2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744538"/>
            <a:ext cx="4965700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3F0FB45E-8BA1-4A0C-8EB5-4E427AD379F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367582-F1B8-4EFD-957E-4A80CDA9B56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C151FC-4C82-402F-90AD-FA1BA7C4A7E7}" type="slidenum">
              <a:rPr lang="en-GB" altLang="es-ES"/>
              <a:pPr/>
              <a:t>31</a:t>
            </a:fld>
            <a:endParaRPr lang="en-GB" altLang="es-ES"/>
          </a:p>
        </p:txBody>
      </p:sp>
      <p:sp>
        <p:nvSpPr>
          <p:cNvPr id="77825" name="Text Box 1">
            <a:extLst>
              <a:ext uri="{FF2B5EF4-FFF2-40B4-BE49-F238E27FC236}">
                <a16:creationId xmlns:a16="http://schemas.microsoft.com/office/drawing/2014/main" id="{979F9C60-7395-4E79-AA04-F0C3B251C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18A5FE7A-33A4-46C9-9BAA-7A7E46F92551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4B1F8F-E7F0-446B-9A4A-F16DE4A0629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8F93C7-FD89-474C-A210-F40215BA5908}" type="slidenum">
              <a:rPr lang="en-GB" altLang="es-ES"/>
              <a:pPr/>
              <a:t>34</a:t>
            </a:fld>
            <a:endParaRPr lang="en-GB" altLang="es-ES"/>
          </a:p>
        </p:txBody>
      </p:sp>
      <p:sp>
        <p:nvSpPr>
          <p:cNvPr id="79873" name="Text Box 1">
            <a:extLst>
              <a:ext uri="{FF2B5EF4-FFF2-40B4-BE49-F238E27FC236}">
                <a16:creationId xmlns:a16="http://schemas.microsoft.com/office/drawing/2014/main" id="{A60C40C8-1598-40B9-AC38-97AD7803D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62EC4327-62E9-479E-BB8A-43EED3E9528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D5E958-02A4-4333-966F-075D6E0849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EC78F3-CE02-466A-85CC-9D98D2699591}" type="slidenum">
              <a:rPr lang="en-GB" altLang="es-ES"/>
              <a:pPr/>
              <a:t>4</a:t>
            </a:fld>
            <a:endParaRPr lang="en-GB" altLang="es-ES"/>
          </a:p>
        </p:txBody>
      </p:sp>
      <p:sp>
        <p:nvSpPr>
          <p:cNvPr id="59393" name="Text Box 1">
            <a:extLst>
              <a:ext uri="{FF2B5EF4-FFF2-40B4-BE49-F238E27FC236}">
                <a16:creationId xmlns:a16="http://schemas.microsoft.com/office/drawing/2014/main" id="{A27DC96A-8DA0-4B1B-B0C4-CDA32C5B2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2F7ADFEB-7040-4524-9485-2379A45BB695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9BD834-E385-4BE0-A9B3-4BE147F1B8A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084F6E-D865-430C-89AD-5F7A5658270B}" type="slidenum">
              <a:rPr lang="en-GB" altLang="es-ES"/>
              <a:pPr/>
              <a:t>6</a:t>
            </a:fld>
            <a:endParaRPr lang="en-GB" altLang="es-ES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E2DE43FB-0262-4866-B36F-51F5F1467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744538"/>
            <a:ext cx="4965700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A0EB22AF-E2EC-418F-87C4-7BFCBE9B634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BA448C-C2B9-4465-A1D8-03100158F73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D2C0F8-6320-435D-955E-94B8E5E4E6D0}" type="slidenum">
              <a:rPr lang="en-GB" altLang="es-ES"/>
              <a:pPr/>
              <a:t>7</a:t>
            </a:fld>
            <a:endParaRPr lang="en-GB" altLang="es-ES"/>
          </a:p>
        </p:txBody>
      </p:sp>
      <p:sp>
        <p:nvSpPr>
          <p:cNvPr id="64513" name="Text Box 1">
            <a:extLst>
              <a:ext uri="{FF2B5EF4-FFF2-40B4-BE49-F238E27FC236}">
                <a16:creationId xmlns:a16="http://schemas.microsoft.com/office/drawing/2014/main" id="{F76440F5-426D-4921-9CEA-422915B10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744538"/>
            <a:ext cx="4965700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85A15AE-B218-4F29-BB1A-42DC66527013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1255D8-0A44-4BC8-93D7-D7D08D779B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C28948-9CC4-4187-9EF8-C4C36D19758B}" type="slidenum">
              <a:rPr lang="en-GB" altLang="es-ES"/>
              <a:pPr/>
              <a:t>8</a:t>
            </a:fld>
            <a:endParaRPr lang="en-GB" altLang="es-ES"/>
          </a:p>
        </p:txBody>
      </p:sp>
      <p:sp>
        <p:nvSpPr>
          <p:cNvPr id="65537" name="Text Box 1">
            <a:extLst>
              <a:ext uri="{FF2B5EF4-FFF2-40B4-BE49-F238E27FC236}">
                <a16:creationId xmlns:a16="http://schemas.microsoft.com/office/drawing/2014/main" id="{DB89D733-0A05-404F-A11C-447C0D644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744538"/>
            <a:ext cx="4965700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AF99428A-DB22-476E-AC72-23C525035458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667FAC-AE87-4FA9-A2D3-38DC49EBD39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58E2E5-D93E-42AD-934C-B53184CD0B58}" type="slidenum">
              <a:rPr lang="en-GB" altLang="es-ES"/>
              <a:pPr/>
              <a:t>10</a:t>
            </a:fld>
            <a:endParaRPr lang="en-GB" altLang="es-ES"/>
          </a:p>
        </p:txBody>
      </p:sp>
      <p:sp>
        <p:nvSpPr>
          <p:cNvPr id="72705" name="Text Box 1">
            <a:extLst>
              <a:ext uri="{FF2B5EF4-FFF2-40B4-BE49-F238E27FC236}">
                <a16:creationId xmlns:a16="http://schemas.microsoft.com/office/drawing/2014/main" id="{33E5624F-C9E2-4AF0-8E73-DC9B6D40D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744538"/>
            <a:ext cx="4965700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E596BA9-D8B8-42DB-BB5F-D0573F3BCC7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1B11E6-EA92-4B9F-B027-B9F15002AD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93166D-C49E-4E00-871E-3EA6472AB46B}" type="slidenum">
              <a:rPr lang="en-GB" altLang="es-ES"/>
              <a:pPr/>
              <a:t>11</a:t>
            </a:fld>
            <a:endParaRPr lang="en-GB" altLang="es-ES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37E5400A-A8F0-4806-A0E4-4DDD41506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8E5BE049-BF73-4639-9913-AADCB88963B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7AE998-38F3-45FD-8C1F-D5628593585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B67B17-C191-449A-900A-43D676216ABD}" type="slidenum">
              <a:rPr lang="en-GB" altLang="es-ES"/>
              <a:pPr/>
              <a:t>13</a:t>
            </a:fld>
            <a:endParaRPr lang="en-GB" altLang="es-ES"/>
          </a:p>
        </p:txBody>
      </p:sp>
      <p:sp>
        <p:nvSpPr>
          <p:cNvPr id="68609" name="Text Box 1">
            <a:extLst>
              <a:ext uri="{FF2B5EF4-FFF2-40B4-BE49-F238E27FC236}">
                <a16:creationId xmlns:a16="http://schemas.microsoft.com/office/drawing/2014/main" id="{894B2DCB-7CDC-4520-9DA5-DD108CBC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744538"/>
            <a:ext cx="4965700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97BE809F-F5F8-46C1-BA17-FF807190ED03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FF25C6-7FE6-4C36-ABC9-E1003F0F652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35ADEE-9C39-4B2A-9D49-180D6DA9F938}" type="slidenum">
              <a:rPr lang="en-GB" altLang="es-ES"/>
              <a:pPr/>
              <a:t>14</a:t>
            </a:fld>
            <a:endParaRPr lang="en-GB" altLang="es-ES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256BEABF-8477-46C4-A40F-985136EE6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744538"/>
            <a:ext cx="4965700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FB4EA795-6036-420D-B221-02D4FE279E78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3AB2D-BD56-44FE-A64E-AF398EB33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AC862D-924E-4B90-8396-43C4B50A2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3306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D237E-B180-411F-A3F4-7A9D2584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444C89-36CC-4056-9196-88FFB3159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1675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766EFE-0074-4849-8B2A-4A853A5FC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83DAEE-EBCC-4F52-90E0-8E1734A51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09561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B1F04-4E29-4D6B-9B9F-FBA35F1A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34310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96926-ADD8-4898-B54F-3FE494F11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313E4A-81ED-4ACC-AE14-007777436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5ACC0-6233-4266-92BD-0FF88D950C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6B0E92-6E12-4FFE-8603-A7B2BEFF43F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83C309-52D6-4ACB-838E-D5D2806B17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EB9B58-47D3-48E1-9635-2AB1C9251279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2641551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FB838-EE49-4321-A89D-D6AD495A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48A3B3-2958-474D-AE56-B38763F86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C851B-4923-453F-B8FA-5945C608A3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666E6C-D141-4271-83FE-4E0C39CFA0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6A7BE-C85A-4DBA-8E49-913B3B6CB2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241436-E2EF-428A-8F6C-D0DB4B0D5112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3128353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DEE64-13DA-487F-8324-43DC346D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2F6AF1-9285-43F7-B7EB-00CD24D4E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A19F2-5C6C-41A1-B42E-5C1FE6256E4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479AA7-21C2-4F11-A90E-9383317A61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264B67-D841-45E1-859A-707430322B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C7C648-0E3A-44FC-86B7-22DE28C0363E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3829292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25EF5-154B-4D6E-8D23-5ED8827F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F1B1C0-6E4D-423C-9B30-B4375DF02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CA7320-1EEF-4D0D-BB6E-8671558BA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1F0CDE-B405-4009-B427-6E9519D69B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83E969-46F1-46B4-9063-F919A901FFE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044F37-D765-401F-BC57-E0CE018107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982E58-B297-4757-8FAC-929FB49EFC28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190950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86D14-47F0-47FF-BB76-B3B18B0E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D458DF-1138-46CD-AFF4-7098D32EC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527986-28B0-4D15-B336-F1093461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913D7E-65E3-46E9-ACAE-B0CC4AA09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830863-9A94-4632-A955-9579AD259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38BE30-1E94-4B1E-8CBE-03CA64AAB9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98FC48-5830-47F1-B187-B80B002F70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A80EEE4-28AE-475E-A51B-C09589D69C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771D64-F2F0-4D39-962C-8E41C95C688D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329141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01928-3084-4381-82F9-2D442159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2DE638-3472-4864-9C92-86A53E0890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1AE73E-17A8-4128-8947-642C6F5682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1CCE37-429F-4321-84D9-E1DC01D7E1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BFB73B-8F4B-4501-9604-A07480C314C8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1790947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1DD9DE-7D1A-4BB1-A1D4-134C4092136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964D55-985E-4EDD-8643-19923D1FE01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61188B-163B-4A07-AF94-8FE24FC3E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26543A-84D2-4A8A-A964-F10A8FBD4B97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53003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EE31E-E837-4F9B-B94D-7D23CFAE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A7F9EB-EF97-4F87-94B5-CA8BE05E6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48278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0A0D99-4117-48D9-8B75-1B7F4E0C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E90C94-82CD-48FF-AB5E-41C9180C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734A8E-843D-4C69-9934-2EC7ACD64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034DA4-7F46-4B0C-A0A5-DFF3D7F13C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57C3E7-F4DB-4357-8F4F-4A3468D65A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D2C99F-34D7-4441-9CC9-D759CC45E6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BF6F82-5F78-4C2E-AF71-91E8BA5B48DE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1587190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A8567-CA27-4F8E-BF5A-339F3437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115C1B-DC6A-4777-A5AB-9693B6822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3EB6B8-3EE6-48FD-8830-045FA7720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245F63-8027-4C5A-8329-5369DDD46E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408DA2-02AE-4922-8B08-F01F44E421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2B7181-B3D0-42D6-B70C-86E8C42AAE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C55664-01B0-4AE7-887A-03395947E831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1055495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DAD27-1975-4EC2-9B35-5B48B595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6D35DC-B3CD-4D74-87BF-366EA6893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0F3BB3-241C-4B52-925F-96F6D4AEA3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7FC72A-6E0B-471E-8453-C03A798FA3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A32FA4-5763-46D7-8E63-BF7B57A1BC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5D6C08-F453-4002-9C18-373E87B2910C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2668675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09BD18-691F-492E-A515-981AEDC60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AD7388-E4B7-4733-B5D7-4378065DF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78C2BF-1C05-4B44-83D6-74788EA3A2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D81F6A-D615-45F1-BDF3-B3E753EE94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A93D9F-E8E2-437A-9AD2-615C31E805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739248-364C-447F-98EA-C6E59248A017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57022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B9BDD-F4DA-41E1-A74E-C33B9C29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20BB7-80FA-45FF-847B-4BB422D81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7146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8CC9E-2F88-4BEC-9AB2-ED59C34B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4EE795-E923-4661-9947-F20A25DDF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DD2C08-FD4A-4F1F-A9F1-94E1A7C29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16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9CDD8-4C78-405D-9F2F-04EA5AA09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B32995-1B6D-4195-AF7D-0A886868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97B94D-EF01-46DC-A530-C796C33AA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6EFE49-6504-4A0D-B7DE-0D23EEA27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2A30F4-3627-41B3-B13A-0260AF757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1457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C6EE9-2CAC-4878-A3FC-1CBFB0558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3006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2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7E8B0-2464-475F-A3A6-599CF6B3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EDC29-5174-437F-94BD-36FBF530A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731DF-3891-4AA9-BA8F-3CD55ACD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808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443BD-7A87-4337-ABAF-8E9A829A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D839E1D-C3D0-4F1E-B74E-C3CABF5C2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1233BB-8014-4D1F-98A1-4FB24B81C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2975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2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C8E1EEBE-A886-42FC-8F84-FBA4FA11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36EAC331-6AB7-4AC0-8CC0-074CA635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0"/>
            <a:ext cx="34575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en-GB" altLang="es-ES" sz="1200" b="1">
                <a:solidFill>
                  <a:srgbClr val="FFFFFF"/>
                </a:solidFill>
              </a:rPr>
              <a:t>HISTORIA DEL MUNDO CONTEMPORÁNEO</a:t>
            </a:r>
          </a:p>
          <a:p>
            <a:pPr algn="ctr">
              <a:buClr>
                <a:srgbClr val="FFFFFF"/>
              </a:buClr>
            </a:pPr>
            <a:r>
              <a:rPr lang="en-GB" altLang="es-ES" sz="1200" b="1">
                <a:solidFill>
                  <a:srgbClr val="FFFFFF"/>
                </a:solidFill>
              </a:rPr>
              <a:t>TEMA 9</a:t>
            </a: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53C94D02-7894-48AC-A296-E078828E068C}"/>
              </a:ext>
            </a:extLst>
          </p:cNvPr>
          <p:cNvGrpSpPr>
            <a:grpSpLocks/>
          </p:cNvGrpSpPr>
          <p:nvPr/>
        </p:nvGrpSpPr>
        <p:grpSpPr bwMode="auto">
          <a:xfrm>
            <a:off x="2482850" y="44450"/>
            <a:ext cx="1077913" cy="358775"/>
            <a:chOff x="1564" y="28"/>
            <a:chExt cx="679" cy="226"/>
          </a:xfrm>
        </p:grpSpPr>
        <p:sp>
          <p:nvSpPr>
            <p:cNvPr id="1028" name="AutoShape 4">
              <a:hlinkClick r:id="rId16" action="ppaction://hlinksldjump"/>
              <a:extLst>
                <a:ext uri="{FF2B5EF4-FFF2-40B4-BE49-F238E27FC236}">
                  <a16:creationId xmlns:a16="http://schemas.microsoft.com/office/drawing/2014/main" id="{DD7A51F6-E2A8-4323-AAD4-33DCAD1CF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28"/>
              <a:ext cx="680" cy="2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B4007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54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r">
                <a:buClr>
                  <a:srgbClr val="B4007C"/>
                </a:buClr>
              </a:pPr>
              <a:r>
                <a:rPr lang="en-GB" altLang="es-ES" sz="1000" b="1">
                  <a:solidFill>
                    <a:srgbClr val="B4007C"/>
                  </a:solidFill>
                </a:rPr>
                <a:t>RECURSOS</a:t>
              </a:r>
            </a:p>
          </p:txBody>
        </p:sp>
        <p:sp>
          <p:nvSpPr>
            <p:cNvPr id="1029" name="Oval 5">
              <a:extLst>
                <a:ext uri="{FF2B5EF4-FFF2-40B4-BE49-F238E27FC236}">
                  <a16:creationId xmlns:a16="http://schemas.microsoft.com/office/drawing/2014/main" id="{9F37BE41-E18A-4E26-8711-2ABA94019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71"/>
              <a:ext cx="136" cy="136"/>
            </a:xfrm>
            <a:prstGeom prst="ellipse">
              <a:avLst/>
            </a:prstGeom>
            <a:solidFill>
              <a:srgbClr val="B4007C"/>
            </a:solidFill>
            <a:ln w="9360">
              <a:solidFill>
                <a:srgbClr val="B4007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0" name="AutoShape 6">
              <a:extLst>
                <a:ext uri="{FF2B5EF4-FFF2-40B4-BE49-F238E27FC236}">
                  <a16:creationId xmlns:a16="http://schemas.microsoft.com/office/drawing/2014/main" id="{5DEB7061-1747-4BD7-A514-895D2C0564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98" y="99"/>
              <a:ext cx="90" cy="7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s-ES"/>
            </a:p>
          </p:txBody>
        </p:sp>
      </p:grp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CDD77CA2-1393-49ED-9692-A7DB13CEA24C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7625"/>
            <a:ext cx="1077913" cy="358775"/>
            <a:chOff x="2288" y="30"/>
            <a:chExt cx="679" cy="226"/>
          </a:xfrm>
        </p:grpSpPr>
        <p:sp>
          <p:nvSpPr>
            <p:cNvPr id="1032" name="AutoShape 8">
              <a:hlinkClick r:id="rId17" action="ppaction://hlinksldjump"/>
              <a:extLst>
                <a:ext uri="{FF2B5EF4-FFF2-40B4-BE49-F238E27FC236}">
                  <a16:creationId xmlns:a16="http://schemas.microsoft.com/office/drawing/2014/main" id="{DBF623F8-0FAF-42DB-84D4-4D0B814D1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" y="30"/>
              <a:ext cx="680" cy="2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B4007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54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r">
                <a:buClr>
                  <a:srgbClr val="B4007C"/>
                </a:buClr>
              </a:pPr>
              <a:r>
                <a:rPr lang="en-GB" altLang="es-ES" sz="1000" b="1">
                  <a:solidFill>
                    <a:srgbClr val="B4007C"/>
                  </a:solidFill>
                </a:rPr>
                <a:t>INTERNET</a:t>
              </a:r>
            </a:p>
          </p:txBody>
        </p:sp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B7681528-F8A4-4E49-A9E5-93BF434E4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" y="73"/>
              <a:ext cx="136" cy="136"/>
            </a:xfrm>
            <a:prstGeom prst="ellipse">
              <a:avLst/>
            </a:prstGeom>
            <a:solidFill>
              <a:srgbClr val="B4007C"/>
            </a:solidFill>
            <a:ln w="9360">
              <a:solidFill>
                <a:srgbClr val="B4007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" name="AutoShape 10">
              <a:extLst>
                <a:ext uri="{FF2B5EF4-FFF2-40B4-BE49-F238E27FC236}">
                  <a16:creationId xmlns:a16="http://schemas.microsoft.com/office/drawing/2014/main" id="{06D18DD4-75FB-4F95-885F-84B8433FEE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23" y="101"/>
              <a:ext cx="90" cy="7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s-ES"/>
            </a:p>
          </p:txBody>
        </p:sp>
      </p:grpSp>
      <p:grpSp>
        <p:nvGrpSpPr>
          <p:cNvPr id="1035" name="Group 11">
            <a:extLst>
              <a:ext uri="{FF2B5EF4-FFF2-40B4-BE49-F238E27FC236}">
                <a16:creationId xmlns:a16="http://schemas.microsoft.com/office/drawing/2014/main" id="{33C7F0C0-877B-464C-A139-854486DCE836}"/>
              </a:ext>
            </a:extLst>
          </p:cNvPr>
          <p:cNvGrpSpPr>
            <a:grpSpLocks/>
          </p:cNvGrpSpPr>
          <p:nvPr/>
        </p:nvGrpSpPr>
        <p:grpSpPr bwMode="auto">
          <a:xfrm>
            <a:off x="982663" y="38100"/>
            <a:ext cx="1428750" cy="358775"/>
            <a:chOff x="619" y="24"/>
            <a:chExt cx="900" cy="226"/>
          </a:xfrm>
        </p:grpSpPr>
        <p:sp>
          <p:nvSpPr>
            <p:cNvPr id="1036" name="AutoShape 12">
              <a:hlinkClick r:id="rId16" action="ppaction://hlinksldjump"/>
              <a:extLst>
                <a:ext uri="{FF2B5EF4-FFF2-40B4-BE49-F238E27FC236}">
                  <a16:creationId xmlns:a16="http://schemas.microsoft.com/office/drawing/2014/main" id="{44352460-0AA4-47CE-BB4E-85A85DBE1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" y="24"/>
              <a:ext cx="901" cy="2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B4007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r">
                <a:buClr>
                  <a:srgbClr val="B4007C"/>
                </a:buClr>
              </a:pPr>
              <a:r>
                <a:rPr lang="en-GB" altLang="es-ES" sz="1000" b="1">
                  <a:solidFill>
                    <a:srgbClr val="B4007C"/>
                  </a:solidFill>
                </a:rPr>
                <a:t>PRESENTACIÓN</a:t>
              </a:r>
            </a:p>
          </p:txBody>
        </p:sp>
        <p:grpSp>
          <p:nvGrpSpPr>
            <p:cNvPr id="1037" name="Group 13">
              <a:extLst>
                <a:ext uri="{FF2B5EF4-FFF2-40B4-BE49-F238E27FC236}">
                  <a16:creationId xmlns:a16="http://schemas.microsoft.com/office/drawing/2014/main" id="{3F69E226-D666-439D-8009-9D5EDC178E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69"/>
              <a:ext cx="135" cy="135"/>
              <a:chOff x="619" y="69"/>
              <a:chExt cx="135" cy="135"/>
            </a:xfrm>
          </p:grpSpPr>
          <p:sp>
            <p:nvSpPr>
              <p:cNvPr id="1038" name="Oval 14">
                <a:extLst>
                  <a:ext uri="{FF2B5EF4-FFF2-40B4-BE49-F238E27FC236}">
                    <a16:creationId xmlns:a16="http://schemas.microsoft.com/office/drawing/2014/main" id="{B2F2F23A-2AAD-4431-8553-6BC3F08DC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69"/>
                <a:ext cx="136" cy="136"/>
              </a:xfrm>
              <a:prstGeom prst="ellipse">
                <a:avLst/>
              </a:prstGeom>
              <a:solidFill>
                <a:srgbClr val="B400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39" name="AutoShape 15">
                <a:extLst>
                  <a:ext uri="{FF2B5EF4-FFF2-40B4-BE49-F238E27FC236}">
                    <a16:creationId xmlns:a16="http://schemas.microsoft.com/office/drawing/2014/main" id="{2645B7D4-DA05-41A6-B4A2-EF0F97B44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54" y="97"/>
                <a:ext cx="90" cy="7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s-ES"/>
              </a:p>
            </p:txBody>
          </p:sp>
        </p:grpSp>
      </p:grpSp>
      <p:sp>
        <p:nvSpPr>
          <p:cNvPr id="1040" name="Text Box 16">
            <a:extLst>
              <a:ext uri="{FF2B5EF4-FFF2-40B4-BE49-F238E27FC236}">
                <a16:creationId xmlns:a16="http://schemas.microsoft.com/office/drawing/2014/main" id="{8DE819B3-1DC9-4F91-BB12-A158574CF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475" y="6402388"/>
            <a:ext cx="14287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>
              <a:buClr>
                <a:srgbClr val="FFFFFF"/>
              </a:buClr>
            </a:pPr>
            <a:r>
              <a:rPr lang="en-GB" altLang="es-ES" sz="2200" b="1">
                <a:solidFill>
                  <a:srgbClr val="FFFFFF"/>
                </a:solidFill>
              </a:rPr>
              <a:t>Santillana</a:t>
            </a:r>
          </a:p>
        </p:txBody>
      </p:sp>
      <p:grpSp>
        <p:nvGrpSpPr>
          <p:cNvPr id="1041" name="Group 17">
            <a:extLst>
              <a:ext uri="{FF2B5EF4-FFF2-40B4-BE49-F238E27FC236}">
                <a16:creationId xmlns:a16="http://schemas.microsoft.com/office/drawing/2014/main" id="{351CA38E-FFB6-4F9D-8862-D150D9382E9E}"/>
              </a:ext>
            </a:extLst>
          </p:cNvPr>
          <p:cNvGrpSpPr>
            <a:grpSpLocks/>
          </p:cNvGrpSpPr>
          <p:nvPr/>
        </p:nvGrpSpPr>
        <p:grpSpPr bwMode="auto">
          <a:xfrm>
            <a:off x="106363" y="47625"/>
            <a:ext cx="808037" cy="358775"/>
            <a:chOff x="67" y="30"/>
            <a:chExt cx="509" cy="226"/>
          </a:xfrm>
        </p:grpSpPr>
        <p:sp>
          <p:nvSpPr>
            <p:cNvPr id="1042" name="AutoShape 18">
              <a:hlinkClick r:id="rId18" action="ppaction://hlinksldjump"/>
              <a:extLst>
                <a:ext uri="{FF2B5EF4-FFF2-40B4-BE49-F238E27FC236}">
                  <a16:creationId xmlns:a16="http://schemas.microsoft.com/office/drawing/2014/main" id="{DEE2BF30-3159-4242-8AC1-6BAFB8308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" y="30"/>
              <a:ext cx="510" cy="2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B4007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54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r"/>
              <a:r>
                <a:rPr lang="en-GB" altLang="es-ES" sz="1000" b="1"/>
                <a:t> </a:t>
              </a:r>
              <a:r>
                <a:rPr lang="en-GB" altLang="es-ES" sz="1000" b="1">
                  <a:solidFill>
                    <a:srgbClr val="B4007C"/>
                  </a:solidFill>
                </a:rPr>
                <a:t>INICIO</a:t>
              </a:r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BE61B9B2-FA48-4EBE-BF6A-0771BFDD0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" y="73"/>
              <a:ext cx="136" cy="136"/>
            </a:xfrm>
            <a:prstGeom prst="ellipse">
              <a:avLst/>
            </a:prstGeom>
            <a:solidFill>
              <a:srgbClr val="B4007C"/>
            </a:solidFill>
            <a:ln w="9360">
              <a:solidFill>
                <a:srgbClr val="B4007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4" name="AutoShape 20">
              <a:hlinkClick r:id="rId18" action="ppaction://hlinksldjump"/>
              <a:extLst>
                <a:ext uri="{FF2B5EF4-FFF2-40B4-BE49-F238E27FC236}">
                  <a16:creationId xmlns:a16="http://schemas.microsoft.com/office/drawing/2014/main" id="{1C513D3B-5A56-4C76-ABC5-E9B503DE87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4" y="101"/>
              <a:ext cx="90" cy="7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s-ES"/>
            </a:p>
          </p:txBody>
        </p:sp>
      </p:grpSp>
      <p:pic>
        <p:nvPicPr>
          <p:cNvPr id="1045" name="Picture 2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06D3FC1-94B3-4D44-95A4-6D0DCF11C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6448425"/>
            <a:ext cx="7921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6" name="Picture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FF03C8-F32B-4A40-A8BA-D00D4B335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6448425"/>
            <a:ext cx="10731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7" name="Rectangle 23">
            <a:extLst>
              <a:ext uri="{FF2B5EF4-FFF2-40B4-BE49-F238E27FC236}">
                <a16:creationId xmlns:a16="http://schemas.microsoft.com/office/drawing/2014/main" id="{894795F4-24E0-4B05-AF6A-8D306195E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48" name="Rectangle 24">
            <a:extLst>
              <a:ext uri="{FF2B5EF4-FFF2-40B4-BE49-F238E27FC236}">
                <a16:creationId xmlns:a16="http://schemas.microsoft.com/office/drawing/2014/main" id="{AD15772A-7233-4E49-8485-D49505C62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</a:defRPr>
      </a:lvl9pPr>
    </p:titleStyle>
    <p:bodyStyle>
      <a:lvl1pPr marL="341313" indent="-341313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931F5B8E-0509-4794-9999-FB1BC0EE0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9CB6EB2E-15F4-490A-B5F4-46A5B9DD5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6F022-EE67-407A-849B-F4FD2619B2D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s-E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C4915E1-12D3-4B68-BCD2-25A1959BCD1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s-E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9264E37-6327-4874-B7E8-EB0D3EBD82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841C809F-3AC4-45DE-AFFA-95162BACFDC1}" type="slidenum">
              <a:rPr lang="en-GB" altLang="es-ES"/>
              <a:pPr/>
              <a:t>‹Nº›</a:t>
            </a:fld>
            <a:endParaRPr lang="en-GB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ea typeface="Arial Unicode MS" pitchFamily="34" charset="-128"/>
        </a:defRPr>
      </a:lvl9pPr>
    </p:titleStyle>
    <p:bodyStyle>
      <a:lvl1pPr marL="341313" indent="-341313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laseshistoria.com/fascismos/vc-roosevelt.htm" TargetMode="External"/><Relationship Id="rId5" Type="http://schemas.openxmlformats.org/officeDocument/2006/relationships/image" Target="../media/image11.png"/><Relationship Id="rId4" Type="http://schemas.openxmlformats.org/officeDocument/2006/relationships/slide" Target="slide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laseshistoria.com/fascismos/vc-bailecharleston.htm" TargetMode="External"/><Relationship Id="rId5" Type="http://schemas.openxmlformats.org/officeDocument/2006/relationships/image" Target="../media/image11.png"/><Relationship Id="rId4" Type="http://schemas.openxmlformats.org/officeDocument/2006/relationships/slide" Target="slide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4B222EA7-8468-49F8-AC3B-199705F20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960" y="476672"/>
            <a:ext cx="5619750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>
              <a:spcBef>
                <a:spcPts val="2000"/>
              </a:spcBef>
              <a:buClr>
                <a:srgbClr val="B4007C"/>
              </a:buClr>
            </a:pPr>
            <a:r>
              <a:rPr lang="en-GB" altLang="es-ES" sz="3200" b="1" dirty="0">
                <a:solidFill>
                  <a:srgbClr val="B4007C"/>
                </a:solidFill>
              </a:rPr>
              <a:t>LA ÉPOCA DE ENTREGUERRAS</a:t>
            </a:r>
          </a:p>
        </p:txBody>
      </p:sp>
      <p:pic>
        <p:nvPicPr>
          <p:cNvPr id="4115" name="Picture 19">
            <a:extLst>
              <a:ext uri="{FF2B5EF4-FFF2-40B4-BE49-F238E27FC236}">
                <a16:creationId xmlns:a16="http://schemas.microsoft.com/office/drawing/2014/main" id="{0BC6A2B5-C9F9-4CCE-B311-BF80CB7D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436102" cy="4896544"/>
          </a:xfrm>
          <a:prstGeom prst="rect">
            <a:avLst/>
          </a:prstGeom>
          <a:noFill/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B24A3C06-198F-4A92-9A57-68C586CFF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1214438"/>
            <a:ext cx="4445000" cy="184150"/>
          </a:xfrm>
          <a:prstGeom prst="rect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EC3E4C77-55A5-403E-A690-0CF74A6F4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>
                <a:srgbClr val="B4007C"/>
              </a:buClr>
            </a:pPr>
            <a:r>
              <a:rPr lang="en-GB" altLang="es-ES" b="1">
                <a:solidFill>
                  <a:srgbClr val="B4007C"/>
                </a:solidFill>
              </a:rPr>
              <a:t>3.- El </a:t>
            </a:r>
            <a:r>
              <a:rPr lang="en-GB" altLang="es-ES" b="1" i="1">
                <a:solidFill>
                  <a:srgbClr val="B4007C"/>
                </a:solidFill>
              </a:rPr>
              <a:t>crack</a:t>
            </a:r>
            <a:r>
              <a:rPr lang="en-GB" altLang="es-ES" b="1">
                <a:solidFill>
                  <a:srgbClr val="B4007C"/>
                </a:solidFill>
              </a:rPr>
              <a:t> de 1929 y la gran depresión</a:t>
            </a:r>
          </a:p>
        </p:txBody>
      </p:sp>
      <p:sp>
        <p:nvSpPr>
          <p:cNvPr id="21507" name="Line 3">
            <a:extLst>
              <a:ext uri="{FF2B5EF4-FFF2-40B4-BE49-F238E27FC236}">
                <a16:creationId xmlns:a16="http://schemas.microsoft.com/office/drawing/2014/main" id="{5DFD0CAC-A807-4E7A-B9F9-D9E514B6A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036A5804-7D0C-4226-8423-4DE415D1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"/>
          <a:stretch>
            <a:fillRect/>
          </a:stretch>
        </p:blipFill>
        <p:spPr bwMode="auto">
          <a:xfrm>
            <a:off x="219075" y="1690688"/>
            <a:ext cx="8631238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 t="6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AFBD5190-AE4B-41C1-95C3-09B724374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952500"/>
            <a:ext cx="212883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700">
                <a:solidFill>
                  <a:srgbClr val="4D4D4D"/>
                </a:solidFill>
              </a:rPr>
              <a:t>Esquema conceptual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E5A64FF2-F4EE-4C9B-8C7C-04E71955C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1255713"/>
            <a:ext cx="4232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 i="1"/>
              <a:t>De la prosperidad de los años veinte a la gran depresión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1D63481A-520C-49CF-A96B-0F1D73737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1541463"/>
            <a:ext cx="355600" cy="447198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BF0B0C53-4B46-4B96-8568-F898E24DB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>
                <a:srgbClr val="B4007C"/>
              </a:buClr>
            </a:pPr>
            <a:r>
              <a:rPr lang="en-GB" altLang="es-ES" b="1">
                <a:solidFill>
                  <a:srgbClr val="B4007C"/>
                </a:solidFill>
              </a:rPr>
              <a:t>3.- El </a:t>
            </a:r>
            <a:r>
              <a:rPr lang="en-GB" altLang="es-ES" b="1" i="1">
                <a:solidFill>
                  <a:srgbClr val="B4007C"/>
                </a:solidFill>
              </a:rPr>
              <a:t>crack</a:t>
            </a:r>
            <a:r>
              <a:rPr lang="en-GB" altLang="es-ES" b="1">
                <a:solidFill>
                  <a:srgbClr val="B4007C"/>
                </a:solidFill>
              </a:rPr>
              <a:t> de 1929 y la gran depresión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104B2CEE-FF55-49FE-A456-B37802120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939800"/>
            <a:ext cx="3508375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/>
            <a:endParaRPr lang="en-GB" altLang="es-ES" sz="1700" b="1"/>
          </a:p>
          <a:p>
            <a:pPr algn="r">
              <a:buClr>
                <a:srgbClr val="FFFFFF"/>
              </a:buClr>
            </a:pPr>
            <a:r>
              <a:rPr lang="en-GB" altLang="es-ES" sz="1700" b="1">
                <a:solidFill>
                  <a:srgbClr val="FFFFFF"/>
                </a:solidFill>
              </a:rPr>
              <a:t>De la prosperidad a la depresión </a:t>
            </a:r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1C166F9C-C4F0-479E-A36C-77BB087A0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389" name="Oval 5">
            <a:extLst>
              <a:ext uri="{FF2B5EF4-FFF2-40B4-BE49-F238E27FC236}">
                <a16:creationId xmlns:a16="http://schemas.microsoft.com/office/drawing/2014/main" id="{9366AB3F-079E-4ABF-B2B3-69240C3F6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1803400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701B37A2-A659-4981-91ED-85EAE23C3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1697038"/>
            <a:ext cx="24177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>
                <a:solidFill>
                  <a:srgbClr val="4D4D4D"/>
                </a:solidFill>
              </a:rPr>
              <a:t>Observando la evolución de estos índices, ¿puedes deducir las etapas que hay en esta gráfica?</a:t>
            </a:r>
          </a:p>
        </p:txBody>
      </p:sp>
      <p:pic>
        <p:nvPicPr>
          <p:cNvPr id="16391" name="Picture 7">
            <a:extLst>
              <a:ext uri="{FF2B5EF4-FFF2-40B4-BE49-F238E27FC236}">
                <a16:creationId xmlns:a16="http://schemas.microsoft.com/office/drawing/2014/main" id="{FCE06B54-3F7A-47C3-AB13-C610D93DD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1657350"/>
            <a:ext cx="4683125" cy="4549775"/>
          </a:xfrm>
          <a:prstGeom prst="rect">
            <a:avLst/>
          </a:prstGeom>
          <a:noFill/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2" name="Rectangle 8">
            <a:extLst>
              <a:ext uri="{FF2B5EF4-FFF2-40B4-BE49-F238E27FC236}">
                <a16:creationId xmlns:a16="http://schemas.microsoft.com/office/drawing/2014/main" id="{B1068BE8-B64B-48EB-AD6B-55A2B648A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913" y="1857375"/>
            <a:ext cx="1206500" cy="3162300"/>
          </a:xfrm>
          <a:prstGeom prst="rect">
            <a:avLst/>
          </a:prstGeom>
          <a:solidFill>
            <a:srgbClr val="FFFFCC">
              <a:alpha val="50999"/>
            </a:srgbClr>
          </a:solidFill>
          <a:ln w="381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234EDC55-88EA-4306-BD65-52004560B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4988" y="1855788"/>
            <a:ext cx="2806700" cy="3163887"/>
          </a:xfrm>
          <a:prstGeom prst="rect">
            <a:avLst/>
          </a:prstGeom>
          <a:solidFill>
            <a:srgbClr val="CDEFCD">
              <a:alpha val="48999"/>
            </a:srgbClr>
          </a:solidFill>
          <a:ln w="381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F3FAFE5D-658F-4AC2-8CC1-A18486957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2092325"/>
            <a:ext cx="1222375" cy="32226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/>
              <a:t>Prosperidad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20563CAE-470D-47C3-B921-2615C2BE4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2082800"/>
            <a:ext cx="1100138" cy="32226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/>
              <a:t>Depresión</a:t>
            </a:r>
          </a:p>
        </p:txBody>
      </p:sp>
      <p:sp>
        <p:nvSpPr>
          <p:cNvPr id="16396" name="AutoShape 12">
            <a:extLst>
              <a:ext uri="{FF2B5EF4-FFF2-40B4-BE49-F238E27FC236}">
                <a16:creationId xmlns:a16="http://schemas.microsoft.com/office/drawing/2014/main" id="{D0EE8636-9421-4F3F-A9B4-047254B7FB3B}"/>
              </a:ext>
            </a:extLst>
          </p:cNvPr>
          <p:cNvSpPr>
            <a:spLocks noChangeArrowheads="1"/>
          </p:cNvSpPr>
          <p:nvPr/>
        </p:nvSpPr>
        <p:spPr bwMode="auto">
          <a:xfrm rot="19140000">
            <a:off x="4264025" y="3095625"/>
            <a:ext cx="1389063" cy="163513"/>
          </a:xfrm>
          <a:prstGeom prst="rightArrow">
            <a:avLst>
              <a:gd name="adj1" fmla="val 61167"/>
              <a:gd name="adj2" fmla="val 123297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7" name="AutoShape 13">
            <a:extLst>
              <a:ext uri="{FF2B5EF4-FFF2-40B4-BE49-F238E27FC236}">
                <a16:creationId xmlns:a16="http://schemas.microsoft.com/office/drawing/2014/main" id="{FCF209A8-3A3D-4F60-8F31-255CE7FF28BE}"/>
              </a:ext>
            </a:extLst>
          </p:cNvPr>
          <p:cNvSpPr>
            <a:spLocks noChangeArrowheads="1"/>
          </p:cNvSpPr>
          <p:nvPr/>
        </p:nvSpPr>
        <p:spPr bwMode="auto">
          <a:xfrm rot="4080000">
            <a:off x="5104607" y="3552031"/>
            <a:ext cx="1893888" cy="187325"/>
          </a:xfrm>
          <a:prstGeom prst="rightArrow">
            <a:avLst>
              <a:gd name="adj1" fmla="val 61167"/>
              <a:gd name="adj2" fmla="val 146738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81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8" name="AutoShape 14">
            <a:extLst>
              <a:ext uri="{FF2B5EF4-FFF2-40B4-BE49-F238E27FC236}">
                <a16:creationId xmlns:a16="http://schemas.microsoft.com/office/drawing/2014/main" id="{43DA1AEA-8878-46CA-B133-AD014ACEE89F}"/>
              </a:ext>
            </a:extLst>
          </p:cNvPr>
          <p:cNvSpPr>
            <a:spLocks noChangeArrowheads="1"/>
          </p:cNvSpPr>
          <p:nvPr/>
        </p:nvSpPr>
        <p:spPr bwMode="auto">
          <a:xfrm rot="19140000">
            <a:off x="6288088" y="3783013"/>
            <a:ext cx="1976437" cy="196850"/>
          </a:xfrm>
          <a:prstGeom prst="rightArrow">
            <a:avLst>
              <a:gd name="adj1" fmla="val 61167"/>
              <a:gd name="adj2" fmla="val 145724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56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61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65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ABA3F9-A6B4-42F7-919D-C5CE876C6318}"/>
              </a:ext>
            </a:extLst>
          </p:cNvPr>
          <p:cNvSpPr txBox="1"/>
          <p:nvPr/>
        </p:nvSpPr>
        <p:spPr>
          <a:xfrm>
            <a:off x="323528" y="404664"/>
            <a:ext cx="8712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Al caer la bolsa muchas empresas pierden su valor.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Los bancos quiebran al no poder recuperar los créditos concedidos y dejan de financiar a las empresas que rápidamente quiebran también. 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La producción industrial se reduce drásticamente y el paro afecta a gran parte de la población. 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Los desempleados no tenían ningún tipo de cobertura social.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La crisis económica fue de envergadura y se traslada al resto del mundo capitalista y se convierte en la Gran Depresión de 1929.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Su fase más aguda llega hasta 1933, pero no se supera hasta después de la 2ª Guerra Mundial.</a:t>
            </a:r>
          </a:p>
          <a:p>
            <a:pPr marL="342900" indent="-342900">
              <a:buFontTx/>
              <a:buChar char="-"/>
            </a:pPr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89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40CBA68F-0317-48AD-AEF3-2633880DA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1531938"/>
            <a:ext cx="355600" cy="447198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50E8DFFB-3E66-4492-B56F-D6979718F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>
                <a:srgbClr val="B4007C"/>
              </a:buClr>
            </a:pPr>
            <a:r>
              <a:rPr lang="en-GB" altLang="es-ES" b="1">
                <a:solidFill>
                  <a:srgbClr val="B4007C"/>
                </a:solidFill>
              </a:rPr>
              <a:t>3.- El </a:t>
            </a:r>
            <a:r>
              <a:rPr lang="en-GB" altLang="es-ES" b="1" i="1">
                <a:solidFill>
                  <a:srgbClr val="B4007C"/>
                </a:solidFill>
              </a:rPr>
              <a:t>crack</a:t>
            </a:r>
            <a:r>
              <a:rPr lang="en-GB" altLang="es-ES" b="1">
                <a:solidFill>
                  <a:srgbClr val="B4007C"/>
                </a:solidFill>
              </a:rPr>
              <a:t> de 1929 y la gran depresión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270523E1-891A-4BB0-87B6-B1609D87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939800"/>
            <a:ext cx="3171825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/>
            <a:endParaRPr lang="en-GB" altLang="es-ES" sz="1700" b="1"/>
          </a:p>
          <a:p>
            <a:pPr algn="r">
              <a:buClr>
                <a:srgbClr val="FFFFFF"/>
              </a:buClr>
            </a:pPr>
            <a:r>
              <a:rPr lang="en-GB" altLang="es-ES" sz="1700" b="1">
                <a:solidFill>
                  <a:srgbClr val="FFFFFF"/>
                </a:solidFill>
              </a:rPr>
              <a:t>Las causas del crack bursátil </a:t>
            </a: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1D09CADF-8CEB-4DA6-8E28-676CEAB74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66EE367C-F0FB-4ECB-8C6F-FC4BA8B3F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1719263"/>
            <a:ext cx="6789738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 b="1">
                <a:solidFill>
                  <a:srgbClr val="4D4D4D"/>
                </a:solidFill>
              </a:rPr>
              <a:t>La crisis de los sectores industriales tradicionales</a:t>
            </a:r>
            <a:r>
              <a:rPr lang="en-GB" altLang="es-ES" sz="1500">
                <a:solidFill>
                  <a:srgbClr val="4D4D4D"/>
                </a:solidFill>
              </a:rPr>
              <a:t> </a:t>
            </a:r>
            <a:r>
              <a:rPr lang="en-GB" altLang="es-ES" sz="1300">
                <a:solidFill>
                  <a:srgbClr val="4D4D4D"/>
                </a:solidFill>
              </a:rPr>
              <a:t>(textil, carbón, siderurgia y construcción naval)</a:t>
            </a:r>
            <a:r>
              <a:rPr lang="en-GB" altLang="es-ES" sz="1500">
                <a:solidFill>
                  <a:srgbClr val="4D4D4D"/>
                </a:solidFill>
              </a:rPr>
              <a:t> y la </a:t>
            </a:r>
            <a:r>
              <a:rPr lang="en-GB" altLang="es-ES" sz="1500" b="1">
                <a:solidFill>
                  <a:srgbClr val="4D4D4D"/>
                </a:solidFill>
              </a:rPr>
              <a:t>agricultura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ACFC41EF-9F6B-417B-B307-79CE28EE5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2217738"/>
            <a:ext cx="6327775" cy="88900"/>
          </a:xfrm>
          <a:prstGeom prst="rect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962F6E57-B000-4830-A5DF-E14E6A1AE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2360613"/>
            <a:ext cx="70723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>
                <a:solidFill>
                  <a:srgbClr val="4D4D4D"/>
                </a:solidFill>
              </a:rPr>
              <a:t>La </a:t>
            </a:r>
            <a:r>
              <a:rPr lang="en-GB" altLang="es-ES" sz="1500" b="1">
                <a:solidFill>
                  <a:srgbClr val="4D4D4D"/>
                </a:solidFill>
              </a:rPr>
              <a:t>disminución del poder de compra</a:t>
            </a:r>
            <a:r>
              <a:rPr lang="en-GB" altLang="es-ES" sz="1500">
                <a:solidFill>
                  <a:srgbClr val="4D4D4D"/>
                </a:solidFill>
              </a:rPr>
              <a:t> de los salarios y el </a:t>
            </a:r>
            <a:r>
              <a:rPr lang="en-GB" altLang="es-ES" sz="1500" b="1">
                <a:solidFill>
                  <a:srgbClr val="4D4D4D"/>
                </a:solidFill>
              </a:rPr>
              <a:t>abuso de los créditos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0811CEDC-E5C1-4400-957F-3D26C824C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2646363"/>
            <a:ext cx="7370762" cy="101600"/>
          </a:xfrm>
          <a:prstGeom prst="rect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7EF0515E-BC30-4DE6-9DF8-C819F4C1A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2836863"/>
            <a:ext cx="61547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>
                <a:solidFill>
                  <a:srgbClr val="4D4D4D"/>
                </a:solidFill>
              </a:rPr>
              <a:t>La </a:t>
            </a:r>
            <a:r>
              <a:rPr lang="en-GB" altLang="es-ES" sz="1500" b="1">
                <a:solidFill>
                  <a:srgbClr val="4D4D4D"/>
                </a:solidFill>
              </a:rPr>
              <a:t>crisis del sector de la construcción</a:t>
            </a:r>
            <a:r>
              <a:rPr lang="en-GB" altLang="es-ES" sz="1500">
                <a:solidFill>
                  <a:srgbClr val="4D4D4D"/>
                </a:solidFill>
              </a:rPr>
              <a:t> por la saturación del mercado</a:t>
            </a: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8070E636-3E4A-4C8D-9847-3854532B3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114675"/>
            <a:ext cx="6218237" cy="88900"/>
          </a:xfrm>
          <a:prstGeom prst="rect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75E17AC2-40A1-4DF1-A8F1-EFCD14744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554413"/>
            <a:ext cx="62023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/>
              <a:t>A pesar que estos signos amenazadores ya eran evidentes desde 1925</a:t>
            </a:r>
          </a:p>
        </p:txBody>
      </p:sp>
      <p:sp>
        <p:nvSpPr>
          <p:cNvPr id="17420" name="Rectangle 12">
            <a:extLst>
              <a:ext uri="{FF2B5EF4-FFF2-40B4-BE49-F238E27FC236}">
                <a16:creationId xmlns:a16="http://schemas.microsoft.com/office/drawing/2014/main" id="{F70E0306-FB36-4F2D-AA0D-ADF8F5133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1682750"/>
            <a:ext cx="7654925" cy="1636713"/>
          </a:xfrm>
          <a:prstGeom prst="rect">
            <a:avLst/>
          </a:prstGeom>
          <a:noFill/>
          <a:ln w="57240">
            <a:solidFill>
              <a:srgbClr val="FF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1" name="AutoShape 13">
            <a:extLst>
              <a:ext uri="{FF2B5EF4-FFF2-40B4-BE49-F238E27FC236}">
                <a16:creationId xmlns:a16="http://schemas.microsoft.com/office/drawing/2014/main" id="{7FEA9CF4-82A7-4C5E-B5A0-F00E5BA95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3343275"/>
            <a:ext cx="385763" cy="207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id="{ED249E8B-F4C3-418A-8C87-9A165D767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4137025"/>
            <a:ext cx="5918200" cy="550863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GB" altLang="es-ES" sz="1500">
                <a:solidFill>
                  <a:srgbClr val="FFFFFF"/>
                </a:solidFill>
              </a:rPr>
              <a:t>El valor de las acciones de la bolsa de Nueva York subían sin parar</a:t>
            </a:r>
          </a:p>
          <a:p>
            <a:pPr>
              <a:buClr>
                <a:srgbClr val="FFFFFF"/>
              </a:buClr>
            </a:pPr>
            <a:r>
              <a:rPr lang="en-GB" altLang="es-ES" sz="1500">
                <a:solidFill>
                  <a:srgbClr val="FFFFFF"/>
                </a:solidFill>
              </a:rPr>
              <a:t>en un evidente proceso de </a:t>
            </a:r>
            <a:r>
              <a:rPr lang="en-GB" altLang="es-ES" sz="1500" b="1">
                <a:solidFill>
                  <a:srgbClr val="FFFFFF"/>
                </a:solidFill>
              </a:rPr>
              <a:t>especulación bursátil</a:t>
            </a:r>
          </a:p>
        </p:txBody>
      </p:sp>
      <p:sp>
        <p:nvSpPr>
          <p:cNvPr id="17423" name="AutoShape 15">
            <a:extLst>
              <a:ext uri="{FF2B5EF4-FFF2-40B4-BE49-F238E27FC236}">
                <a16:creationId xmlns:a16="http://schemas.microsoft.com/office/drawing/2014/main" id="{A0EFBD22-386B-470C-BE02-1982C59F5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3886200"/>
            <a:ext cx="385763" cy="207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69B42CD1-947A-40C4-8E24-2F7AF460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999038"/>
            <a:ext cx="710565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s-ES" sz="1500"/>
              <a:t>Se había creado una </a:t>
            </a:r>
            <a:r>
              <a:rPr lang="en-GB" altLang="es-ES" sz="1500" b="1"/>
              <a:t>burbuja especulativa</a:t>
            </a:r>
          </a:p>
          <a:p>
            <a:pPr algn="ctr"/>
            <a:r>
              <a:rPr lang="en-GB" altLang="es-ES" sz="1500"/>
              <a:t>El valor de las acciones estaba muy por encima de los beneficios de las empresas</a:t>
            </a:r>
          </a:p>
        </p:txBody>
      </p:sp>
      <p:sp>
        <p:nvSpPr>
          <p:cNvPr id="17425" name="AutoShape 17">
            <a:extLst>
              <a:ext uri="{FF2B5EF4-FFF2-40B4-BE49-F238E27FC236}">
                <a16:creationId xmlns:a16="http://schemas.microsoft.com/office/drawing/2014/main" id="{D496EF2A-E6B0-4555-99C4-909205545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749800"/>
            <a:ext cx="385762" cy="207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7426" name="Group 18">
            <a:extLst>
              <a:ext uri="{FF2B5EF4-FFF2-40B4-BE49-F238E27FC236}">
                <a16:creationId xmlns:a16="http://schemas.microsoft.com/office/drawing/2014/main" id="{03906CA7-E93D-42B0-ABE6-C232B34F83B0}"/>
              </a:ext>
            </a:extLst>
          </p:cNvPr>
          <p:cNvGrpSpPr>
            <a:grpSpLocks/>
          </p:cNvGrpSpPr>
          <p:nvPr/>
        </p:nvGrpSpPr>
        <p:grpSpPr bwMode="auto">
          <a:xfrm>
            <a:off x="6413500" y="5029200"/>
            <a:ext cx="666750" cy="230188"/>
            <a:chOff x="4040" y="3168"/>
            <a:chExt cx="420" cy="145"/>
          </a:xfrm>
        </p:grpSpPr>
        <p:sp>
          <p:nvSpPr>
            <p:cNvPr id="17427" name="AutoShape 19">
              <a:hlinkClick r:id="" action="ppaction://noaction"/>
              <a:extLst>
                <a:ext uri="{FF2B5EF4-FFF2-40B4-BE49-F238E27FC236}">
                  <a16:creationId xmlns:a16="http://schemas.microsoft.com/office/drawing/2014/main" id="{EAAFF62F-36B3-4A8A-BDFC-BD6896EBF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" y="3196"/>
              <a:ext cx="372" cy="90"/>
            </a:xfrm>
            <a:prstGeom prst="homePlate">
              <a:avLst>
                <a:gd name="adj" fmla="val 103333"/>
              </a:avLst>
            </a:prstGeom>
            <a:solidFill>
              <a:srgbClr val="FFCC99"/>
            </a:solidFill>
            <a:ln w="936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28" name="Text Box 20">
              <a:hlinkClick r:id="" action="ppaction://noaction"/>
              <a:extLst>
                <a:ext uri="{FF2B5EF4-FFF2-40B4-BE49-F238E27FC236}">
                  <a16:creationId xmlns:a16="http://schemas.microsoft.com/office/drawing/2014/main" id="{96091C2D-ACB8-43D7-BD3F-2BE98760B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" y="3168"/>
              <a:ext cx="349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s-ES" sz="900" b="1"/>
                <a:t>DOC. 15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4" dur="10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5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6" dur="1000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9" dur="1000"/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7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97D1F0A5-9BAC-45AD-8467-6201B497C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1550988"/>
            <a:ext cx="355600" cy="447198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0768AEBA-AE0C-48E4-B4E0-EB700F35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>
                <a:srgbClr val="B4007C"/>
              </a:buClr>
            </a:pPr>
            <a:r>
              <a:rPr lang="en-GB" altLang="es-ES" b="1">
                <a:solidFill>
                  <a:srgbClr val="B4007C"/>
                </a:solidFill>
              </a:rPr>
              <a:t>3.- El </a:t>
            </a:r>
            <a:r>
              <a:rPr lang="en-GB" altLang="es-ES" b="1" i="1">
                <a:solidFill>
                  <a:srgbClr val="B4007C"/>
                </a:solidFill>
              </a:rPr>
              <a:t>crack</a:t>
            </a:r>
            <a:r>
              <a:rPr lang="en-GB" altLang="es-ES" b="1">
                <a:solidFill>
                  <a:srgbClr val="B4007C"/>
                </a:solidFill>
              </a:rPr>
              <a:t> de 1929 y la gran depresión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70AB6702-666F-42FE-8695-70F516FE7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49325"/>
            <a:ext cx="3171825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/>
            <a:endParaRPr lang="en-GB" altLang="es-ES" sz="1700" b="1"/>
          </a:p>
          <a:p>
            <a:pPr algn="r">
              <a:buClr>
                <a:srgbClr val="FFFFFF"/>
              </a:buClr>
            </a:pPr>
            <a:r>
              <a:rPr lang="en-GB" altLang="es-ES" sz="1700" b="1">
                <a:solidFill>
                  <a:srgbClr val="FFFFFF"/>
                </a:solidFill>
              </a:rPr>
              <a:t>Las causas del crack bursátil 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96492558-CB2F-4045-90D9-AE43B016F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37" name="AutoShape 5">
            <a:extLst>
              <a:ext uri="{FF2B5EF4-FFF2-40B4-BE49-F238E27FC236}">
                <a16:creationId xmlns:a16="http://schemas.microsoft.com/office/drawing/2014/main" id="{189DB64B-7EE4-46EC-A22F-F19240ADE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0" y="1920875"/>
            <a:ext cx="385763" cy="207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3241644A-C67F-4CB8-B13A-802C5C7D7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5"/>
          <a:stretch>
            <a:fillRect/>
          </a:stretch>
        </p:blipFill>
        <p:spPr bwMode="auto">
          <a:xfrm>
            <a:off x="4579938" y="1970088"/>
            <a:ext cx="4341812" cy="4184650"/>
          </a:xfrm>
          <a:prstGeom prst="rect">
            <a:avLst/>
          </a:prstGeom>
          <a:noFill/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70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9" name="Text Box 7">
            <a:extLst>
              <a:ext uri="{FF2B5EF4-FFF2-40B4-BE49-F238E27FC236}">
                <a16:creationId xmlns:a16="http://schemas.microsoft.com/office/drawing/2014/main" id="{2945AF32-3064-4B1C-9A0D-D02568C04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1579563"/>
            <a:ext cx="75977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>
                <a:solidFill>
                  <a:srgbClr val="4D4D4D"/>
                </a:solidFill>
              </a:rPr>
              <a:t>Una retirada de acciones, por parte de importantes inversores, en la primavera de 1929 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A3E1E3E3-4EA4-46A4-9BBA-E90B513F8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1865313"/>
            <a:ext cx="65881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100" b="1">
                <a:solidFill>
                  <a:srgbClr val="4D4D4D"/>
                </a:solidFill>
              </a:rPr>
              <a:t>provocó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DFD9B54A-FEB2-4E1F-A55D-F92BC71F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73288"/>
            <a:ext cx="353218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>
                <a:solidFill>
                  <a:srgbClr val="4D4D4D"/>
                </a:solidFill>
              </a:rPr>
              <a:t>Un descenso brusco de las cotizaciones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57E348D2-A3E7-4BF3-995B-8099B7360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2751138"/>
            <a:ext cx="318611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>
                <a:solidFill>
                  <a:srgbClr val="4D4D4D"/>
                </a:solidFill>
              </a:rPr>
              <a:t>Sembró el pánico entre la mayoría de los inversores</a:t>
            </a:r>
          </a:p>
        </p:txBody>
      </p:sp>
      <p:sp>
        <p:nvSpPr>
          <p:cNvPr id="18443" name="AutoShape 11">
            <a:extLst>
              <a:ext uri="{FF2B5EF4-FFF2-40B4-BE49-F238E27FC236}">
                <a16:creationId xmlns:a16="http://schemas.microsoft.com/office/drawing/2014/main" id="{53847677-D312-4C9F-B526-5FA681B1B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8" y="2538413"/>
            <a:ext cx="385762" cy="207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2913BF34-FBEC-4682-9F5A-AD06915D9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473325"/>
            <a:ext cx="94138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100" b="1">
                <a:solidFill>
                  <a:srgbClr val="4D4D4D"/>
                </a:solidFill>
              </a:rPr>
              <a:t>que a su vez</a:t>
            </a:r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33D6321A-8AAB-4B67-8EF8-329416531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3571875"/>
            <a:ext cx="3124200" cy="779463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en-GB" altLang="es-ES" sz="1500" b="1">
                <a:solidFill>
                  <a:srgbClr val="FFFFFF"/>
                </a:solidFill>
              </a:rPr>
              <a:t>El 24 de octubre</a:t>
            </a:r>
          </a:p>
          <a:p>
            <a:pPr algn="ctr">
              <a:buClr>
                <a:srgbClr val="FFFFFF"/>
              </a:buClr>
            </a:pPr>
            <a:r>
              <a:rPr lang="en-GB" altLang="es-ES" sz="1500" b="1">
                <a:solidFill>
                  <a:srgbClr val="FFFFFF"/>
                </a:solidFill>
              </a:rPr>
              <a:t>“jueves negro”</a:t>
            </a:r>
          </a:p>
          <a:p>
            <a:pPr algn="ctr">
              <a:buClr>
                <a:srgbClr val="FFFFFF"/>
              </a:buClr>
            </a:pPr>
            <a:r>
              <a:rPr lang="en-GB" altLang="es-ES" sz="1500">
                <a:solidFill>
                  <a:srgbClr val="FFFFFF"/>
                </a:solidFill>
              </a:rPr>
              <a:t>empezó el hundimiento de la bolsa </a:t>
            </a:r>
          </a:p>
        </p:txBody>
      </p:sp>
      <p:sp>
        <p:nvSpPr>
          <p:cNvPr id="18446" name="AutoShape 14">
            <a:extLst>
              <a:ext uri="{FF2B5EF4-FFF2-40B4-BE49-F238E27FC236}">
                <a16:creationId xmlns:a16="http://schemas.microsoft.com/office/drawing/2014/main" id="{BFCA649E-308C-42AD-9B19-76DF56524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3302000"/>
            <a:ext cx="385763" cy="207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312D44A6-BC01-4DD3-9EE5-9073939D6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3" y="4667250"/>
            <a:ext cx="2827337" cy="779463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>
              <a:buClr>
                <a:srgbClr val="4D4D4D"/>
              </a:buClr>
            </a:pPr>
            <a:r>
              <a:rPr lang="en-GB" altLang="es-ES" sz="1500">
                <a:solidFill>
                  <a:srgbClr val="4D4D4D"/>
                </a:solidFill>
              </a:rPr>
              <a:t>El mercado se colapsó y las cotizaciones a la baja duraron hasta 1933</a:t>
            </a:r>
          </a:p>
        </p:txBody>
      </p:sp>
      <p:sp>
        <p:nvSpPr>
          <p:cNvPr id="18448" name="AutoShape 16">
            <a:extLst>
              <a:ext uri="{FF2B5EF4-FFF2-40B4-BE49-F238E27FC236}">
                <a16:creationId xmlns:a16="http://schemas.microsoft.com/office/drawing/2014/main" id="{083CF9E2-DE48-4496-93BC-AA6D3E636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6613" y="4468813"/>
            <a:ext cx="385762" cy="207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8449" name="Line 17">
            <a:extLst>
              <a:ext uri="{FF2B5EF4-FFF2-40B4-BE49-F238E27FC236}">
                <a16:creationId xmlns:a16="http://schemas.microsoft.com/office/drawing/2014/main" id="{6B9A1666-0486-471C-921D-4B6B8E17C3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4113" y="2786063"/>
            <a:ext cx="2365375" cy="1062037"/>
          </a:xfrm>
          <a:prstGeom prst="line">
            <a:avLst/>
          </a:prstGeom>
          <a:noFill/>
          <a:ln w="38160">
            <a:solidFill>
              <a:srgbClr val="FFCC99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50" name="Line 18">
            <a:extLst>
              <a:ext uri="{FF2B5EF4-FFF2-40B4-BE49-F238E27FC236}">
                <a16:creationId xmlns:a16="http://schemas.microsoft.com/office/drawing/2014/main" id="{768EC07A-9005-4A22-8FB2-CD3DB4420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9500" y="2868613"/>
            <a:ext cx="563563" cy="1685925"/>
          </a:xfrm>
          <a:prstGeom prst="line">
            <a:avLst/>
          </a:prstGeom>
          <a:noFill/>
          <a:ln w="57240">
            <a:solidFill>
              <a:srgbClr val="FFCC99"/>
            </a:solidFill>
            <a:miter lim="800000"/>
            <a:headEnd/>
            <a:tailEnd type="triangle" w="med" len="med"/>
          </a:ln>
          <a:effectLst>
            <a:outerShdw dist="40186" dir="1096358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repl">
                                        <p:cTn id="68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83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1DFF0292-BD14-4670-8322-A7BCDD35A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8501269" cy="6120680"/>
          </a:xfrm>
          <a:prstGeom prst="rect">
            <a:avLst/>
          </a:prstGeom>
          <a:noFill/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125" name="Group 5">
            <a:extLst>
              <a:ext uri="{FF2B5EF4-FFF2-40B4-BE49-F238E27FC236}">
                <a16:creationId xmlns:a16="http://schemas.microsoft.com/office/drawing/2014/main" id="{8599F3D4-4585-4734-9ACE-0A6083DF4305}"/>
              </a:ext>
            </a:extLst>
          </p:cNvPr>
          <p:cNvGrpSpPr>
            <a:grpSpLocks/>
          </p:cNvGrpSpPr>
          <p:nvPr/>
        </p:nvGrpSpPr>
        <p:grpSpPr bwMode="auto">
          <a:xfrm>
            <a:off x="8205788" y="5981700"/>
            <a:ext cx="649287" cy="268288"/>
            <a:chOff x="5169" y="3768"/>
            <a:chExt cx="409" cy="169"/>
          </a:xfrm>
        </p:grpSpPr>
        <p:sp>
          <p:nvSpPr>
            <p:cNvPr id="5126" name="AutoShap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B7C0D9DC-5136-4E79-9F70-528EB20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9" y="3768"/>
              <a:ext cx="410" cy="1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B4007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54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r">
                <a:buClr>
                  <a:srgbClr val="B4007C"/>
                </a:buClr>
              </a:pPr>
              <a:r>
                <a:rPr lang="en-GB" altLang="es-ES" sz="1000" b="1">
                  <a:solidFill>
                    <a:srgbClr val="B4007C"/>
                  </a:solidFill>
                </a:rPr>
                <a:t>Seguir</a:t>
              </a:r>
            </a:p>
          </p:txBody>
        </p:sp>
        <p:sp>
          <p:nvSpPr>
            <p:cNvPr id="5127" name="Oval 7">
              <a:extLst>
                <a:ext uri="{FF2B5EF4-FFF2-40B4-BE49-F238E27FC236}">
                  <a16:creationId xmlns:a16="http://schemas.microsoft.com/office/drawing/2014/main" id="{0A04B049-2667-4E57-B5FF-467B093E8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9" y="3800"/>
              <a:ext cx="82" cy="102"/>
            </a:xfrm>
            <a:prstGeom prst="ellipse">
              <a:avLst/>
            </a:prstGeom>
            <a:solidFill>
              <a:srgbClr val="B4007C"/>
            </a:solidFill>
            <a:ln w="9360">
              <a:solidFill>
                <a:srgbClr val="B4007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8" name="AutoShape 8">
              <a:extLst>
                <a:ext uri="{FF2B5EF4-FFF2-40B4-BE49-F238E27FC236}">
                  <a16:creationId xmlns:a16="http://schemas.microsoft.com/office/drawing/2014/main" id="{C47BCC70-5A28-4105-AD17-E099A535DB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185" y="3827"/>
              <a:ext cx="67" cy="4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759FE871-A776-42EE-9E4D-E956D0CFD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1543050"/>
            <a:ext cx="355600" cy="447198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233113FC-B057-4BB9-BFC2-E3B24E3B7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>
                <a:srgbClr val="B4007C"/>
              </a:buClr>
            </a:pPr>
            <a:r>
              <a:rPr lang="en-GB" altLang="es-ES" b="1">
                <a:solidFill>
                  <a:srgbClr val="B4007C"/>
                </a:solidFill>
              </a:rPr>
              <a:t>3.- El </a:t>
            </a:r>
            <a:r>
              <a:rPr lang="en-GB" altLang="es-ES" b="1" i="1">
                <a:solidFill>
                  <a:srgbClr val="B4007C"/>
                </a:solidFill>
              </a:rPr>
              <a:t>crack</a:t>
            </a:r>
            <a:r>
              <a:rPr lang="en-GB" altLang="es-ES" b="1">
                <a:solidFill>
                  <a:srgbClr val="B4007C"/>
                </a:solidFill>
              </a:rPr>
              <a:t> de 1929 y la gran depresión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2445AD01-AC0E-47FF-B4D2-E318566AA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939800"/>
            <a:ext cx="2044700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/>
            <a:endParaRPr lang="en-GB" altLang="es-ES" sz="1700" b="1"/>
          </a:p>
          <a:p>
            <a:pPr algn="r">
              <a:buClr>
                <a:srgbClr val="FFFFFF"/>
              </a:buClr>
            </a:pPr>
            <a:r>
              <a:rPr lang="en-GB" altLang="es-ES" sz="1700" b="1">
                <a:solidFill>
                  <a:srgbClr val="FFFFFF"/>
                </a:solidFill>
              </a:rPr>
              <a:t>La gran depresión </a:t>
            </a: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E960AE46-3876-4DF6-814A-1A013D65E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461" name="AutoShape 5">
            <a:extLst>
              <a:ext uri="{FF2B5EF4-FFF2-40B4-BE49-F238E27FC236}">
                <a16:creationId xmlns:a16="http://schemas.microsoft.com/office/drawing/2014/main" id="{C058AC03-56ED-47EF-9492-ED6036249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1503363"/>
            <a:ext cx="385762" cy="207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B7C941A8-71F6-4A21-ADCE-C206AC98E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1436688"/>
            <a:ext cx="65881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100" b="1">
                <a:solidFill>
                  <a:srgbClr val="4D4D4D"/>
                </a:solidFill>
              </a:rPr>
              <a:t>provocó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815090E6-D2FC-4EBA-A3C5-521325577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50" y="1149350"/>
            <a:ext cx="2679700" cy="322263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 b="1">
                <a:solidFill>
                  <a:srgbClr val="4D4D4D"/>
                </a:solidFill>
              </a:rPr>
              <a:t>El hundimiento de la bolsa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F9A89B09-AD41-405D-A8FB-CF01E950C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1779588"/>
            <a:ext cx="45132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s-ES" sz="1300" b="1"/>
              <a:t>La destrucción del ahorro</a:t>
            </a:r>
          </a:p>
          <a:p>
            <a:pPr algn="ctr"/>
            <a:r>
              <a:rPr lang="en-GB" altLang="es-ES" sz="1300"/>
              <a:t>(con la ruina de millones de grandes y pequeños inversores)</a:t>
            </a:r>
            <a:r>
              <a:rPr lang="ar-SA" altLang="es-ES" sz="1300">
                <a:cs typeface="Arial" panose="020B0604020202020204" pitchFamily="34" charset="0"/>
              </a:rPr>
              <a:t>‏</a:t>
            </a:r>
            <a:endParaRPr lang="en-GB" altLang="es-ES" sz="1300"/>
          </a:p>
          <a:p>
            <a:pPr algn="ctr"/>
            <a:r>
              <a:rPr lang="en-GB" altLang="es-ES" sz="1300"/>
              <a:t>y una </a:t>
            </a:r>
          </a:p>
          <a:p>
            <a:pPr algn="ctr"/>
            <a:r>
              <a:rPr lang="en-GB" altLang="es-ES" sz="1300" b="1"/>
              <a:t>reducción del crédito, del consumo y de la inversión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921E32E3-99EF-44C9-A59D-DBB975487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3571875"/>
            <a:ext cx="2763838" cy="488950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>
              <a:buClr>
                <a:srgbClr val="4D4D4D"/>
              </a:buClr>
            </a:pPr>
            <a:r>
              <a:rPr lang="en-GB" altLang="es-ES" sz="1500" b="1">
                <a:solidFill>
                  <a:srgbClr val="4D4D4D"/>
                </a:solidFill>
              </a:rPr>
              <a:t>Los bancos se hundieron</a:t>
            </a:r>
          </a:p>
          <a:p>
            <a:pPr algn="ctr">
              <a:buClr>
                <a:srgbClr val="4D4D4D"/>
              </a:buClr>
            </a:pPr>
            <a:r>
              <a:rPr lang="en-GB" altLang="es-ES" sz="1100" b="1">
                <a:solidFill>
                  <a:srgbClr val="4D4D4D"/>
                </a:solidFill>
              </a:rPr>
              <a:t>(Quiebra del sistema bancario)</a:t>
            </a:r>
            <a:r>
              <a:rPr lang="ar-SA" altLang="es-ES" sz="1100" b="1">
                <a:solidFill>
                  <a:srgbClr val="4D4D4D"/>
                </a:solidFill>
                <a:cs typeface="Arial" panose="020B0604020202020204" pitchFamily="34" charset="0"/>
              </a:rPr>
              <a:t>‏</a:t>
            </a:r>
            <a:endParaRPr lang="en-GB" altLang="es-ES" sz="1100" b="1">
              <a:solidFill>
                <a:srgbClr val="4D4D4D"/>
              </a:solidFill>
            </a:endParaRP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B9A83C25-560E-4F5E-81B2-1A949BFAB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813050"/>
            <a:ext cx="369093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Con la necesidad de hacer frente a las deudas se empezó a retirar los ahorros de los bancos</a:t>
            </a:r>
          </a:p>
        </p:txBody>
      </p:sp>
      <p:sp>
        <p:nvSpPr>
          <p:cNvPr id="19467" name="AutoShape 11">
            <a:extLst>
              <a:ext uri="{FF2B5EF4-FFF2-40B4-BE49-F238E27FC236}">
                <a16:creationId xmlns:a16="http://schemas.microsoft.com/office/drawing/2014/main" id="{62669B0C-0150-4CC8-A23D-B57093955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0" y="4116388"/>
            <a:ext cx="385763" cy="207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9468" name="AutoShape 12">
            <a:extLst>
              <a:ext uri="{FF2B5EF4-FFF2-40B4-BE49-F238E27FC236}">
                <a16:creationId xmlns:a16="http://schemas.microsoft.com/office/drawing/2014/main" id="{7995CC76-4088-4600-9112-5DD759C0E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278188"/>
            <a:ext cx="385763" cy="207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9469" name="AutoShape 13">
            <a:extLst>
              <a:ext uri="{FF2B5EF4-FFF2-40B4-BE49-F238E27FC236}">
                <a16:creationId xmlns:a16="http://schemas.microsoft.com/office/drawing/2014/main" id="{4FB3A05A-D39D-4C9F-A38F-08CDA9462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2633663"/>
            <a:ext cx="385762" cy="207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2E733D05-7466-4913-8A9A-39640BD33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4321175"/>
            <a:ext cx="38004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Cesaron la inversión y los créditos a las industrias </a:t>
            </a:r>
          </a:p>
        </p:txBody>
      </p:sp>
      <p:sp>
        <p:nvSpPr>
          <p:cNvPr id="19471" name="Text Box 15">
            <a:extLst>
              <a:ext uri="{FF2B5EF4-FFF2-40B4-BE49-F238E27FC236}">
                <a16:creationId xmlns:a16="http://schemas.microsoft.com/office/drawing/2014/main" id="{CF847F9B-C506-45A6-A773-F57076090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0" y="4862513"/>
            <a:ext cx="2570163" cy="488950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>
              <a:buClr>
                <a:srgbClr val="4D4D4D"/>
              </a:buClr>
            </a:pPr>
            <a:r>
              <a:rPr lang="en-GB" altLang="es-ES" sz="1500" b="1">
                <a:solidFill>
                  <a:srgbClr val="4D4D4D"/>
                </a:solidFill>
              </a:rPr>
              <a:t>La crisis industrial</a:t>
            </a:r>
          </a:p>
          <a:p>
            <a:pPr algn="ctr">
              <a:buClr>
                <a:srgbClr val="4D4D4D"/>
              </a:buClr>
            </a:pPr>
            <a:r>
              <a:rPr lang="en-GB" altLang="es-ES" sz="1100" b="1">
                <a:solidFill>
                  <a:srgbClr val="4D4D4D"/>
                </a:solidFill>
              </a:rPr>
              <a:t>(se redujo un 50% la producción)</a:t>
            </a:r>
            <a:r>
              <a:rPr lang="ar-SA" altLang="es-ES" sz="1100" b="1">
                <a:solidFill>
                  <a:srgbClr val="4D4D4D"/>
                </a:solidFill>
                <a:cs typeface="Arial" panose="020B0604020202020204" pitchFamily="34" charset="0"/>
              </a:rPr>
              <a:t>‏</a:t>
            </a:r>
            <a:endParaRPr lang="en-GB" altLang="es-ES" sz="1100" b="1">
              <a:solidFill>
                <a:srgbClr val="4D4D4D"/>
              </a:solidFill>
            </a:endParaRPr>
          </a:p>
        </p:txBody>
      </p:sp>
      <p:sp>
        <p:nvSpPr>
          <p:cNvPr id="19472" name="AutoShape 16">
            <a:extLst>
              <a:ext uri="{FF2B5EF4-FFF2-40B4-BE49-F238E27FC236}">
                <a16:creationId xmlns:a16="http://schemas.microsoft.com/office/drawing/2014/main" id="{F735AA79-0C84-47C7-8E82-AB51B0D93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4627563"/>
            <a:ext cx="385763" cy="207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9473" name="Text Box 17">
            <a:extLst>
              <a:ext uri="{FF2B5EF4-FFF2-40B4-BE49-F238E27FC236}">
                <a16:creationId xmlns:a16="http://schemas.microsoft.com/office/drawing/2014/main" id="{5BD5C6A5-AE99-4C4A-A9F6-E7D59DFBC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5" y="4560888"/>
            <a:ext cx="6588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100" b="1">
                <a:solidFill>
                  <a:srgbClr val="4D4D4D"/>
                </a:solidFill>
              </a:rPr>
              <a:t>provocó</a:t>
            </a:r>
          </a:p>
        </p:txBody>
      </p:sp>
      <p:grpSp>
        <p:nvGrpSpPr>
          <p:cNvPr id="19474" name="Group 18">
            <a:extLst>
              <a:ext uri="{FF2B5EF4-FFF2-40B4-BE49-F238E27FC236}">
                <a16:creationId xmlns:a16="http://schemas.microsoft.com/office/drawing/2014/main" id="{FEE70EDA-4616-4A82-88DA-15D9EBD990F2}"/>
              </a:ext>
            </a:extLst>
          </p:cNvPr>
          <p:cNvGrpSpPr>
            <a:grpSpLocks/>
          </p:cNvGrpSpPr>
          <p:nvPr/>
        </p:nvGrpSpPr>
        <p:grpSpPr bwMode="auto">
          <a:xfrm>
            <a:off x="2395538" y="5364163"/>
            <a:ext cx="1160462" cy="254000"/>
            <a:chOff x="1509" y="3379"/>
            <a:chExt cx="731" cy="160"/>
          </a:xfrm>
        </p:grpSpPr>
        <p:sp>
          <p:nvSpPr>
            <p:cNvPr id="19475" name="Line 19">
              <a:extLst>
                <a:ext uri="{FF2B5EF4-FFF2-40B4-BE49-F238E27FC236}">
                  <a16:creationId xmlns:a16="http://schemas.microsoft.com/office/drawing/2014/main" id="{1682B56C-9FF8-4093-8D2D-E2AEFE15D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" y="3379"/>
              <a:ext cx="1" cy="156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476" name="Line 20">
              <a:extLst>
                <a:ext uri="{FF2B5EF4-FFF2-40B4-BE49-F238E27FC236}">
                  <a16:creationId xmlns:a16="http://schemas.microsoft.com/office/drawing/2014/main" id="{B67551B5-DA3D-4C65-AC1F-FCFFF3710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0" y="3540"/>
              <a:ext cx="731" cy="1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9477" name="Text Box 21">
            <a:extLst>
              <a:ext uri="{FF2B5EF4-FFF2-40B4-BE49-F238E27FC236}">
                <a16:creationId xmlns:a16="http://schemas.microsoft.com/office/drawing/2014/main" id="{C6453C74-1E67-4B32-B035-193368E65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13" y="5384800"/>
            <a:ext cx="9413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100" b="1">
                <a:solidFill>
                  <a:srgbClr val="4D4D4D"/>
                </a:solidFill>
              </a:rPr>
              <a:t>aumentando</a:t>
            </a:r>
          </a:p>
        </p:txBody>
      </p:sp>
      <p:sp>
        <p:nvSpPr>
          <p:cNvPr id="19478" name="Text Box 22">
            <a:extLst>
              <a:ext uri="{FF2B5EF4-FFF2-40B4-BE49-F238E27FC236}">
                <a16:creationId xmlns:a16="http://schemas.microsoft.com/office/drawing/2014/main" id="{EB333419-0F37-45A4-BBA3-FE2B5BCFF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5464175"/>
            <a:ext cx="15795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El </a:t>
            </a:r>
            <a:r>
              <a:rPr lang="en-GB" altLang="es-ES" sz="1300" b="1"/>
              <a:t>paro</a:t>
            </a:r>
            <a:r>
              <a:rPr lang="en-GB" altLang="es-ES" sz="1300"/>
              <a:t> y la </a:t>
            </a:r>
            <a:r>
              <a:rPr lang="en-GB" altLang="es-ES" sz="1300" b="1"/>
              <a:t>miseria</a:t>
            </a:r>
          </a:p>
        </p:txBody>
      </p:sp>
      <p:sp>
        <p:nvSpPr>
          <p:cNvPr id="19479" name="Oval 23">
            <a:extLst>
              <a:ext uri="{FF2B5EF4-FFF2-40B4-BE49-F238E27FC236}">
                <a16:creationId xmlns:a16="http://schemas.microsoft.com/office/drawing/2014/main" id="{467FD1A2-64B4-4BD0-AF5A-17F88FA18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5853113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9480" name="Text Box 24">
            <a:extLst>
              <a:ext uri="{FF2B5EF4-FFF2-40B4-BE49-F238E27FC236}">
                <a16:creationId xmlns:a16="http://schemas.microsoft.com/office/drawing/2014/main" id="{B00D3758-B716-46E3-9D17-82B02A184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5781675"/>
            <a:ext cx="38576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La crisis agraria se acentuó con la caída de precios</a:t>
            </a:r>
          </a:p>
          <a:p>
            <a:r>
              <a:rPr lang="en-GB" altLang="es-ES" sz="1300"/>
              <a:t>y aumentó la miseria entre los campesinos</a:t>
            </a:r>
          </a:p>
        </p:txBody>
      </p:sp>
      <p:sp>
        <p:nvSpPr>
          <p:cNvPr id="19481" name="Text Box 25">
            <a:extLst>
              <a:ext uri="{FF2B5EF4-FFF2-40B4-BE49-F238E27FC236}">
                <a16:creationId xmlns:a16="http://schemas.microsoft.com/office/drawing/2014/main" id="{5D102160-C117-4DC8-A127-075DB4A41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775" y="5829300"/>
            <a:ext cx="275113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la pérdida de capacidad adquisitiva acentuó la crisis general</a:t>
            </a:r>
          </a:p>
        </p:txBody>
      </p:sp>
      <p:grpSp>
        <p:nvGrpSpPr>
          <p:cNvPr id="19482" name="Group 26">
            <a:extLst>
              <a:ext uri="{FF2B5EF4-FFF2-40B4-BE49-F238E27FC236}">
                <a16:creationId xmlns:a16="http://schemas.microsoft.com/office/drawing/2014/main" id="{FCF80CE6-284E-49C4-A73D-E8008A399087}"/>
              </a:ext>
            </a:extLst>
          </p:cNvPr>
          <p:cNvGrpSpPr>
            <a:grpSpLocks/>
          </p:cNvGrpSpPr>
          <p:nvPr/>
        </p:nvGrpSpPr>
        <p:grpSpPr bwMode="auto">
          <a:xfrm>
            <a:off x="6016625" y="1000125"/>
            <a:ext cx="3011488" cy="2849563"/>
            <a:chOff x="3790" y="630"/>
            <a:chExt cx="1897" cy="1795"/>
          </a:xfrm>
        </p:grpSpPr>
        <p:pic>
          <p:nvPicPr>
            <p:cNvPr id="19483" name="Picture 27">
              <a:extLst>
                <a:ext uri="{FF2B5EF4-FFF2-40B4-BE49-F238E27FC236}">
                  <a16:creationId xmlns:a16="http://schemas.microsoft.com/office/drawing/2014/main" id="{C29FC80A-6D1F-4A59-AD92-80E89E8A2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630"/>
              <a:ext cx="1898" cy="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84" name="Text Box 28">
              <a:extLst>
                <a:ext uri="{FF2B5EF4-FFF2-40B4-BE49-F238E27FC236}">
                  <a16:creationId xmlns:a16="http://schemas.microsoft.com/office/drawing/2014/main" id="{84ACE23A-384D-449C-8ADB-1F8AE3E0C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6" y="2281"/>
              <a:ext cx="1884" cy="146"/>
            </a:xfrm>
            <a:prstGeom prst="rect">
              <a:avLst/>
            </a:prstGeom>
            <a:solidFill>
              <a:srgbClr val="FFCC99"/>
            </a:solidFill>
            <a:ln w="936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s-ES" sz="900" b="1"/>
                <a:t>Barrio de chabolas en la ciudad de Seattle en 1937</a:t>
              </a:r>
            </a:p>
          </p:txBody>
        </p:sp>
      </p:grpSp>
      <p:grpSp>
        <p:nvGrpSpPr>
          <p:cNvPr id="19485" name="Group 29">
            <a:extLst>
              <a:ext uri="{FF2B5EF4-FFF2-40B4-BE49-F238E27FC236}">
                <a16:creationId xmlns:a16="http://schemas.microsoft.com/office/drawing/2014/main" id="{56F62B07-D502-4812-B728-B0CFD7CB9A30}"/>
              </a:ext>
            </a:extLst>
          </p:cNvPr>
          <p:cNvGrpSpPr>
            <a:grpSpLocks/>
          </p:cNvGrpSpPr>
          <p:nvPr/>
        </p:nvGrpSpPr>
        <p:grpSpPr bwMode="auto">
          <a:xfrm>
            <a:off x="4560888" y="5614988"/>
            <a:ext cx="1060450" cy="536575"/>
            <a:chOff x="2873" y="3537"/>
            <a:chExt cx="668" cy="338"/>
          </a:xfrm>
        </p:grpSpPr>
        <p:sp>
          <p:nvSpPr>
            <p:cNvPr id="19486" name="Line 30">
              <a:extLst>
                <a:ext uri="{FF2B5EF4-FFF2-40B4-BE49-F238E27FC236}">
                  <a16:creationId xmlns:a16="http://schemas.microsoft.com/office/drawing/2014/main" id="{DCF4FA48-48F4-47C9-8FE9-51330AE7C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8" y="3542"/>
              <a:ext cx="92" cy="1"/>
            </a:xfrm>
            <a:prstGeom prst="line">
              <a:avLst/>
            </a:prstGeom>
            <a:noFill/>
            <a:ln w="19080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487" name="Line 31">
              <a:extLst>
                <a:ext uri="{FF2B5EF4-FFF2-40B4-BE49-F238E27FC236}">
                  <a16:creationId xmlns:a16="http://schemas.microsoft.com/office/drawing/2014/main" id="{0B959EF9-C58A-4639-91A5-90A1340B7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3" y="3871"/>
              <a:ext cx="576" cy="1"/>
            </a:xfrm>
            <a:prstGeom prst="line">
              <a:avLst/>
            </a:prstGeom>
            <a:noFill/>
            <a:ln w="19080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488" name="Line 32">
              <a:extLst>
                <a:ext uri="{FF2B5EF4-FFF2-40B4-BE49-F238E27FC236}">
                  <a16:creationId xmlns:a16="http://schemas.microsoft.com/office/drawing/2014/main" id="{1FA1E8E1-16CE-42CE-89A9-A665A87E4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5" y="3537"/>
              <a:ext cx="5" cy="339"/>
            </a:xfrm>
            <a:prstGeom prst="line">
              <a:avLst/>
            </a:prstGeom>
            <a:noFill/>
            <a:ln w="19080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489" name="Line 33">
              <a:extLst>
                <a:ext uri="{FF2B5EF4-FFF2-40B4-BE49-F238E27FC236}">
                  <a16:creationId xmlns:a16="http://schemas.microsoft.com/office/drawing/2014/main" id="{7CAA89BB-2C41-4BE4-A793-5796B716CE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773"/>
              <a:ext cx="86" cy="1"/>
            </a:xfrm>
            <a:prstGeom prst="line">
              <a:avLst/>
            </a:prstGeom>
            <a:noFill/>
            <a:ln w="19080">
              <a:solidFill>
                <a:srgbClr val="9966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9490" name="Group 34">
            <a:extLst>
              <a:ext uri="{FF2B5EF4-FFF2-40B4-BE49-F238E27FC236}">
                <a16:creationId xmlns:a16="http://schemas.microsoft.com/office/drawing/2014/main" id="{075AA15A-C3EC-4CDB-9A69-A200DD31DDB9}"/>
              </a:ext>
            </a:extLst>
          </p:cNvPr>
          <p:cNvGrpSpPr>
            <a:grpSpLocks/>
          </p:cNvGrpSpPr>
          <p:nvPr/>
        </p:nvGrpSpPr>
        <p:grpSpPr bwMode="auto">
          <a:xfrm>
            <a:off x="6035675" y="3897313"/>
            <a:ext cx="2997200" cy="1889125"/>
            <a:chOff x="3802" y="2455"/>
            <a:chExt cx="1888" cy="1190"/>
          </a:xfrm>
        </p:grpSpPr>
        <p:pic>
          <p:nvPicPr>
            <p:cNvPr id="19491" name="Picture 35">
              <a:extLst>
                <a:ext uri="{FF2B5EF4-FFF2-40B4-BE49-F238E27FC236}">
                  <a16:creationId xmlns:a16="http://schemas.microsoft.com/office/drawing/2014/main" id="{576A08D0-8F2C-4EFB-A93D-F7CD50F5D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" y="2455"/>
              <a:ext cx="1885" cy="103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92" name="Text Box 36">
              <a:extLst>
                <a:ext uri="{FF2B5EF4-FFF2-40B4-BE49-F238E27FC236}">
                  <a16:creationId xmlns:a16="http://schemas.microsoft.com/office/drawing/2014/main" id="{9ACF3A78-4E58-4AE9-9F42-36C8E79F1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7" y="3500"/>
              <a:ext cx="1884" cy="14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s-ES" sz="900" b="1"/>
                <a:t>Campamento de emigrantes en California en 1937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1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3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7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7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0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5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8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2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5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2" dur="1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7" dur="1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1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A793242A-C7DA-46A2-BACE-D5EBA2431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8" y="1524000"/>
            <a:ext cx="355600" cy="447198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ABA30327-FA8A-4749-B458-1A8155747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>
                <a:srgbClr val="B4007C"/>
              </a:buClr>
            </a:pPr>
            <a:r>
              <a:rPr lang="en-GB" altLang="es-ES" b="1">
                <a:solidFill>
                  <a:srgbClr val="B4007C"/>
                </a:solidFill>
              </a:rPr>
              <a:t>3.- El </a:t>
            </a:r>
            <a:r>
              <a:rPr lang="en-GB" altLang="es-ES" b="1" i="1">
                <a:solidFill>
                  <a:srgbClr val="B4007C"/>
                </a:solidFill>
              </a:rPr>
              <a:t>crack</a:t>
            </a:r>
            <a:r>
              <a:rPr lang="en-GB" altLang="es-ES" b="1">
                <a:solidFill>
                  <a:srgbClr val="B4007C"/>
                </a:solidFill>
              </a:rPr>
              <a:t> de 1929 y la gran depresión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EF2B61B5-EC11-498F-ABFF-23C764FBB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939800"/>
            <a:ext cx="4481513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/>
            <a:endParaRPr lang="en-GB" altLang="es-ES" sz="1700" b="1"/>
          </a:p>
          <a:p>
            <a:pPr algn="r">
              <a:buClr>
                <a:srgbClr val="FFFFFF"/>
              </a:buClr>
            </a:pPr>
            <a:r>
              <a:rPr lang="en-GB" altLang="es-ES" sz="1700" b="1">
                <a:solidFill>
                  <a:srgbClr val="FFFFFF"/>
                </a:solidFill>
              </a:rPr>
              <a:t>Los mecanismos de extensión de la crisis </a:t>
            </a:r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C218264E-0A19-47B8-9D80-86751D3350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485" name="AutoShape 5">
            <a:extLst>
              <a:ext uri="{FF2B5EF4-FFF2-40B4-BE49-F238E27FC236}">
                <a16:creationId xmlns:a16="http://schemas.microsoft.com/office/drawing/2014/main" id="{F0EAAB26-8AE2-4BAA-8565-0492FA89B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13" y="2728913"/>
            <a:ext cx="385762" cy="207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B7E93B88-3F6A-4AF3-8EF8-417D198B4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5" y="2052638"/>
            <a:ext cx="3009900" cy="550862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 b="1">
                <a:solidFill>
                  <a:srgbClr val="4D4D4D"/>
                </a:solidFill>
              </a:rPr>
              <a:t>La crisis de los Estados Unidos se extiende por todo el mundo</a:t>
            </a:r>
          </a:p>
        </p:txBody>
      </p:sp>
      <p:sp>
        <p:nvSpPr>
          <p:cNvPr id="20487" name="Oval 7">
            <a:extLst>
              <a:ext uri="{FF2B5EF4-FFF2-40B4-BE49-F238E27FC236}">
                <a16:creationId xmlns:a16="http://schemas.microsoft.com/office/drawing/2014/main" id="{1B02A5DE-DD46-4F79-8D8C-FA523DEF0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5205413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9D380AF0-3958-4A40-A50C-E151F19C7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13" y="2978150"/>
            <a:ext cx="18637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A través de dos canales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E1F18EEE-2C7A-4B0A-9D82-744911129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3544888"/>
            <a:ext cx="2486025" cy="322262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FFFFCC"/>
              </a:buClr>
            </a:pPr>
            <a:r>
              <a:rPr lang="en-GB" altLang="es-ES" sz="1500" b="1">
                <a:solidFill>
                  <a:srgbClr val="FFFFCC"/>
                </a:solidFill>
              </a:rPr>
              <a:t>El comercio internacional 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8BCA852B-7E4E-4CC8-A193-B61C589EB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546475"/>
            <a:ext cx="2765425" cy="322263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FFFFCC"/>
              </a:buClr>
            </a:pPr>
            <a:r>
              <a:rPr lang="en-GB" altLang="es-ES" sz="1500" b="1">
                <a:solidFill>
                  <a:srgbClr val="FFFFCC"/>
                </a:solidFill>
              </a:rPr>
              <a:t>Las finanzas internacionales </a:t>
            </a:r>
          </a:p>
        </p:txBody>
      </p:sp>
      <p:grpSp>
        <p:nvGrpSpPr>
          <p:cNvPr id="20491" name="Group 11">
            <a:extLst>
              <a:ext uri="{FF2B5EF4-FFF2-40B4-BE49-F238E27FC236}">
                <a16:creationId xmlns:a16="http://schemas.microsoft.com/office/drawing/2014/main" id="{BAF24C27-6DC3-472F-9F2D-FFA10C0C3D01}"/>
              </a:ext>
            </a:extLst>
          </p:cNvPr>
          <p:cNvGrpSpPr>
            <a:grpSpLocks/>
          </p:cNvGrpSpPr>
          <p:nvPr/>
        </p:nvGrpSpPr>
        <p:grpSpPr bwMode="auto">
          <a:xfrm>
            <a:off x="2068513" y="3228975"/>
            <a:ext cx="2513012" cy="307975"/>
            <a:chOff x="1303" y="2034"/>
            <a:chExt cx="1583" cy="194"/>
          </a:xfrm>
        </p:grpSpPr>
        <p:sp>
          <p:nvSpPr>
            <p:cNvPr id="20492" name="Line 12">
              <a:extLst>
                <a:ext uri="{FF2B5EF4-FFF2-40B4-BE49-F238E27FC236}">
                  <a16:creationId xmlns:a16="http://schemas.microsoft.com/office/drawing/2014/main" id="{F8946D03-3F8A-4D13-8484-0E03D10FF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9" y="2034"/>
              <a:ext cx="1" cy="75"/>
            </a:xfrm>
            <a:prstGeom prst="line">
              <a:avLst/>
            </a:prstGeom>
            <a:noFill/>
            <a:ln w="19080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493" name="Line 13">
              <a:extLst>
                <a:ext uri="{FF2B5EF4-FFF2-40B4-BE49-F238E27FC236}">
                  <a16:creationId xmlns:a16="http://schemas.microsoft.com/office/drawing/2014/main" id="{2A5468F1-33FE-451A-95A3-98B724C42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3" y="2120"/>
              <a:ext cx="1584" cy="1"/>
            </a:xfrm>
            <a:prstGeom prst="line">
              <a:avLst/>
            </a:prstGeom>
            <a:noFill/>
            <a:ln w="19080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494" name="Line 14">
              <a:extLst>
                <a:ext uri="{FF2B5EF4-FFF2-40B4-BE49-F238E27FC236}">
                  <a16:creationId xmlns:a16="http://schemas.microsoft.com/office/drawing/2014/main" id="{971F9F1C-067C-451E-B8CF-FFFBB2064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3" y="2115"/>
              <a:ext cx="6" cy="103"/>
            </a:xfrm>
            <a:prstGeom prst="line">
              <a:avLst/>
            </a:prstGeom>
            <a:noFill/>
            <a:ln w="19080">
              <a:solidFill>
                <a:srgbClr val="9966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495" name="Line 15">
              <a:extLst>
                <a:ext uri="{FF2B5EF4-FFF2-40B4-BE49-F238E27FC236}">
                  <a16:creationId xmlns:a16="http://schemas.microsoft.com/office/drawing/2014/main" id="{CF6FE8E5-4CAC-45D0-AFFE-966F33D28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7" y="2115"/>
              <a:ext cx="1" cy="114"/>
            </a:xfrm>
            <a:prstGeom prst="line">
              <a:avLst/>
            </a:prstGeom>
            <a:noFill/>
            <a:ln w="19080">
              <a:solidFill>
                <a:srgbClr val="9966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496" name="Text Box 16">
            <a:extLst>
              <a:ext uri="{FF2B5EF4-FFF2-40B4-BE49-F238E27FC236}">
                <a16:creationId xmlns:a16="http://schemas.microsoft.com/office/drawing/2014/main" id="{10FA13AF-473E-4425-B439-8EF0A4D91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3890963"/>
            <a:ext cx="269398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Entre 1929 y 1932 se redujo dos tercios</a:t>
            </a:r>
          </a:p>
        </p:txBody>
      </p:sp>
      <p:sp>
        <p:nvSpPr>
          <p:cNvPr id="20497" name="Line 17">
            <a:extLst>
              <a:ext uri="{FF2B5EF4-FFF2-40B4-BE49-F238E27FC236}">
                <a16:creationId xmlns:a16="http://schemas.microsoft.com/office/drawing/2014/main" id="{A7E19F3E-92E6-4952-B96A-476707FDB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9013" y="4187825"/>
            <a:ext cx="1587" cy="960438"/>
          </a:xfrm>
          <a:prstGeom prst="line">
            <a:avLst/>
          </a:prstGeom>
          <a:noFill/>
          <a:ln w="38160">
            <a:solidFill>
              <a:srgbClr val="FFCC99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498" name="Text Box 18">
            <a:extLst>
              <a:ext uri="{FF2B5EF4-FFF2-40B4-BE49-F238E27FC236}">
                <a16:creationId xmlns:a16="http://schemas.microsoft.com/office/drawing/2014/main" id="{362800BB-C1B5-4913-9666-5A12421B3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4473575"/>
            <a:ext cx="8429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100" b="1"/>
              <a:t>A causa de</a:t>
            </a:r>
          </a:p>
        </p:txBody>
      </p:sp>
      <p:sp>
        <p:nvSpPr>
          <p:cNvPr id="20499" name="Text Box 19">
            <a:extLst>
              <a:ext uri="{FF2B5EF4-FFF2-40B4-BE49-F238E27FC236}">
                <a16:creationId xmlns:a16="http://schemas.microsoft.com/office/drawing/2014/main" id="{292740EF-EA37-4702-A985-FBBF6C886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5118100"/>
            <a:ext cx="290988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 b="1"/>
              <a:t>Disminución de la demanda</a:t>
            </a:r>
            <a:r>
              <a:rPr lang="en-GB" altLang="es-ES" sz="1300"/>
              <a:t> de importaciones de los Estados Unidos  </a:t>
            </a:r>
          </a:p>
        </p:txBody>
      </p:sp>
      <p:sp>
        <p:nvSpPr>
          <p:cNvPr id="20500" name="Oval 20">
            <a:extLst>
              <a:ext uri="{FF2B5EF4-FFF2-40B4-BE49-F238E27FC236}">
                <a16:creationId xmlns:a16="http://schemas.microsoft.com/office/drawing/2014/main" id="{9A618F04-30FB-400C-B158-BA4A58319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" y="5703888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1" name="Text Box 21">
            <a:extLst>
              <a:ext uri="{FF2B5EF4-FFF2-40B4-BE49-F238E27FC236}">
                <a16:creationId xmlns:a16="http://schemas.microsoft.com/office/drawing/2014/main" id="{1C9CBE00-7D07-44DD-BEDC-3E3A9D493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5622925"/>
            <a:ext cx="309403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 b="1"/>
              <a:t>Política proteccionista</a:t>
            </a:r>
          </a:p>
          <a:p>
            <a:r>
              <a:rPr lang="en-GB" altLang="es-ES" sz="1300"/>
              <a:t>(Ley arancelaria Smoot-Hawley en 1930)</a:t>
            </a:r>
            <a:r>
              <a:rPr lang="ar-SA" altLang="es-ES" sz="1300">
                <a:cs typeface="Arial" panose="020B0604020202020204" pitchFamily="34" charset="0"/>
              </a:rPr>
              <a:t>‏</a:t>
            </a:r>
            <a:endParaRPr lang="en-GB" altLang="es-ES" sz="1300"/>
          </a:p>
        </p:txBody>
      </p:sp>
      <p:sp>
        <p:nvSpPr>
          <p:cNvPr id="20502" name="Text Box 22">
            <a:extLst>
              <a:ext uri="{FF2B5EF4-FFF2-40B4-BE49-F238E27FC236}">
                <a16:creationId xmlns:a16="http://schemas.microsoft.com/office/drawing/2014/main" id="{B76889DE-7E52-49E6-9E0F-D89603BFB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3952875"/>
            <a:ext cx="5365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100" b="1"/>
              <a:t>Con la</a:t>
            </a:r>
          </a:p>
        </p:txBody>
      </p:sp>
      <p:sp>
        <p:nvSpPr>
          <p:cNvPr id="20503" name="Line 23">
            <a:extLst>
              <a:ext uri="{FF2B5EF4-FFF2-40B4-BE49-F238E27FC236}">
                <a16:creationId xmlns:a16="http://schemas.microsoft.com/office/drawing/2014/main" id="{C50B37DD-A50B-44DF-AC52-C297B3515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2025" y="3873500"/>
            <a:ext cx="1588" cy="484188"/>
          </a:xfrm>
          <a:prstGeom prst="line">
            <a:avLst/>
          </a:prstGeom>
          <a:noFill/>
          <a:ln w="38160">
            <a:solidFill>
              <a:srgbClr val="FFCC99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504" name="Text Box 24">
            <a:extLst>
              <a:ext uri="{FF2B5EF4-FFF2-40B4-BE49-F238E27FC236}">
                <a16:creationId xmlns:a16="http://schemas.microsoft.com/office/drawing/2014/main" id="{583EA7F8-80F5-4382-970E-58785FC11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38" y="4338638"/>
            <a:ext cx="2092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 b="1"/>
              <a:t>Repatriación de capitales</a:t>
            </a:r>
          </a:p>
        </p:txBody>
      </p:sp>
      <p:sp>
        <p:nvSpPr>
          <p:cNvPr id="20505" name="Oval 25">
            <a:extLst>
              <a:ext uri="{FF2B5EF4-FFF2-40B4-BE49-F238E27FC236}">
                <a16:creationId xmlns:a16="http://schemas.microsoft.com/office/drawing/2014/main" id="{780BB05E-0DD7-4FDE-8452-F0E717197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813" y="4422775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6" name="Oval 26">
            <a:extLst>
              <a:ext uri="{FF2B5EF4-FFF2-40B4-BE49-F238E27FC236}">
                <a16:creationId xmlns:a16="http://schemas.microsoft.com/office/drawing/2014/main" id="{DE8CDD96-89CE-4A19-801A-C22B32917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4683125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7" name="Text Box 27">
            <a:extLst>
              <a:ext uri="{FF2B5EF4-FFF2-40B4-BE49-F238E27FC236}">
                <a16:creationId xmlns:a16="http://schemas.microsoft.com/office/drawing/2014/main" id="{C7619A1F-90B3-42F5-9F36-B867D7E9D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88" y="4622800"/>
            <a:ext cx="283686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 b="1"/>
              <a:t>Cese de la exportación de capital</a:t>
            </a:r>
            <a:r>
              <a:rPr lang="en-GB" altLang="es-ES" sz="1300"/>
              <a:t> </a:t>
            </a:r>
            <a:r>
              <a:rPr lang="en-GB" altLang="es-ES" sz="1100" b="1"/>
              <a:t>(créditos e inversiones al exterior)</a:t>
            </a:r>
            <a:r>
              <a:rPr lang="ar-SA" altLang="es-ES" sz="1100" b="1">
                <a:cs typeface="Arial" panose="020B0604020202020204" pitchFamily="34" charset="0"/>
              </a:rPr>
              <a:t>‏</a:t>
            </a:r>
            <a:endParaRPr lang="en-GB" altLang="es-ES" sz="1100" b="1"/>
          </a:p>
        </p:txBody>
      </p:sp>
      <p:grpSp>
        <p:nvGrpSpPr>
          <p:cNvPr id="20508" name="Group 28">
            <a:extLst>
              <a:ext uri="{FF2B5EF4-FFF2-40B4-BE49-F238E27FC236}">
                <a16:creationId xmlns:a16="http://schemas.microsoft.com/office/drawing/2014/main" id="{031ADFE4-1535-439F-9712-B7B4E269E629}"/>
              </a:ext>
            </a:extLst>
          </p:cNvPr>
          <p:cNvGrpSpPr>
            <a:grpSpLocks/>
          </p:cNvGrpSpPr>
          <p:nvPr/>
        </p:nvGrpSpPr>
        <p:grpSpPr bwMode="auto">
          <a:xfrm>
            <a:off x="5918200" y="1012825"/>
            <a:ext cx="3109913" cy="2905125"/>
            <a:chOff x="3728" y="638"/>
            <a:chExt cx="1959" cy="1830"/>
          </a:xfrm>
        </p:grpSpPr>
        <p:pic>
          <p:nvPicPr>
            <p:cNvPr id="20509" name="Picture 29">
              <a:extLst>
                <a:ext uri="{FF2B5EF4-FFF2-40B4-BE49-F238E27FC236}">
                  <a16:creationId xmlns:a16="http://schemas.microsoft.com/office/drawing/2014/main" id="{BD1E5443-383F-4664-A311-7D228C767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" y="638"/>
              <a:ext cx="1960" cy="1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510" name="Text Box 30">
              <a:extLst>
                <a:ext uri="{FF2B5EF4-FFF2-40B4-BE49-F238E27FC236}">
                  <a16:creationId xmlns:a16="http://schemas.microsoft.com/office/drawing/2014/main" id="{00EBAF22-1824-4392-9A8F-516F9C231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4" y="2151"/>
              <a:ext cx="1560" cy="31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s-ES" sz="900" b="1"/>
                <a:t>Comité de finanzas del Senado de EE.UU. Que aprobó la Ley arancelaria Smoot-Hawley.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6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6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9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2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5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10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0" dur="1000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1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4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7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0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F468E0E6-206C-43DB-BA8A-CD6931138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1550988"/>
            <a:ext cx="355600" cy="447198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8CBE0CEF-2015-4F35-86D2-F91D1B6A1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958850"/>
            <a:ext cx="3067050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/>
            <a:endParaRPr lang="en-GB" altLang="es-ES" sz="1700" b="1"/>
          </a:p>
          <a:p>
            <a:pPr algn="r">
              <a:buClr>
                <a:srgbClr val="FFFFFF"/>
              </a:buClr>
            </a:pPr>
            <a:r>
              <a:rPr lang="en-GB" altLang="es-ES" sz="1700" b="1">
                <a:solidFill>
                  <a:srgbClr val="FFFFFF"/>
                </a:solidFill>
              </a:rPr>
              <a:t>Las consecuencias sociales 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DF7E8EAC-637A-4F8C-BB59-BB3244B0E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>
                <a:srgbClr val="B4007C"/>
              </a:buClr>
            </a:pPr>
            <a:r>
              <a:rPr lang="en-GB" altLang="es-ES" b="1">
                <a:solidFill>
                  <a:srgbClr val="B4007C"/>
                </a:solidFill>
              </a:rPr>
              <a:t>3.- El </a:t>
            </a:r>
            <a:r>
              <a:rPr lang="en-GB" altLang="es-ES" b="1" i="1">
                <a:solidFill>
                  <a:srgbClr val="B4007C"/>
                </a:solidFill>
              </a:rPr>
              <a:t>crack</a:t>
            </a:r>
            <a:r>
              <a:rPr lang="en-GB" altLang="es-ES" b="1">
                <a:solidFill>
                  <a:srgbClr val="B4007C"/>
                </a:solidFill>
              </a:rPr>
              <a:t> de 1929 y la gran depresión</a:t>
            </a:r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9C8E2D1F-F089-4B6F-854E-D3A888153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557" name="AutoShape 5">
            <a:extLst>
              <a:ext uri="{FF2B5EF4-FFF2-40B4-BE49-F238E27FC236}">
                <a16:creationId xmlns:a16="http://schemas.microsoft.com/office/drawing/2014/main" id="{1D5DC7E1-2FDC-47FA-9408-5EAA126C5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2136775"/>
            <a:ext cx="385763" cy="3444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9929934B-3B50-4FFA-A1C7-0003C5565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3" y="3498850"/>
            <a:ext cx="3346450" cy="2317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s-ES" sz="900" b="1"/>
              <a:t>Marcha del hambre en Londres en 1932 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2FD80195-A533-418C-9F55-E83B0CEE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13" y="1806575"/>
            <a:ext cx="24749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>
                <a:solidFill>
                  <a:srgbClr val="4D4D4D"/>
                </a:solidFill>
              </a:rPr>
              <a:t>La quiebra de las empresas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96EEDAB1-9EC4-438B-AA36-EB9FCF9C1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2132013"/>
            <a:ext cx="698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100" b="1"/>
              <a:t>provocó </a:t>
            </a: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E5B6FEB3-23A3-471F-9FA1-BDBC7F1AE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3" y="2517775"/>
            <a:ext cx="2159000" cy="322263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/>
              <a:t>Un enorme </a:t>
            </a:r>
            <a:r>
              <a:rPr lang="en-GB" altLang="es-ES" sz="1500" b="1"/>
              <a:t>desempleo </a:t>
            </a: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9B90C1BC-C2ED-417A-B21C-0EBA5C7A0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5" y="2901950"/>
            <a:ext cx="9271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100" b="1"/>
              <a:t>que afectó a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0CF13A2D-39F0-4D95-9D41-7115C1EB1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3543300"/>
            <a:ext cx="20224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/>
              <a:t>Obreros y campesinos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38C1758A-52DE-4EF4-B2F0-7F3F60766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3552825"/>
            <a:ext cx="13636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/>
              <a:t>Clases medias</a:t>
            </a:r>
          </a:p>
        </p:txBody>
      </p:sp>
      <p:sp>
        <p:nvSpPr>
          <p:cNvPr id="23565" name="Text Box 13">
            <a:extLst>
              <a:ext uri="{FF2B5EF4-FFF2-40B4-BE49-F238E27FC236}">
                <a16:creationId xmlns:a16="http://schemas.microsoft.com/office/drawing/2014/main" id="{DFFA86CA-7DE9-4333-B813-2FF26F2CC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63" y="4613275"/>
            <a:ext cx="39004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/>
              <a:t>Resentimiento social y radicalización política</a:t>
            </a:r>
          </a:p>
        </p:txBody>
      </p:sp>
      <p:grpSp>
        <p:nvGrpSpPr>
          <p:cNvPr id="23566" name="Group 14">
            <a:extLst>
              <a:ext uri="{FF2B5EF4-FFF2-40B4-BE49-F238E27FC236}">
                <a16:creationId xmlns:a16="http://schemas.microsoft.com/office/drawing/2014/main" id="{680D1C29-9773-4DF6-879E-2CDF12495BC1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2833688"/>
            <a:ext cx="1912938" cy="749300"/>
            <a:chOff x="1222" y="1785"/>
            <a:chExt cx="1205" cy="472"/>
          </a:xfrm>
        </p:grpSpPr>
        <p:sp>
          <p:nvSpPr>
            <p:cNvPr id="23567" name="Line 15">
              <a:extLst>
                <a:ext uri="{FF2B5EF4-FFF2-40B4-BE49-F238E27FC236}">
                  <a16:creationId xmlns:a16="http://schemas.microsoft.com/office/drawing/2014/main" id="{D4BBF7FD-0882-460F-BCF0-F982EB8CD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2" y="2039"/>
              <a:ext cx="5" cy="219"/>
            </a:xfrm>
            <a:prstGeom prst="line">
              <a:avLst/>
            </a:prstGeom>
            <a:noFill/>
            <a:ln w="5724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568" name="Line 16">
              <a:extLst>
                <a:ext uri="{FF2B5EF4-FFF2-40B4-BE49-F238E27FC236}">
                  <a16:creationId xmlns:a16="http://schemas.microsoft.com/office/drawing/2014/main" id="{30C7CE71-5DBA-42C7-9A86-E0F0F7ED2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5" y="1785"/>
              <a:ext cx="1" cy="260"/>
            </a:xfrm>
            <a:prstGeom prst="line">
              <a:avLst/>
            </a:prstGeom>
            <a:noFill/>
            <a:ln w="5724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569" name="Line 17">
              <a:extLst>
                <a:ext uri="{FF2B5EF4-FFF2-40B4-BE49-F238E27FC236}">
                  <a16:creationId xmlns:a16="http://schemas.microsoft.com/office/drawing/2014/main" id="{7375866B-CED6-4056-9842-8082FCA95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2" y="2056"/>
              <a:ext cx="1198" cy="1"/>
            </a:xfrm>
            <a:prstGeom prst="line">
              <a:avLst/>
            </a:prstGeom>
            <a:noFill/>
            <a:ln w="5724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570" name="Line 18">
              <a:extLst>
                <a:ext uri="{FF2B5EF4-FFF2-40B4-BE49-F238E27FC236}">
                  <a16:creationId xmlns:a16="http://schemas.microsoft.com/office/drawing/2014/main" id="{F71604B2-3DF7-4BF5-BFAC-F43D0D79C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3" y="2037"/>
              <a:ext cx="5" cy="219"/>
            </a:xfrm>
            <a:prstGeom prst="line">
              <a:avLst/>
            </a:prstGeom>
            <a:noFill/>
            <a:ln w="5724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3571" name="Text Box 19">
            <a:extLst>
              <a:ext uri="{FF2B5EF4-FFF2-40B4-BE49-F238E27FC236}">
                <a16:creationId xmlns:a16="http://schemas.microsoft.com/office/drawing/2014/main" id="{B40FF0A2-1B9B-4E8E-ADCB-4A1D52181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4937125"/>
            <a:ext cx="9747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100" b="1"/>
              <a:t>que impulsó </a:t>
            </a:r>
          </a:p>
        </p:txBody>
      </p:sp>
      <p:sp>
        <p:nvSpPr>
          <p:cNvPr id="23572" name="Text Box 20">
            <a:extLst>
              <a:ext uri="{FF2B5EF4-FFF2-40B4-BE49-F238E27FC236}">
                <a16:creationId xmlns:a16="http://schemas.microsoft.com/office/drawing/2014/main" id="{AFFD037D-FCCF-4390-826D-11D405C8B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5389563"/>
            <a:ext cx="37512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/>
              <a:t>Movimientos revolucionarios (comunismo) y movimientos de extrema derecha</a:t>
            </a:r>
          </a:p>
        </p:txBody>
      </p:sp>
      <p:sp>
        <p:nvSpPr>
          <p:cNvPr id="23573" name="AutoShape 21">
            <a:extLst>
              <a:ext uri="{FF2B5EF4-FFF2-40B4-BE49-F238E27FC236}">
                <a16:creationId xmlns:a16="http://schemas.microsoft.com/office/drawing/2014/main" id="{195FC592-4BCE-4654-AC5A-3147EE586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4960938"/>
            <a:ext cx="385762" cy="3444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4" name="Text Box 22">
            <a:extLst>
              <a:ext uri="{FF2B5EF4-FFF2-40B4-BE49-F238E27FC236}">
                <a16:creationId xmlns:a16="http://schemas.microsoft.com/office/drawing/2014/main" id="{D0D16B35-8A34-44BD-AC59-DC23A254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146550"/>
            <a:ext cx="9461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100" b="1"/>
              <a:t>provocando </a:t>
            </a:r>
          </a:p>
        </p:txBody>
      </p:sp>
      <p:grpSp>
        <p:nvGrpSpPr>
          <p:cNvPr id="23575" name="Group 23">
            <a:extLst>
              <a:ext uri="{FF2B5EF4-FFF2-40B4-BE49-F238E27FC236}">
                <a16:creationId xmlns:a16="http://schemas.microsoft.com/office/drawing/2014/main" id="{C80EAB0B-71D6-43D8-B36D-31625C5CFDFE}"/>
              </a:ext>
            </a:extLst>
          </p:cNvPr>
          <p:cNvGrpSpPr>
            <a:grpSpLocks/>
          </p:cNvGrpSpPr>
          <p:nvPr/>
        </p:nvGrpSpPr>
        <p:grpSpPr bwMode="auto">
          <a:xfrm>
            <a:off x="1965325" y="3836988"/>
            <a:ext cx="1936750" cy="714375"/>
            <a:chOff x="1238" y="2417"/>
            <a:chExt cx="1220" cy="450"/>
          </a:xfrm>
        </p:grpSpPr>
        <p:sp>
          <p:nvSpPr>
            <p:cNvPr id="23576" name="Line 24">
              <a:extLst>
                <a:ext uri="{FF2B5EF4-FFF2-40B4-BE49-F238E27FC236}">
                  <a16:creationId xmlns:a16="http://schemas.microsoft.com/office/drawing/2014/main" id="{41134F06-CE8A-4EFC-9B58-1E276D751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6" y="2431"/>
              <a:ext cx="1" cy="144"/>
            </a:xfrm>
            <a:prstGeom prst="line">
              <a:avLst/>
            </a:prstGeom>
            <a:noFill/>
            <a:ln w="5724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577" name="Line 25">
              <a:extLst>
                <a:ext uri="{FF2B5EF4-FFF2-40B4-BE49-F238E27FC236}">
                  <a16:creationId xmlns:a16="http://schemas.microsoft.com/office/drawing/2014/main" id="{B4F1C177-BCEF-490D-8799-B5CDA88D2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2" y="2417"/>
              <a:ext cx="1" cy="144"/>
            </a:xfrm>
            <a:prstGeom prst="line">
              <a:avLst/>
            </a:prstGeom>
            <a:noFill/>
            <a:ln w="5724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578" name="Line 26">
              <a:extLst>
                <a:ext uri="{FF2B5EF4-FFF2-40B4-BE49-F238E27FC236}">
                  <a16:creationId xmlns:a16="http://schemas.microsoft.com/office/drawing/2014/main" id="{12C01852-0F00-44F4-ACC3-A366C2E33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8" y="2569"/>
              <a:ext cx="1221" cy="1"/>
            </a:xfrm>
            <a:prstGeom prst="line">
              <a:avLst/>
            </a:prstGeom>
            <a:noFill/>
            <a:ln w="5724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579" name="Line 27">
              <a:extLst>
                <a:ext uri="{FF2B5EF4-FFF2-40B4-BE49-F238E27FC236}">
                  <a16:creationId xmlns:a16="http://schemas.microsoft.com/office/drawing/2014/main" id="{21F83530-2970-47EB-AC6F-552D58981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2569"/>
              <a:ext cx="1" cy="299"/>
            </a:xfrm>
            <a:prstGeom prst="line">
              <a:avLst/>
            </a:prstGeom>
            <a:noFill/>
            <a:ln w="5724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3580" name="Group 28">
            <a:extLst>
              <a:ext uri="{FF2B5EF4-FFF2-40B4-BE49-F238E27FC236}">
                <a16:creationId xmlns:a16="http://schemas.microsoft.com/office/drawing/2014/main" id="{E5A39F26-7CEE-4740-8C96-81CBCA4D1C10}"/>
              </a:ext>
            </a:extLst>
          </p:cNvPr>
          <p:cNvGrpSpPr>
            <a:grpSpLocks/>
          </p:cNvGrpSpPr>
          <p:nvPr/>
        </p:nvGrpSpPr>
        <p:grpSpPr bwMode="auto">
          <a:xfrm>
            <a:off x="3086100" y="2814638"/>
            <a:ext cx="666750" cy="230187"/>
            <a:chOff x="1944" y="1773"/>
            <a:chExt cx="420" cy="145"/>
          </a:xfrm>
        </p:grpSpPr>
        <p:sp>
          <p:nvSpPr>
            <p:cNvPr id="23581" name="AutoShape 29">
              <a:hlinkClick r:id="" action="ppaction://noaction"/>
              <a:extLst>
                <a:ext uri="{FF2B5EF4-FFF2-40B4-BE49-F238E27FC236}">
                  <a16:creationId xmlns:a16="http://schemas.microsoft.com/office/drawing/2014/main" id="{87742A58-5DA2-48CD-9791-5509FB2FC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1801"/>
              <a:ext cx="372" cy="90"/>
            </a:xfrm>
            <a:prstGeom prst="homePlate">
              <a:avLst>
                <a:gd name="adj" fmla="val 103333"/>
              </a:avLst>
            </a:prstGeom>
            <a:solidFill>
              <a:srgbClr val="FFCC99"/>
            </a:solidFill>
            <a:ln w="936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582" name="Text Box 30">
              <a:hlinkClick r:id="" action="ppaction://noaction"/>
              <a:extLst>
                <a:ext uri="{FF2B5EF4-FFF2-40B4-BE49-F238E27FC236}">
                  <a16:creationId xmlns:a16="http://schemas.microsoft.com/office/drawing/2014/main" id="{C5C2C0F4-58A3-44DE-96F8-A493C5CD0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4" y="1773"/>
              <a:ext cx="349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s-ES" sz="900" b="1"/>
                <a:t>DOC. 22</a:t>
              </a:r>
            </a:p>
          </p:txBody>
        </p:sp>
      </p:grpSp>
      <p:pic>
        <p:nvPicPr>
          <p:cNvPr id="23583" name="Picture 31">
            <a:extLst>
              <a:ext uri="{FF2B5EF4-FFF2-40B4-BE49-F238E27FC236}">
                <a16:creationId xmlns:a16="http://schemas.microsoft.com/office/drawing/2014/main" id="{996CE958-6274-4959-93EB-E48B6FBCD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1003300"/>
            <a:ext cx="3373438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84" name="Picture 32">
            <a:extLst>
              <a:ext uri="{FF2B5EF4-FFF2-40B4-BE49-F238E27FC236}">
                <a16:creationId xmlns:a16="http://schemas.microsoft.com/office/drawing/2014/main" id="{9E650591-B91C-4385-9A53-6050E0AB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740150"/>
            <a:ext cx="3333750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85" name="Text Box 33">
            <a:extLst>
              <a:ext uri="{FF2B5EF4-FFF2-40B4-BE49-F238E27FC236}">
                <a16:creationId xmlns:a16="http://schemas.microsoft.com/office/drawing/2014/main" id="{2F7DC2B6-4F6A-4C06-855D-74BF73A92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5989638"/>
            <a:ext cx="3346450" cy="3683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s-ES" sz="900" b="1"/>
              <a:t>Parados alemanes guardan fila para recibir un plato de sopa de la Beneficencia en 1930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6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5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9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7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8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2" dur="1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1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2" dur="1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7" dur="1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1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58005-65E7-4F0B-998A-98929749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DE8824-93A7-4D7F-9DC8-84198F64F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3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48F97-D996-4667-B87F-7A49D960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b="1" dirty="0"/>
              <a:t>1. UN PERIODO ENTRE DOS GUERRAS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941569-D294-4CBD-9FB1-56EDFDA5976B}"/>
              </a:ext>
            </a:extLst>
          </p:cNvPr>
          <p:cNvSpPr txBox="1"/>
          <p:nvPr/>
        </p:nvSpPr>
        <p:spPr>
          <a:xfrm>
            <a:off x="323528" y="1416050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1.1 </a:t>
            </a:r>
            <a:r>
              <a:rPr lang="es-ES" sz="2000" b="1" dirty="0">
                <a:solidFill>
                  <a:schemeClr val="tx1"/>
                </a:solidFill>
              </a:rPr>
              <a:t>La sociedad de Naciones y el nuevo orden mundial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En base a los 14 puntos de Wilson se establece la SOCIEDAD DE NACIONES.</a:t>
            </a:r>
          </a:p>
          <a:p>
            <a:pPr marL="285750" indent="-28575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 Tras la primera guerra mundial van a triunfar dos idearios políticos fundamentales: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La Democracia por un lado se extenderá a gran parte de los países en Europa (ampliación del sufragio a las mujeres).</a:t>
            </a:r>
          </a:p>
          <a:p>
            <a:pPr lvl="1"/>
            <a:endParaRPr lang="es-ES" sz="2000" b="1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El nacionalismo que da lugar a nuevos estados Europeos, desarrolla estados totalitarios en Alemania, Italia y otros países de Europa.</a:t>
            </a:r>
          </a:p>
          <a:p>
            <a:pPr lvl="1"/>
            <a:endParaRPr lang="es-ES" sz="2000" b="1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El Comunismo, que aparece amenazante desde la triunfante Unión Soviética.</a:t>
            </a:r>
          </a:p>
        </p:txBody>
      </p:sp>
    </p:spTree>
    <p:extLst>
      <p:ext uri="{BB962C8B-B14F-4D97-AF65-F5344CB8AC3E}">
        <p14:creationId xmlns:p14="http://schemas.microsoft.com/office/powerpoint/2010/main" val="889406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C329F-8F55-4A5B-A545-5CF295F3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7D0F6B-EC82-4B75-A187-DBF48215A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4" y="273049"/>
            <a:ext cx="7627808" cy="635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0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106B9-2538-4ED9-8B36-1084937D0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A0B906-70C4-42E0-A50C-78F1AA847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2" y="273050"/>
            <a:ext cx="7787208" cy="632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57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C991D-9BFC-49B1-893B-29027A5B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7A1183-5D60-414E-9358-9781D7059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" y="0"/>
            <a:ext cx="8968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26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5631A-EC91-4D80-99C3-185A6E5E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46E5D-1629-4347-9077-58DE7604F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5" y="404664"/>
            <a:ext cx="8240381" cy="61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10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59C54-8AA7-4AC4-9C94-2741EFE9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65B2B2-CBE1-4412-96B8-6942A79C6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7" y="464270"/>
            <a:ext cx="8573537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10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F4289-5800-4A00-BEFB-6BAF26B3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BF9F48-C5CB-4F68-848A-6122AFAAD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4346"/>
            <a:ext cx="633670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92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20D79-FEBF-4247-A94F-D1D835FC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8CE6FF-78F7-4E03-BB1C-D0D7BE35B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" y="1052736"/>
            <a:ext cx="8685213" cy="48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33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C62CB-5FDE-4ABB-93ED-A4711EE9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94ED32-9DD2-4EB3-B693-11F3C5E9F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7490"/>
            <a:ext cx="8671837" cy="650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93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2F7AC-4044-4E24-9476-59D899F8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9E4395-5051-49A6-84DB-E5582FD30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1037"/>
            <a:ext cx="7283152" cy="647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70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5439AADF-C4E8-46D3-9210-F2339C912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1541463"/>
            <a:ext cx="355600" cy="447198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4431BDAD-0608-454D-B085-841CF22D8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949325"/>
            <a:ext cx="4456112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/>
            <a:endParaRPr lang="en-GB" altLang="es-ES" sz="1700" b="1"/>
          </a:p>
          <a:p>
            <a:pPr algn="r">
              <a:buClr>
                <a:srgbClr val="FFFFFF"/>
              </a:buClr>
            </a:pPr>
            <a:r>
              <a:rPr lang="en-GB" altLang="es-ES" sz="1700" b="1">
                <a:solidFill>
                  <a:srgbClr val="FFFFFF"/>
                </a:solidFill>
              </a:rPr>
              <a:t>El fracaso de las soluciones tradicionales 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3C5BEF4B-809A-4FAD-BF3A-F1E71F671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>
                <a:srgbClr val="B4007C"/>
              </a:buClr>
            </a:pPr>
            <a:r>
              <a:rPr lang="en-GB" altLang="es-ES" b="1">
                <a:solidFill>
                  <a:srgbClr val="B4007C"/>
                </a:solidFill>
              </a:rPr>
              <a:t>4.- Las políticas económicas frente a la depresión</a:t>
            </a:r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CB4B1F91-C6D4-45EA-B235-EDA41BE4B5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81" name="Oval 5">
            <a:extLst>
              <a:ext uri="{FF2B5EF4-FFF2-40B4-BE49-F238E27FC236}">
                <a16:creationId xmlns:a16="http://schemas.microsoft.com/office/drawing/2014/main" id="{66F88154-5769-438D-BEEC-434407DC2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4057650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4582" name="Group 6">
            <a:extLst>
              <a:ext uri="{FF2B5EF4-FFF2-40B4-BE49-F238E27FC236}">
                <a16:creationId xmlns:a16="http://schemas.microsoft.com/office/drawing/2014/main" id="{F951DCBF-8F2B-419B-B213-8FF252BB6B8C}"/>
              </a:ext>
            </a:extLst>
          </p:cNvPr>
          <p:cNvGrpSpPr>
            <a:grpSpLocks/>
          </p:cNvGrpSpPr>
          <p:nvPr/>
        </p:nvGrpSpPr>
        <p:grpSpPr bwMode="auto">
          <a:xfrm>
            <a:off x="3365500" y="2566988"/>
            <a:ext cx="942975" cy="142875"/>
            <a:chOff x="2120" y="1617"/>
            <a:chExt cx="594" cy="90"/>
          </a:xfrm>
        </p:grpSpPr>
        <p:sp>
          <p:nvSpPr>
            <p:cNvPr id="24583" name="Line 7">
              <a:extLst>
                <a:ext uri="{FF2B5EF4-FFF2-40B4-BE49-F238E27FC236}">
                  <a16:creationId xmlns:a16="http://schemas.microsoft.com/office/drawing/2014/main" id="{68CA49F8-7861-40AE-B31C-1BAD10EAD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0" y="1617"/>
              <a:ext cx="1" cy="88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584" name="Line 8">
              <a:extLst>
                <a:ext uri="{FF2B5EF4-FFF2-40B4-BE49-F238E27FC236}">
                  <a16:creationId xmlns:a16="http://schemas.microsoft.com/office/drawing/2014/main" id="{0E698C24-A460-46EA-9D8B-9D550957F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1" y="1708"/>
              <a:ext cx="594" cy="1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4585" name="Text Box 9">
            <a:extLst>
              <a:ext uri="{FF2B5EF4-FFF2-40B4-BE49-F238E27FC236}">
                <a16:creationId xmlns:a16="http://schemas.microsoft.com/office/drawing/2014/main" id="{69BBAB75-B1F8-4FB2-83A8-97DBDE810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2081213"/>
            <a:ext cx="33909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>
                <a:solidFill>
                  <a:srgbClr val="4D4D4D"/>
                </a:solidFill>
              </a:rPr>
              <a:t>En primer lugar los países practicaron </a:t>
            </a:r>
          </a:p>
          <a:p>
            <a:pPr>
              <a:buClr>
                <a:srgbClr val="4D4D4D"/>
              </a:buClr>
            </a:pPr>
            <a:r>
              <a:rPr lang="en-GB" altLang="es-ES" sz="1500">
                <a:solidFill>
                  <a:srgbClr val="4D4D4D"/>
                </a:solidFill>
              </a:rPr>
              <a:t>	     </a:t>
            </a:r>
            <a:r>
              <a:rPr lang="en-GB" altLang="es-ES" sz="1500" b="1" u="sng">
                <a:solidFill>
                  <a:srgbClr val="4D4D4D"/>
                </a:solidFill>
              </a:rPr>
              <a:t>teorías tradicionales</a:t>
            </a:r>
          </a:p>
        </p:txBody>
      </p:sp>
      <p:sp>
        <p:nvSpPr>
          <p:cNvPr id="24586" name="Oval 10">
            <a:extLst>
              <a:ext uri="{FF2B5EF4-FFF2-40B4-BE49-F238E27FC236}">
                <a16:creationId xmlns:a16="http://schemas.microsoft.com/office/drawing/2014/main" id="{D47A893A-AF03-450B-B073-471AB2495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2198688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445F7371-8FC2-4F34-AB53-1228A4B13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2370138"/>
            <a:ext cx="3113088" cy="490537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Con </a:t>
            </a:r>
            <a:r>
              <a:rPr lang="en-GB" altLang="es-ES" sz="1300" b="1"/>
              <a:t>políticas deflacionistas</a:t>
            </a:r>
            <a:r>
              <a:rPr lang="en-GB" altLang="es-ES" sz="1300"/>
              <a:t> (reducir los precios para incentivar el consumo)</a:t>
            </a:r>
            <a:r>
              <a:rPr lang="ar-SA" altLang="es-ES" sz="1300">
                <a:cs typeface="Arial" panose="020B0604020202020204" pitchFamily="34" charset="0"/>
              </a:rPr>
              <a:t>‏</a:t>
            </a:r>
            <a:endParaRPr lang="en-GB" altLang="es-ES" sz="1300"/>
          </a:p>
        </p:txBody>
      </p:sp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87A11DE6-0BCA-4135-8BE7-97E5235059D6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2552700"/>
            <a:ext cx="603250" cy="830263"/>
            <a:chOff x="1934" y="1608"/>
            <a:chExt cx="380" cy="523"/>
          </a:xfrm>
        </p:grpSpPr>
        <p:sp>
          <p:nvSpPr>
            <p:cNvPr id="24589" name="Line 13">
              <a:extLst>
                <a:ext uri="{FF2B5EF4-FFF2-40B4-BE49-F238E27FC236}">
                  <a16:creationId xmlns:a16="http://schemas.microsoft.com/office/drawing/2014/main" id="{A58FEE35-B751-4216-A237-AE5A3F7A8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4" y="1608"/>
              <a:ext cx="1" cy="506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590" name="Line 14">
              <a:extLst>
                <a:ext uri="{FF2B5EF4-FFF2-40B4-BE49-F238E27FC236}">
                  <a16:creationId xmlns:a16="http://schemas.microsoft.com/office/drawing/2014/main" id="{24BB6549-87B3-4A48-A068-86B2D8E2B1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4" y="2132"/>
              <a:ext cx="381" cy="1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4591" name="Text Box 15">
            <a:extLst>
              <a:ext uri="{FF2B5EF4-FFF2-40B4-BE49-F238E27FC236}">
                <a16:creationId xmlns:a16="http://schemas.microsoft.com/office/drawing/2014/main" id="{D4F9165E-304A-4712-8E27-2834C104A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100" y="2960688"/>
            <a:ext cx="3781425" cy="490537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Con </a:t>
            </a:r>
            <a:r>
              <a:rPr lang="en-GB" altLang="es-ES" sz="1300" b="1"/>
              <a:t>proteccionismo</a:t>
            </a:r>
            <a:r>
              <a:rPr lang="en-GB" altLang="es-ES" sz="1300"/>
              <a:t> económico (con aranceles que protegieran la industria nacional)</a:t>
            </a:r>
            <a:r>
              <a:rPr lang="ar-SA" altLang="es-ES" sz="1300">
                <a:cs typeface="Arial" panose="020B0604020202020204" pitchFamily="34" charset="0"/>
              </a:rPr>
              <a:t>‏</a:t>
            </a:r>
            <a:endParaRPr lang="en-GB" altLang="es-ES" sz="1300"/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67A06C88-F88F-4F9C-99CE-052F3D734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463" y="2767013"/>
            <a:ext cx="885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fracasaron</a:t>
            </a:r>
          </a:p>
        </p:txBody>
      </p:sp>
      <p:grpSp>
        <p:nvGrpSpPr>
          <p:cNvPr id="24593" name="Group 17">
            <a:extLst>
              <a:ext uri="{FF2B5EF4-FFF2-40B4-BE49-F238E27FC236}">
                <a16:creationId xmlns:a16="http://schemas.microsoft.com/office/drawing/2014/main" id="{6E0B1254-CE4C-4CB9-9389-4A51C2DBE6BD}"/>
              </a:ext>
            </a:extLst>
          </p:cNvPr>
          <p:cNvGrpSpPr>
            <a:grpSpLocks/>
          </p:cNvGrpSpPr>
          <p:nvPr/>
        </p:nvGrpSpPr>
        <p:grpSpPr bwMode="auto">
          <a:xfrm>
            <a:off x="7480300" y="2468563"/>
            <a:ext cx="515938" cy="890587"/>
            <a:chOff x="4712" y="1555"/>
            <a:chExt cx="325" cy="561"/>
          </a:xfrm>
        </p:grpSpPr>
        <p:sp>
          <p:nvSpPr>
            <p:cNvPr id="24594" name="Line 18">
              <a:extLst>
                <a:ext uri="{FF2B5EF4-FFF2-40B4-BE49-F238E27FC236}">
                  <a16:creationId xmlns:a16="http://schemas.microsoft.com/office/drawing/2014/main" id="{011A1834-F60E-4BD0-97BF-71D1943CA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2" y="1555"/>
              <a:ext cx="311" cy="5"/>
            </a:xfrm>
            <a:prstGeom prst="line">
              <a:avLst/>
            </a:prstGeom>
            <a:noFill/>
            <a:ln w="3816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595" name="Line 19">
              <a:extLst>
                <a:ext uri="{FF2B5EF4-FFF2-40B4-BE49-F238E27FC236}">
                  <a16:creationId xmlns:a16="http://schemas.microsoft.com/office/drawing/2014/main" id="{D0106019-F0FE-48C6-9C55-B9E40067F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7" y="2112"/>
              <a:ext cx="311" cy="5"/>
            </a:xfrm>
            <a:prstGeom prst="line">
              <a:avLst/>
            </a:prstGeom>
            <a:noFill/>
            <a:ln w="3816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596" name="Line 20">
              <a:extLst>
                <a:ext uri="{FF2B5EF4-FFF2-40B4-BE49-F238E27FC236}">
                  <a16:creationId xmlns:a16="http://schemas.microsoft.com/office/drawing/2014/main" id="{2D4EB5B3-2658-4C36-9032-3A2B0B1FB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3" y="1556"/>
              <a:ext cx="1" cy="155"/>
            </a:xfrm>
            <a:prstGeom prst="line">
              <a:avLst/>
            </a:prstGeom>
            <a:noFill/>
            <a:ln w="3816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597" name="Line 21">
              <a:extLst>
                <a:ext uri="{FF2B5EF4-FFF2-40B4-BE49-F238E27FC236}">
                  <a16:creationId xmlns:a16="http://schemas.microsoft.com/office/drawing/2014/main" id="{48EED1D5-D4B8-43D5-A907-366DB87363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27" y="1969"/>
              <a:ext cx="8" cy="146"/>
            </a:xfrm>
            <a:prstGeom prst="line">
              <a:avLst/>
            </a:prstGeom>
            <a:noFill/>
            <a:ln w="3816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4598" name="Text Box 22">
            <a:extLst>
              <a:ext uri="{FF2B5EF4-FFF2-40B4-BE49-F238E27FC236}">
                <a16:creationId xmlns:a16="http://schemas.microsoft.com/office/drawing/2014/main" id="{75694E1E-18EB-4596-A601-B45E1FB23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3944938"/>
            <a:ext cx="52101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>
                <a:solidFill>
                  <a:srgbClr val="4D4D4D"/>
                </a:solidFill>
              </a:rPr>
              <a:t>En la </a:t>
            </a:r>
            <a:r>
              <a:rPr lang="en-GB" altLang="es-ES" sz="1500" b="1">
                <a:solidFill>
                  <a:srgbClr val="4D4D4D"/>
                </a:solidFill>
              </a:rPr>
              <a:t>Conferencia económica mundial</a:t>
            </a:r>
            <a:r>
              <a:rPr lang="en-GB" altLang="es-ES" sz="1500">
                <a:solidFill>
                  <a:srgbClr val="4D4D4D"/>
                </a:solidFill>
              </a:rPr>
              <a:t> de Londres (1933) </a:t>
            </a:r>
          </a:p>
        </p:txBody>
      </p:sp>
      <p:sp>
        <p:nvSpPr>
          <p:cNvPr id="24599" name="Text Box 23">
            <a:extLst>
              <a:ext uri="{FF2B5EF4-FFF2-40B4-BE49-F238E27FC236}">
                <a16:creationId xmlns:a16="http://schemas.microsoft.com/office/drawing/2014/main" id="{57AA26DE-7FC2-4552-8038-6822EEDCF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4402138"/>
            <a:ext cx="2274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Se buscó una salida colectiva</a:t>
            </a:r>
          </a:p>
        </p:txBody>
      </p:sp>
      <p:sp>
        <p:nvSpPr>
          <p:cNvPr id="24600" name="AutoShape 24">
            <a:extLst>
              <a:ext uri="{FF2B5EF4-FFF2-40B4-BE49-F238E27FC236}">
                <a16:creationId xmlns:a16="http://schemas.microsoft.com/office/drawing/2014/main" id="{7B01D550-CACA-4760-B332-7E9DEB52D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4235450"/>
            <a:ext cx="385762" cy="207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4601" name="Group 25">
            <a:extLst>
              <a:ext uri="{FF2B5EF4-FFF2-40B4-BE49-F238E27FC236}">
                <a16:creationId xmlns:a16="http://schemas.microsoft.com/office/drawing/2014/main" id="{32F0AC42-9365-4C9C-8C0D-31C27A454588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4740275"/>
            <a:ext cx="942975" cy="223838"/>
            <a:chOff x="1968" y="2986"/>
            <a:chExt cx="594" cy="141"/>
          </a:xfrm>
        </p:grpSpPr>
        <p:sp>
          <p:nvSpPr>
            <p:cNvPr id="24602" name="Line 26">
              <a:extLst>
                <a:ext uri="{FF2B5EF4-FFF2-40B4-BE49-F238E27FC236}">
                  <a16:creationId xmlns:a16="http://schemas.microsoft.com/office/drawing/2014/main" id="{347EF41D-8C1F-472C-8D27-3FA66D2D0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986"/>
              <a:ext cx="1" cy="137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03" name="Line 27">
              <a:extLst>
                <a:ext uri="{FF2B5EF4-FFF2-40B4-BE49-F238E27FC236}">
                  <a16:creationId xmlns:a16="http://schemas.microsoft.com/office/drawing/2014/main" id="{67093F58-F03E-4819-A0C8-4922BF8D7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9" y="3128"/>
              <a:ext cx="594" cy="1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4604" name="Text Box 28">
            <a:extLst>
              <a:ext uri="{FF2B5EF4-FFF2-40B4-BE49-F238E27FC236}">
                <a16:creationId xmlns:a16="http://schemas.microsoft.com/office/drawing/2014/main" id="{507927AF-B930-4C33-A40E-854DC36B1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75" y="4718050"/>
            <a:ext cx="8334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100" b="1">
                <a:solidFill>
                  <a:srgbClr val="4D4D4D"/>
                </a:solidFill>
              </a:rPr>
              <a:t>basada en </a:t>
            </a:r>
          </a:p>
        </p:txBody>
      </p:sp>
      <p:sp>
        <p:nvSpPr>
          <p:cNvPr id="24605" name="Text Box 29">
            <a:extLst>
              <a:ext uri="{FF2B5EF4-FFF2-40B4-BE49-F238E27FC236}">
                <a16:creationId xmlns:a16="http://schemas.microsoft.com/office/drawing/2014/main" id="{B394996C-4717-4256-8688-8B37A1C15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763" y="4740275"/>
            <a:ext cx="3838575" cy="292100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Retorno al patrón oro y reducción de los aranceles.</a:t>
            </a:r>
          </a:p>
        </p:txBody>
      </p:sp>
      <p:sp>
        <p:nvSpPr>
          <p:cNvPr id="24606" name="Text Box 30">
            <a:extLst>
              <a:ext uri="{FF2B5EF4-FFF2-40B4-BE49-F238E27FC236}">
                <a16:creationId xmlns:a16="http://schemas.microsoft.com/office/drawing/2014/main" id="{D50378F3-8B2B-4863-821B-69C7E0A2C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335588"/>
            <a:ext cx="14525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No hubo acuerdos</a:t>
            </a:r>
          </a:p>
        </p:txBody>
      </p:sp>
      <p:sp>
        <p:nvSpPr>
          <p:cNvPr id="24607" name="AutoShape 31">
            <a:extLst>
              <a:ext uri="{FF2B5EF4-FFF2-40B4-BE49-F238E27FC236}">
                <a16:creationId xmlns:a16="http://schemas.microsoft.com/office/drawing/2014/main" id="{1CCFFC75-F5A3-4D11-A7ED-C61BB1CBD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050" y="5100638"/>
            <a:ext cx="385763" cy="207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4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2" dur="1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2" dur="1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5" dur="1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0" dur="1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5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41B30-60D1-43E7-89B2-7C112D05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EF64FF-DCA0-4A0C-9471-96BB47320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49435"/>
            <a:ext cx="8228013" cy="62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08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B17F7A26-2669-4004-B135-3E51C0D52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949325"/>
            <a:ext cx="3309937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endParaRPr lang="en-GB" altLang="es-ES" sz="1700" b="1"/>
          </a:p>
          <a:p>
            <a:pPr>
              <a:buClr>
                <a:srgbClr val="FFFFFF"/>
              </a:buClr>
            </a:pPr>
            <a:r>
              <a:rPr lang="en-GB" altLang="es-ES" sz="1700" b="1">
                <a:solidFill>
                  <a:srgbClr val="FFFFFF"/>
                </a:solidFill>
              </a:rPr>
              <a:t>Las políticas intervencionistas </a:t>
            </a: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4F0C45C3-79C1-467B-B496-F6B31F52F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>
                <a:srgbClr val="B4007C"/>
              </a:buClr>
            </a:pPr>
            <a:r>
              <a:rPr lang="en-GB" altLang="es-ES" b="1">
                <a:solidFill>
                  <a:srgbClr val="B4007C"/>
                </a:solidFill>
              </a:rPr>
              <a:t>4.- Las políticas económicas frente a la depresión</a:t>
            </a:r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74637E21-BC4D-43DB-8F27-81B79977E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741DB637-4A30-48AC-89B6-27FAF0A2D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1550988"/>
            <a:ext cx="355600" cy="447198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768C0D1A-4F89-429B-A79A-FD21528A7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1628775"/>
            <a:ext cx="64960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>
                <a:solidFill>
                  <a:srgbClr val="4D4D4D"/>
                </a:solidFill>
              </a:rPr>
              <a:t>Ante el fracaso de las teorías tradicionales se buscaron </a:t>
            </a:r>
            <a:r>
              <a:rPr lang="en-GB" altLang="es-ES" sz="1500" b="1">
                <a:solidFill>
                  <a:srgbClr val="4D4D4D"/>
                </a:solidFill>
              </a:rPr>
              <a:t>nuevas fórmulas</a:t>
            </a:r>
            <a:r>
              <a:rPr lang="en-GB" altLang="es-ES" sz="1500">
                <a:solidFill>
                  <a:srgbClr val="4D4D4D"/>
                </a:solidFill>
              </a:rPr>
              <a:t>  </a:t>
            </a:r>
          </a:p>
        </p:txBody>
      </p:sp>
      <p:sp>
        <p:nvSpPr>
          <p:cNvPr id="25606" name="Oval 6">
            <a:extLst>
              <a:ext uri="{FF2B5EF4-FFF2-40B4-BE49-F238E27FC236}">
                <a16:creationId xmlns:a16="http://schemas.microsoft.com/office/drawing/2014/main" id="{00500462-676F-4ACC-86B6-DE2F1560C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36725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7" name="AutoShape 7">
            <a:extLst>
              <a:ext uri="{FF2B5EF4-FFF2-40B4-BE49-F238E27FC236}">
                <a16:creationId xmlns:a16="http://schemas.microsoft.com/office/drawing/2014/main" id="{5EC17CE3-2D7E-4615-9E50-5B18DDE5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1917700"/>
            <a:ext cx="385762" cy="207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1D758698-C9D0-431E-A295-2845137D5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1871663"/>
            <a:ext cx="110648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100" b="1">
                <a:solidFill>
                  <a:srgbClr val="4D4D4D"/>
                </a:solidFill>
              </a:rPr>
              <a:t>basadas en la  </a:t>
            </a: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BD73E312-7853-405F-80E7-1EE56608E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8" y="2149475"/>
            <a:ext cx="4473575" cy="490538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Revisión del liberalismo económico (</a:t>
            </a:r>
            <a:r>
              <a:rPr lang="en-GB" altLang="es-ES" sz="1300" b="1" i="1"/>
              <a:t>Keynes</a:t>
            </a:r>
            <a:r>
              <a:rPr lang="en-GB" altLang="es-ES" sz="1300"/>
              <a:t>, por ejemplo, proponía la </a:t>
            </a:r>
            <a:r>
              <a:rPr lang="en-GB" altLang="es-ES" sz="1300" b="1"/>
              <a:t>intervención del Estado en la economía</a:t>
            </a:r>
            <a:r>
              <a:rPr lang="en-GB" altLang="es-ES" sz="1300"/>
              <a:t>)</a:t>
            </a:r>
            <a:r>
              <a:rPr lang="ar-SA" altLang="es-ES" sz="1300">
                <a:cs typeface="Arial" panose="020B0604020202020204" pitchFamily="34" charset="0"/>
              </a:rPr>
              <a:t>‏</a:t>
            </a:r>
            <a:endParaRPr lang="en-GB" altLang="es-ES" sz="1300"/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0A31CE58-2253-488B-B174-44FC4093B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2544763"/>
            <a:ext cx="26082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>
                <a:solidFill>
                  <a:srgbClr val="4D4D4D"/>
                </a:solidFill>
              </a:rPr>
              <a:t>Estados Unidos: el </a:t>
            </a:r>
            <a:r>
              <a:rPr lang="en-GB" altLang="es-ES" sz="1500" b="1" i="1">
                <a:solidFill>
                  <a:srgbClr val="4D4D4D"/>
                </a:solidFill>
              </a:rPr>
              <a:t>New Deal</a:t>
            </a:r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633BE7E4-BEDF-4CD9-A7E9-8455DB44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2813050"/>
            <a:ext cx="2689225" cy="88900"/>
          </a:xfrm>
          <a:prstGeom prst="rect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5612" name="Group 12">
            <a:extLst>
              <a:ext uri="{FF2B5EF4-FFF2-40B4-BE49-F238E27FC236}">
                <a16:creationId xmlns:a16="http://schemas.microsoft.com/office/drawing/2014/main" id="{AE0B01FD-9239-4C06-81C3-2F291E682AF6}"/>
              </a:ext>
            </a:extLst>
          </p:cNvPr>
          <p:cNvGrpSpPr>
            <a:grpSpLocks/>
          </p:cNvGrpSpPr>
          <p:nvPr/>
        </p:nvGrpSpPr>
        <p:grpSpPr bwMode="auto">
          <a:xfrm>
            <a:off x="6510338" y="2716213"/>
            <a:ext cx="2535237" cy="3614737"/>
            <a:chOff x="4101" y="1711"/>
            <a:chExt cx="1597" cy="2277"/>
          </a:xfrm>
        </p:grpSpPr>
        <p:pic>
          <p:nvPicPr>
            <p:cNvPr id="25613" name="Picture 13">
              <a:extLst>
                <a:ext uri="{FF2B5EF4-FFF2-40B4-BE49-F238E27FC236}">
                  <a16:creationId xmlns:a16="http://schemas.microsoft.com/office/drawing/2014/main" id="{35116BB3-2DA3-4220-9FF5-8E0822453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91"/>
            <a:stretch>
              <a:fillRect/>
            </a:stretch>
          </p:blipFill>
          <p:spPr bwMode="auto">
            <a:xfrm>
              <a:off x="4108" y="1711"/>
              <a:ext cx="1584" cy="2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b="13391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14" name="Text Box 14">
              <a:extLst>
                <a:ext uri="{FF2B5EF4-FFF2-40B4-BE49-F238E27FC236}">
                  <a16:creationId xmlns:a16="http://schemas.microsoft.com/office/drawing/2014/main" id="{CCC65FFE-80E1-444B-BA63-5B3AF4901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1" y="3757"/>
              <a:ext cx="1598" cy="2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s-ES" sz="900" b="1"/>
                <a:t>Campaña publicitaria apoyando los proyectos públicos de empleo del </a:t>
              </a:r>
              <a:r>
                <a:rPr lang="en-GB" altLang="es-ES" sz="900" b="1" i="1"/>
                <a:t>New Deal</a:t>
              </a:r>
              <a:r>
                <a:rPr lang="en-GB" altLang="es-ES" sz="900" b="1"/>
                <a:t>.</a:t>
              </a:r>
            </a:p>
          </p:txBody>
        </p:sp>
      </p:grpSp>
      <p:sp>
        <p:nvSpPr>
          <p:cNvPr id="25615" name="Text Box 15">
            <a:extLst>
              <a:ext uri="{FF2B5EF4-FFF2-40B4-BE49-F238E27FC236}">
                <a16:creationId xmlns:a16="http://schemas.microsoft.com/office/drawing/2014/main" id="{35EEEE60-1C1F-4351-B656-590501F62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2940050"/>
            <a:ext cx="3463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F. D. Roosevelt (Presidente demócrata, 1933)</a:t>
            </a:r>
            <a:r>
              <a:rPr lang="ar-SA" altLang="es-ES" sz="1300">
                <a:cs typeface="Arial" panose="020B0604020202020204" pitchFamily="34" charset="0"/>
              </a:rPr>
              <a:t>‏</a:t>
            </a:r>
            <a:endParaRPr lang="en-GB" altLang="es-ES" sz="1300"/>
          </a:p>
        </p:txBody>
      </p:sp>
      <p:sp>
        <p:nvSpPr>
          <p:cNvPr id="25616" name="Text Box 16">
            <a:extLst>
              <a:ext uri="{FF2B5EF4-FFF2-40B4-BE49-F238E27FC236}">
                <a16:creationId xmlns:a16="http://schemas.microsoft.com/office/drawing/2014/main" id="{0DB947ED-7B69-4B0B-A186-1BB608C0A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3503613"/>
            <a:ext cx="29241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 b="1" i="1"/>
              <a:t>New Deal</a:t>
            </a:r>
            <a:r>
              <a:rPr lang="en-GB" altLang="es-ES" sz="1300"/>
              <a:t> (Nuevo trato o compromiso)</a:t>
            </a:r>
            <a:r>
              <a:rPr lang="ar-SA" altLang="es-ES" sz="1300">
                <a:cs typeface="Arial" panose="020B0604020202020204" pitchFamily="34" charset="0"/>
              </a:rPr>
              <a:t>‏</a:t>
            </a:r>
            <a:endParaRPr lang="en-GB" altLang="es-ES" sz="1300"/>
          </a:p>
        </p:txBody>
      </p:sp>
      <p:sp>
        <p:nvSpPr>
          <p:cNvPr id="25617" name="AutoShape 17">
            <a:extLst>
              <a:ext uri="{FF2B5EF4-FFF2-40B4-BE49-F238E27FC236}">
                <a16:creationId xmlns:a16="http://schemas.microsoft.com/office/drawing/2014/main" id="{1306C493-8318-4118-85F9-C8FFCC79C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3228975"/>
            <a:ext cx="385763" cy="3000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18" name="Text Box 18">
            <a:extLst>
              <a:ext uri="{FF2B5EF4-FFF2-40B4-BE49-F238E27FC236}">
                <a16:creationId xmlns:a16="http://schemas.microsoft.com/office/drawing/2014/main" id="{3D6B3117-E48F-490F-838B-1D36E240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203575"/>
            <a:ext cx="14192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100" b="1">
                <a:solidFill>
                  <a:srgbClr val="4D4D4D"/>
                </a:solidFill>
              </a:rPr>
              <a:t>puso en marcha el  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E8BACA0E-5727-4DC6-9C3A-24266566C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3875088"/>
            <a:ext cx="8397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100" b="1">
                <a:solidFill>
                  <a:srgbClr val="4D4D4D"/>
                </a:solidFill>
              </a:rPr>
              <a:t>basado en </a:t>
            </a:r>
          </a:p>
        </p:txBody>
      </p:sp>
      <p:sp>
        <p:nvSpPr>
          <p:cNvPr id="25620" name="Rectangle 20">
            <a:extLst>
              <a:ext uri="{FF2B5EF4-FFF2-40B4-BE49-F238E27FC236}">
                <a16:creationId xmlns:a16="http://schemas.microsoft.com/office/drawing/2014/main" id="{EB04E280-ED0F-40E2-B698-27D930AF1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776663"/>
            <a:ext cx="128588" cy="2349500"/>
          </a:xfrm>
          <a:prstGeom prst="rect">
            <a:avLst/>
          </a:prstGeom>
          <a:gradFill rotWithShape="0">
            <a:gsLst>
              <a:gs pos="0">
                <a:srgbClr val="755E46"/>
              </a:gs>
              <a:gs pos="50000">
                <a:srgbClr val="FFCC99"/>
              </a:gs>
              <a:gs pos="100000">
                <a:srgbClr val="755E46"/>
              </a:gs>
            </a:gsLst>
            <a:lin ang="10800000" scaled="1"/>
          </a:gradFill>
          <a:ln w="936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21" name="Text Box 21">
            <a:extLst>
              <a:ext uri="{FF2B5EF4-FFF2-40B4-BE49-F238E27FC236}">
                <a16:creationId xmlns:a16="http://schemas.microsoft.com/office/drawing/2014/main" id="{0A5147C1-464B-45E8-8EC4-0A0DEC2C0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3863975"/>
            <a:ext cx="2632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Saneamiento del sistema bancario</a:t>
            </a:r>
          </a:p>
        </p:txBody>
      </p:sp>
      <p:sp>
        <p:nvSpPr>
          <p:cNvPr id="25622" name="Text Box 22">
            <a:extLst>
              <a:ext uri="{FF2B5EF4-FFF2-40B4-BE49-F238E27FC236}">
                <a16:creationId xmlns:a16="http://schemas.microsoft.com/office/drawing/2014/main" id="{CB5AB9E9-7A36-4560-9828-3C6318A3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156075"/>
            <a:ext cx="40989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Regulación del funcionamiento de la bolsa (controlar la especulación)</a:t>
            </a:r>
            <a:r>
              <a:rPr lang="ar-SA" altLang="es-ES" sz="1300">
                <a:cs typeface="Arial" panose="020B0604020202020204" pitchFamily="34" charset="0"/>
              </a:rPr>
              <a:t>‏</a:t>
            </a:r>
            <a:endParaRPr lang="en-GB" altLang="es-ES" sz="1300"/>
          </a:p>
        </p:txBody>
      </p:sp>
      <p:sp>
        <p:nvSpPr>
          <p:cNvPr id="25623" name="AutoShape 23">
            <a:extLst>
              <a:ext uri="{FF2B5EF4-FFF2-40B4-BE49-F238E27FC236}">
                <a16:creationId xmlns:a16="http://schemas.microsoft.com/office/drawing/2014/main" id="{6564DA09-7648-49C5-862F-65F7AFC34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738" y="3895725"/>
            <a:ext cx="201612" cy="200025"/>
          </a:xfrm>
          <a:prstGeom prst="diamond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40186" dir="4303642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24" name="AutoShape 24">
            <a:extLst>
              <a:ext uri="{FF2B5EF4-FFF2-40B4-BE49-F238E27FC236}">
                <a16:creationId xmlns:a16="http://schemas.microsoft.com/office/drawing/2014/main" id="{8944674C-0E2C-4BEC-B665-BB880ABA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183063"/>
            <a:ext cx="201613" cy="200025"/>
          </a:xfrm>
          <a:prstGeom prst="diamond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40186" dir="4303642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25" name="AutoShape 25">
            <a:extLst>
              <a:ext uri="{FF2B5EF4-FFF2-40B4-BE49-F238E27FC236}">
                <a16:creationId xmlns:a16="http://schemas.microsoft.com/office/drawing/2014/main" id="{45234252-45B8-4E5C-A212-21D374366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0" y="4638675"/>
            <a:ext cx="201613" cy="200025"/>
          </a:xfrm>
          <a:prstGeom prst="diamond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40186" dir="4303642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26" name="AutoShape 26">
            <a:extLst>
              <a:ext uri="{FF2B5EF4-FFF2-40B4-BE49-F238E27FC236}">
                <a16:creationId xmlns:a16="http://schemas.microsoft.com/office/drawing/2014/main" id="{C8C1B7EF-B7DF-436A-BFF0-C86F64BF9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4940300"/>
            <a:ext cx="201612" cy="200025"/>
          </a:xfrm>
          <a:prstGeom prst="diamond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40186" dir="4303642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27" name="Text Box 27">
            <a:extLst>
              <a:ext uri="{FF2B5EF4-FFF2-40B4-BE49-F238E27FC236}">
                <a16:creationId xmlns:a16="http://schemas.microsoft.com/office/drawing/2014/main" id="{F7ACA240-875A-4CC3-BCCF-1FBD88A15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4613275"/>
            <a:ext cx="22828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Inversiones en obras públicas</a:t>
            </a:r>
          </a:p>
        </p:txBody>
      </p:sp>
      <p:sp>
        <p:nvSpPr>
          <p:cNvPr id="25628" name="Text Box 28">
            <a:extLst>
              <a:ext uri="{FF2B5EF4-FFF2-40B4-BE49-F238E27FC236}">
                <a16:creationId xmlns:a16="http://schemas.microsoft.com/office/drawing/2014/main" id="{CB1BE4F6-F1B1-493A-B791-F8824470E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5" y="4919663"/>
            <a:ext cx="2449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Disminuir la producción agrícola</a:t>
            </a:r>
          </a:p>
        </p:txBody>
      </p:sp>
      <p:sp>
        <p:nvSpPr>
          <p:cNvPr id="25629" name="Text Box 29">
            <a:extLst>
              <a:ext uri="{FF2B5EF4-FFF2-40B4-BE49-F238E27FC236}">
                <a16:creationId xmlns:a16="http://schemas.microsoft.com/office/drawing/2014/main" id="{419FE559-AD2F-4F2F-8706-DD11FD64F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5224463"/>
            <a:ext cx="2822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Se favoreció a las grandes empresas</a:t>
            </a:r>
          </a:p>
        </p:txBody>
      </p:sp>
      <p:sp>
        <p:nvSpPr>
          <p:cNvPr id="25630" name="AutoShape 30">
            <a:extLst>
              <a:ext uri="{FF2B5EF4-FFF2-40B4-BE49-F238E27FC236}">
                <a16:creationId xmlns:a16="http://schemas.microsoft.com/office/drawing/2014/main" id="{03CDA33B-E4D7-47A9-B954-51F192226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0" y="5246688"/>
            <a:ext cx="201613" cy="200025"/>
          </a:xfrm>
          <a:prstGeom prst="diamond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40186" dir="4303642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31" name="Text Box 31">
            <a:extLst>
              <a:ext uri="{FF2B5EF4-FFF2-40B4-BE49-F238E27FC236}">
                <a16:creationId xmlns:a16="http://schemas.microsoft.com/office/drawing/2014/main" id="{63838A43-DDE0-4AAC-BC8E-6DA77614E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5522913"/>
            <a:ext cx="23495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Se realizaron mejoras sociales</a:t>
            </a:r>
          </a:p>
        </p:txBody>
      </p:sp>
      <p:sp>
        <p:nvSpPr>
          <p:cNvPr id="25632" name="AutoShape 32">
            <a:extLst>
              <a:ext uri="{FF2B5EF4-FFF2-40B4-BE49-F238E27FC236}">
                <a16:creationId xmlns:a16="http://schemas.microsoft.com/office/drawing/2014/main" id="{04E4E648-0F26-4531-A45A-87ABBBC0C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8" y="5545138"/>
            <a:ext cx="201612" cy="200025"/>
          </a:xfrm>
          <a:prstGeom prst="diamond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40186" dir="4303642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33" name="Text Box 33">
            <a:extLst>
              <a:ext uri="{FF2B5EF4-FFF2-40B4-BE49-F238E27FC236}">
                <a16:creationId xmlns:a16="http://schemas.microsoft.com/office/drawing/2014/main" id="{FDBE403E-BC1F-47AC-85F7-1A0E1B489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3" y="5815013"/>
            <a:ext cx="35464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Se sentaron las bases del Estado del bienestar</a:t>
            </a:r>
          </a:p>
        </p:txBody>
      </p:sp>
      <p:sp>
        <p:nvSpPr>
          <p:cNvPr id="25634" name="AutoShape 34">
            <a:extLst>
              <a:ext uri="{FF2B5EF4-FFF2-40B4-BE49-F238E27FC236}">
                <a16:creationId xmlns:a16="http://schemas.microsoft.com/office/drawing/2014/main" id="{EB20EADB-A5F8-48E5-A51D-E6928496D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13" y="5846763"/>
            <a:ext cx="201612" cy="200025"/>
          </a:xfrm>
          <a:prstGeom prst="diamond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40186" dir="4303642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5635" name="Group 35">
            <a:extLst>
              <a:ext uri="{FF2B5EF4-FFF2-40B4-BE49-F238E27FC236}">
                <a16:creationId xmlns:a16="http://schemas.microsoft.com/office/drawing/2014/main" id="{38FF475E-BF55-4062-A186-220E60B3CB83}"/>
              </a:ext>
            </a:extLst>
          </p:cNvPr>
          <p:cNvGrpSpPr>
            <a:grpSpLocks/>
          </p:cNvGrpSpPr>
          <p:nvPr/>
        </p:nvGrpSpPr>
        <p:grpSpPr bwMode="auto">
          <a:xfrm>
            <a:off x="4344988" y="2849563"/>
            <a:ext cx="434975" cy="476250"/>
            <a:chOff x="2737" y="1795"/>
            <a:chExt cx="274" cy="300"/>
          </a:xfrm>
        </p:grpSpPr>
        <p:pic>
          <p:nvPicPr>
            <p:cNvPr id="25636" name="Picture 36">
              <a:hlinkClick r:id="rId4" action="ppaction://hlinksldjump"/>
              <a:extLst>
                <a:ext uri="{FF2B5EF4-FFF2-40B4-BE49-F238E27FC236}">
                  <a16:creationId xmlns:a16="http://schemas.microsoft.com/office/drawing/2014/main" id="{1A5AAD47-1C75-4033-A11E-A0E84CA29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" y="1795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37" name="Picture 37">
              <a:hlinkClick r:id="rId6"/>
              <a:extLst>
                <a:ext uri="{FF2B5EF4-FFF2-40B4-BE49-F238E27FC236}">
                  <a16:creationId xmlns:a16="http://schemas.microsoft.com/office/drawing/2014/main" id="{3E2AE628-C1AB-47C4-BC55-138C1A333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" y="1857"/>
              <a:ext cx="20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9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4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5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2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06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15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24" dur="1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33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7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42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51" dur="1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160" dur="1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82C7C496-D578-4C0E-8E7C-FC381F062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1541463"/>
            <a:ext cx="355600" cy="447198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037D5C07-E3E6-4709-9BA1-871FFA824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949325"/>
            <a:ext cx="3309937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endParaRPr lang="en-GB" altLang="es-ES" sz="1700" b="1"/>
          </a:p>
          <a:p>
            <a:pPr>
              <a:buClr>
                <a:srgbClr val="FFFFFF"/>
              </a:buClr>
            </a:pPr>
            <a:r>
              <a:rPr lang="en-GB" altLang="es-ES" sz="1700" b="1">
                <a:solidFill>
                  <a:srgbClr val="FFFFFF"/>
                </a:solidFill>
              </a:rPr>
              <a:t>Las políticas intervencionistas 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EDB02817-B220-4C48-8CBC-B251F15C1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>
                <a:srgbClr val="B4007C"/>
              </a:buClr>
            </a:pPr>
            <a:r>
              <a:rPr lang="en-GB" altLang="es-ES" b="1">
                <a:solidFill>
                  <a:srgbClr val="B4007C"/>
                </a:solidFill>
              </a:rPr>
              <a:t>4.- Las políticas económicas frente a la depresión</a:t>
            </a:r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A0ABE21D-A85E-43AB-AA71-76E54FC8CD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629" name="Oval 5">
            <a:extLst>
              <a:ext uri="{FF2B5EF4-FFF2-40B4-BE49-F238E27FC236}">
                <a16:creationId xmlns:a16="http://schemas.microsoft.com/office/drawing/2014/main" id="{B9BE2CBA-640F-43F8-B8B9-D091740A0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3" y="2563813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79BF7AD8-4F49-46CD-A137-4F3B43093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1803400"/>
            <a:ext cx="39798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>
                <a:solidFill>
                  <a:srgbClr val="4D4D4D"/>
                </a:solidFill>
              </a:rPr>
              <a:t>En otros países se buscaron otras soluciones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A95DB11F-B9E0-41D6-A273-24E0587F8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2081213"/>
            <a:ext cx="4078287" cy="96837"/>
          </a:xfrm>
          <a:prstGeom prst="rect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32" name="AutoShape 8">
            <a:extLst>
              <a:ext uri="{FF2B5EF4-FFF2-40B4-BE49-F238E27FC236}">
                <a16:creationId xmlns:a16="http://schemas.microsoft.com/office/drawing/2014/main" id="{25D33D2C-2DC5-436D-B5A4-DD2AFA9814B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97701" y="2749550"/>
            <a:ext cx="385762" cy="2365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6633" name="Group 9">
            <a:extLst>
              <a:ext uri="{FF2B5EF4-FFF2-40B4-BE49-F238E27FC236}">
                <a16:creationId xmlns:a16="http://schemas.microsoft.com/office/drawing/2014/main" id="{1ADB49EF-2BEF-4913-8A52-5495E92CF54D}"/>
              </a:ext>
            </a:extLst>
          </p:cNvPr>
          <p:cNvGrpSpPr>
            <a:grpSpLocks/>
          </p:cNvGrpSpPr>
          <p:nvPr/>
        </p:nvGrpSpPr>
        <p:grpSpPr bwMode="auto">
          <a:xfrm>
            <a:off x="1339850" y="2747963"/>
            <a:ext cx="954088" cy="263525"/>
            <a:chOff x="844" y="1731"/>
            <a:chExt cx="601" cy="166"/>
          </a:xfrm>
        </p:grpSpPr>
        <p:grpSp>
          <p:nvGrpSpPr>
            <p:cNvPr id="26634" name="Group 10">
              <a:extLst>
                <a:ext uri="{FF2B5EF4-FFF2-40B4-BE49-F238E27FC236}">
                  <a16:creationId xmlns:a16="http://schemas.microsoft.com/office/drawing/2014/main" id="{2984A4D4-47EB-4A94-9AE4-67D3E2BF01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1" y="1731"/>
              <a:ext cx="594" cy="141"/>
              <a:chOff x="851" y="1731"/>
              <a:chExt cx="594" cy="141"/>
            </a:xfrm>
          </p:grpSpPr>
          <p:sp>
            <p:nvSpPr>
              <p:cNvPr id="26635" name="Line 11">
                <a:extLst>
                  <a:ext uri="{FF2B5EF4-FFF2-40B4-BE49-F238E27FC236}">
                    <a16:creationId xmlns:a16="http://schemas.microsoft.com/office/drawing/2014/main" id="{2B23CC59-3958-47F5-86E0-024B041A8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" y="1731"/>
                <a:ext cx="1" cy="137"/>
              </a:xfrm>
              <a:prstGeom prst="line">
                <a:avLst/>
              </a:prstGeom>
              <a:noFill/>
              <a:ln w="19080">
                <a:solidFill>
                  <a:srgbClr val="FFCC99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36" name="Line 12">
                <a:extLst>
                  <a:ext uri="{FF2B5EF4-FFF2-40B4-BE49-F238E27FC236}">
                    <a16:creationId xmlns:a16="http://schemas.microsoft.com/office/drawing/2014/main" id="{22B79D63-BEFC-49AD-A61D-E61E3A1387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2" y="1873"/>
                <a:ext cx="594" cy="1"/>
              </a:xfrm>
              <a:prstGeom prst="line">
                <a:avLst/>
              </a:prstGeom>
              <a:noFill/>
              <a:ln w="19080">
                <a:solidFill>
                  <a:srgbClr val="FFCC99"/>
                </a:solidFill>
                <a:miter lim="800000"/>
                <a:headEnd/>
                <a:tailEnd type="triangle" w="med" len="med"/>
              </a:ln>
              <a:effectLst>
                <a:outerShdw dist="17819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6637" name="Text Box 13">
              <a:extLst>
                <a:ext uri="{FF2B5EF4-FFF2-40B4-BE49-F238E27FC236}">
                  <a16:creationId xmlns:a16="http://schemas.microsoft.com/office/drawing/2014/main" id="{4BF22FF5-9ADE-4655-9B9E-D44FFBB16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1733"/>
              <a:ext cx="55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>
                <a:buClr>
                  <a:srgbClr val="4D4D4D"/>
                </a:buClr>
              </a:pPr>
              <a:r>
                <a:rPr lang="en-GB" altLang="es-ES" sz="1100" b="1">
                  <a:solidFill>
                    <a:srgbClr val="4D4D4D"/>
                  </a:solidFill>
                </a:rPr>
                <a:t>a través de </a:t>
              </a:r>
            </a:p>
          </p:txBody>
        </p:sp>
      </p:grpSp>
      <p:sp>
        <p:nvSpPr>
          <p:cNvPr id="26638" name="Text Box 14">
            <a:extLst>
              <a:ext uri="{FF2B5EF4-FFF2-40B4-BE49-F238E27FC236}">
                <a16:creationId xmlns:a16="http://schemas.microsoft.com/office/drawing/2014/main" id="{DB7FBCE9-1421-467A-8E01-E2662BE46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2471738"/>
            <a:ext cx="12065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 u="sng"/>
              <a:t>El Reino Unido</a:t>
            </a:r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CC711B23-8533-4F62-AEB5-9289AC167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3275013"/>
            <a:ext cx="6572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 u="sng"/>
              <a:t>Francia</a:t>
            </a:r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id="{F725DB03-C130-4D98-A647-003679AF4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4392613"/>
            <a:ext cx="7937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 u="sng"/>
              <a:t>Alemania</a:t>
            </a:r>
          </a:p>
        </p:txBody>
      </p:sp>
      <p:sp>
        <p:nvSpPr>
          <p:cNvPr id="26641" name="Oval 17">
            <a:extLst>
              <a:ext uri="{FF2B5EF4-FFF2-40B4-BE49-F238E27FC236}">
                <a16:creationId xmlns:a16="http://schemas.microsoft.com/office/drawing/2014/main" id="{940A10A7-83EA-412D-9A0E-BE09A3546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8" y="3368675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42" name="Oval 18">
            <a:extLst>
              <a:ext uri="{FF2B5EF4-FFF2-40B4-BE49-F238E27FC236}">
                <a16:creationId xmlns:a16="http://schemas.microsoft.com/office/drawing/2014/main" id="{A210DE94-5D58-432F-BF01-2D8B5DD0A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4475163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43" name="Text Box 19">
            <a:extLst>
              <a:ext uri="{FF2B5EF4-FFF2-40B4-BE49-F238E27FC236}">
                <a16:creationId xmlns:a16="http://schemas.microsoft.com/office/drawing/2014/main" id="{847DE0F5-F181-404F-B133-968F3C43E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13" y="2592388"/>
            <a:ext cx="4632325" cy="490537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La devaluación y el reforzamiento del proteccionismo</a:t>
            </a:r>
          </a:p>
          <a:p>
            <a:r>
              <a:rPr lang="en-GB" altLang="es-ES" sz="1300"/>
              <a:t>y el comercio con sus colonias (Conferencia de Ottawa, 1932)</a:t>
            </a:r>
            <a:r>
              <a:rPr lang="ar-SA" altLang="es-ES" sz="1300">
                <a:cs typeface="Arial" panose="020B0604020202020204" pitchFamily="34" charset="0"/>
              </a:rPr>
              <a:t>‏</a:t>
            </a:r>
            <a:endParaRPr lang="en-GB" altLang="es-ES" sz="1300"/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C53E6050-1A6A-4D56-81E1-49776183E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5" y="2562225"/>
            <a:ext cx="16637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100" b="1"/>
              <a:t>En 1935 recuperó los niveles de producción anteriores a 1929</a:t>
            </a:r>
          </a:p>
        </p:txBody>
      </p:sp>
      <p:grpSp>
        <p:nvGrpSpPr>
          <p:cNvPr id="26645" name="Group 21">
            <a:extLst>
              <a:ext uri="{FF2B5EF4-FFF2-40B4-BE49-F238E27FC236}">
                <a16:creationId xmlns:a16="http://schemas.microsoft.com/office/drawing/2014/main" id="{8C39605C-08E3-4A06-AEE7-A662D2821117}"/>
              </a:ext>
            </a:extLst>
          </p:cNvPr>
          <p:cNvGrpSpPr>
            <a:grpSpLocks/>
          </p:cNvGrpSpPr>
          <p:nvPr/>
        </p:nvGrpSpPr>
        <p:grpSpPr bwMode="auto">
          <a:xfrm>
            <a:off x="1352550" y="3549650"/>
            <a:ext cx="954088" cy="263525"/>
            <a:chOff x="852" y="2236"/>
            <a:chExt cx="601" cy="166"/>
          </a:xfrm>
        </p:grpSpPr>
        <p:grpSp>
          <p:nvGrpSpPr>
            <p:cNvPr id="26646" name="Group 22">
              <a:extLst>
                <a:ext uri="{FF2B5EF4-FFF2-40B4-BE49-F238E27FC236}">
                  <a16:creationId xmlns:a16="http://schemas.microsoft.com/office/drawing/2014/main" id="{07E35C33-08FC-4D3A-A548-C4686AC52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9" y="2236"/>
              <a:ext cx="594" cy="141"/>
              <a:chOff x="859" y="2236"/>
              <a:chExt cx="594" cy="141"/>
            </a:xfrm>
          </p:grpSpPr>
          <p:sp>
            <p:nvSpPr>
              <p:cNvPr id="26647" name="Line 23">
                <a:extLst>
                  <a:ext uri="{FF2B5EF4-FFF2-40B4-BE49-F238E27FC236}">
                    <a16:creationId xmlns:a16="http://schemas.microsoft.com/office/drawing/2014/main" id="{5A624FA9-DBE7-40D8-8BFB-953ED0E47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9" y="2236"/>
                <a:ext cx="1" cy="137"/>
              </a:xfrm>
              <a:prstGeom prst="line">
                <a:avLst/>
              </a:prstGeom>
              <a:noFill/>
              <a:ln w="19080">
                <a:solidFill>
                  <a:srgbClr val="FFCC99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48" name="Line 24">
                <a:extLst>
                  <a:ext uri="{FF2B5EF4-FFF2-40B4-BE49-F238E27FC236}">
                    <a16:creationId xmlns:a16="http://schemas.microsoft.com/office/drawing/2014/main" id="{A6DD4872-10D0-49FC-8146-A1945C8B7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" y="2378"/>
                <a:ext cx="594" cy="1"/>
              </a:xfrm>
              <a:prstGeom prst="line">
                <a:avLst/>
              </a:prstGeom>
              <a:noFill/>
              <a:ln w="19080">
                <a:solidFill>
                  <a:srgbClr val="FFCC99"/>
                </a:solidFill>
                <a:miter lim="800000"/>
                <a:headEnd/>
                <a:tailEnd type="triangle" w="med" len="med"/>
              </a:ln>
              <a:effectLst>
                <a:outerShdw dist="17819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6649" name="Text Box 25">
              <a:extLst>
                <a:ext uri="{FF2B5EF4-FFF2-40B4-BE49-F238E27FC236}">
                  <a16:creationId xmlns:a16="http://schemas.microsoft.com/office/drawing/2014/main" id="{8D43B018-5324-449F-A97B-97413C9E3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" y="2238"/>
              <a:ext cx="55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>
                <a:buClr>
                  <a:srgbClr val="4D4D4D"/>
                </a:buClr>
              </a:pPr>
              <a:r>
                <a:rPr lang="en-GB" altLang="es-ES" sz="1100" b="1">
                  <a:solidFill>
                    <a:srgbClr val="4D4D4D"/>
                  </a:solidFill>
                </a:rPr>
                <a:t>a través de </a:t>
              </a:r>
            </a:p>
          </p:txBody>
        </p:sp>
      </p:grpSp>
      <p:sp>
        <p:nvSpPr>
          <p:cNvPr id="26650" name="Text Box 26">
            <a:extLst>
              <a:ext uri="{FF2B5EF4-FFF2-40B4-BE49-F238E27FC236}">
                <a16:creationId xmlns:a16="http://schemas.microsoft.com/office/drawing/2014/main" id="{6F5FC461-4644-4F81-A9F7-83DE6EBE8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3405188"/>
            <a:ext cx="5851525" cy="490537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Las políticas sociales del gobierno del Frente Popular (socialista, comunista…)</a:t>
            </a:r>
            <a:r>
              <a:rPr lang="ar-SA" altLang="es-ES" sz="1300">
                <a:cs typeface="Arial" panose="020B0604020202020204" pitchFamily="34" charset="0"/>
              </a:rPr>
              <a:t>‏</a:t>
            </a:r>
            <a:endParaRPr lang="en-GB" altLang="es-ES" sz="1300"/>
          </a:p>
          <a:p>
            <a:r>
              <a:rPr lang="en-GB" altLang="es-ES" sz="1300"/>
              <a:t>Aumento de salarios y obras públicas</a:t>
            </a:r>
          </a:p>
        </p:txBody>
      </p:sp>
      <p:sp>
        <p:nvSpPr>
          <p:cNvPr id="26651" name="AutoShape 27">
            <a:extLst>
              <a:ext uri="{FF2B5EF4-FFF2-40B4-BE49-F238E27FC236}">
                <a16:creationId xmlns:a16="http://schemas.microsoft.com/office/drawing/2014/main" id="{37D3E10E-CB57-4698-A335-A81C9558D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3797300"/>
            <a:ext cx="385763" cy="2365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52" name="Text Box 28">
            <a:extLst>
              <a:ext uri="{FF2B5EF4-FFF2-40B4-BE49-F238E27FC236}">
                <a16:creationId xmlns:a16="http://schemas.microsoft.com/office/drawing/2014/main" id="{4DE5276B-F5A8-465D-9C3D-9AAD6769B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4032250"/>
            <a:ext cx="36861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100" b="1"/>
              <a:t>Se fracasó y en 1939 persistía la debilidad económica</a:t>
            </a:r>
          </a:p>
        </p:txBody>
      </p:sp>
      <p:grpSp>
        <p:nvGrpSpPr>
          <p:cNvPr id="26653" name="Group 29">
            <a:extLst>
              <a:ext uri="{FF2B5EF4-FFF2-40B4-BE49-F238E27FC236}">
                <a16:creationId xmlns:a16="http://schemas.microsoft.com/office/drawing/2014/main" id="{BAF16046-9955-4D7A-8C17-3E8F6B30C063}"/>
              </a:ext>
            </a:extLst>
          </p:cNvPr>
          <p:cNvGrpSpPr>
            <a:grpSpLocks/>
          </p:cNvGrpSpPr>
          <p:nvPr/>
        </p:nvGrpSpPr>
        <p:grpSpPr bwMode="auto">
          <a:xfrm>
            <a:off x="1350963" y="4679950"/>
            <a:ext cx="954087" cy="263525"/>
            <a:chOff x="851" y="2948"/>
            <a:chExt cx="601" cy="166"/>
          </a:xfrm>
        </p:grpSpPr>
        <p:grpSp>
          <p:nvGrpSpPr>
            <p:cNvPr id="26654" name="Group 30">
              <a:extLst>
                <a:ext uri="{FF2B5EF4-FFF2-40B4-BE49-F238E27FC236}">
                  <a16:creationId xmlns:a16="http://schemas.microsoft.com/office/drawing/2014/main" id="{A01C86FD-45E6-4183-B949-AD3C604A8B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8" y="2948"/>
              <a:ext cx="594" cy="141"/>
              <a:chOff x="858" y="2948"/>
              <a:chExt cx="594" cy="141"/>
            </a:xfrm>
          </p:grpSpPr>
          <p:sp>
            <p:nvSpPr>
              <p:cNvPr id="26655" name="Line 31">
                <a:extLst>
                  <a:ext uri="{FF2B5EF4-FFF2-40B4-BE49-F238E27FC236}">
                    <a16:creationId xmlns:a16="http://schemas.microsoft.com/office/drawing/2014/main" id="{A1627364-A395-4463-BA99-D087007CB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8" y="2948"/>
                <a:ext cx="1" cy="137"/>
              </a:xfrm>
              <a:prstGeom prst="line">
                <a:avLst/>
              </a:prstGeom>
              <a:noFill/>
              <a:ln w="19080">
                <a:solidFill>
                  <a:srgbClr val="FFCC99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656" name="Line 32">
                <a:extLst>
                  <a:ext uri="{FF2B5EF4-FFF2-40B4-BE49-F238E27FC236}">
                    <a16:creationId xmlns:a16="http://schemas.microsoft.com/office/drawing/2014/main" id="{2E4F4CCE-9A53-4F39-A590-9DCDECC23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9" y="3090"/>
                <a:ext cx="594" cy="1"/>
              </a:xfrm>
              <a:prstGeom prst="line">
                <a:avLst/>
              </a:prstGeom>
              <a:noFill/>
              <a:ln w="19080">
                <a:solidFill>
                  <a:srgbClr val="FFCC99"/>
                </a:solidFill>
                <a:miter lim="800000"/>
                <a:headEnd/>
                <a:tailEnd type="triangle" w="med" len="med"/>
              </a:ln>
              <a:effectLst>
                <a:outerShdw dist="17819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6657" name="Text Box 33">
              <a:extLst>
                <a:ext uri="{FF2B5EF4-FFF2-40B4-BE49-F238E27FC236}">
                  <a16:creationId xmlns:a16="http://schemas.microsoft.com/office/drawing/2014/main" id="{73CF808E-85DB-4D93-9621-91094C6EB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" y="2950"/>
              <a:ext cx="55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>
                <a:buClr>
                  <a:srgbClr val="4D4D4D"/>
                </a:buClr>
              </a:pPr>
              <a:r>
                <a:rPr lang="en-GB" altLang="es-ES" sz="1100" b="1">
                  <a:solidFill>
                    <a:srgbClr val="4D4D4D"/>
                  </a:solidFill>
                </a:rPr>
                <a:t>a través de </a:t>
              </a:r>
            </a:p>
          </p:txBody>
        </p:sp>
      </p:grpSp>
      <p:sp>
        <p:nvSpPr>
          <p:cNvPr id="26658" name="Text Box 34">
            <a:extLst>
              <a:ext uri="{FF2B5EF4-FFF2-40B4-BE49-F238E27FC236}">
                <a16:creationId xmlns:a16="http://schemas.microsoft.com/office/drawing/2014/main" id="{42535E4A-7DCA-40C5-986F-368368CDE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4667250"/>
            <a:ext cx="4899025" cy="490538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Una fuerte intervención estatal</a:t>
            </a:r>
          </a:p>
          <a:p>
            <a:r>
              <a:rPr lang="en-GB" altLang="es-ES" sz="1300"/>
              <a:t>Fomentando la industria militar, las obras públicas y la autarquía  </a:t>
            </a:r>
          </a:p>
        </p:txBody>
      </p:sp>
      <p:grpSp>
        <p:nvGrpSpPr>
          <p:cNvPr id="26659" name="Group 35">
            <a:extLst>
              <a:ext uri="{FF2B5EF4-FFF2-40B4-BE49-F238E27FC236}">
                <a16:creationId xmlns:a16="http://schemas.microsoft.com/office/drawing/2014/main" id="{49FCBCDF-4DA4-4817-909C-14979E7E4993}"/>
              </a:ext>
            </a:extLst>
          </p:cNvPr>
          <p:cNvGrpSpPr>
            <a:grpSpLocks/>
          </p:cNvGrpSpPr>
          <p:nvPr/>
        </p:nvGrpSpPr>
        <p:grpSpPr bwMode="auto">
          <a:xfrm>
            <a:off x="2336800" y="5210175"/>
            <a:ext cx="666750" cy="230188"/>
            <a:chOff x="1472" y="3282"/>
            <a:chExt cx="420" cy="145"/>
          </a:xfrm>
        </p:grpSpPr>
        <p:sp>
          <p:nvSpPr>
            <p:cNvPr id="26660" name="AutoShape 36">
              <a:hlinkClick r:id="" action="ppaction://noaction"/>
              <a:extLst>
                <a:ext uri="{FF2B5EF4-FFF2-40B4-BE49-F238E27FC236}">
                  <a16:creationId xmlns:a16="http://schemas.microsoft.com/office/drawing/2014/main" id="{DDE46968-8EDE-4FA4-93EB-93C79A9A1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3310"/>
              <a:ext cx="372" cy="90"/>
            </a:xfrm>
            <a:prstGeom prst="homePlate">
              <a:avLst>
                <a:gd name="adj" fmla="val 103333"/>
              </a:avLst>
            </a:prstGeom>
            <a:solidFill>
              <a:srgbClr val="FFCC99"/>
            </a:solidFill>
            <a:ln w="936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61" name="Text Box 37">
              <a:hlinkClick r:id="" action="ppaction://noaction"/>
              <a:extLst>
                <a:ext uri="{FF2B5EF4-FFF2-40B4-BE49-F238E27FC236}">
                  <a16:creationId xmlns:a16="http://schemas.microsoft.com/office/drawing/2014/main" id="{E134CBF3-0953-47B7-8038-5B90634ECE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" y="3282"/>
              <a:ext cx="349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s-ES" sz="900" b="1"/>
                <a:t>DOC. 22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8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6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2" dur="2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5" dur="2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9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4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1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4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7" dur="1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0" dur="1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10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8" dur="10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9F1F3-A63E-4C15-BB5C-DA313041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00CC8B-47D3-4296-8D04-4E81DF3DF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73050"/>
            <a:ext cx="8820267" cy="58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77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62835-5B41-4352-BCAA-F9A9CEEA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A02977-6FBD-40C5-B208-42F29F635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9132"/>
            <a:ext cx="3888432" cy="44797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EEE684D-11A1-4F01-9ED1-D3D3B6C04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53" y="1189132"/>
            <a:ext cx="3794456" cy="44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33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7E0F2522-FB7C-497F-B4B9-7C9745FDE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541463"/>
            <a:ext cx="355600" cy="447198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0D11229D-E412-4430-91B6-01B09BF70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982788"/>
            <a:ext cx="4883150" cy="98425"/>
          </a:xfrm>
          <a:prstGeom prst="rect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E3DD69B0-59A1-47E6-AE7F-46F253B82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949325"/>
            <a:ext cx="4025900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endParaRPr lang="en-GB" altLang="es-ES" sz="1700" b="1"/>
          </a:p>
          <a:p>
            <a:pPr>
              <a:buClr>
                <a:srgbClr val="FFFFFF"/>
              </a:buClr>
            </a:pPr>
            <a:r>
              <a:rPr lang="en-GB" altLang="es-ES" sz="1700" b="1">
                <a:solidFill>
                  <a:srgbClr val="FFFFFF"/>
                </a:solidFill>
              </a:rPr>
              <a:t>La aparición de una cultura de masas 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1898F34B-AEAD-40A8-B1EA-D36FBB53D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>
                <a:srgbClr val="B4007C"/>
              </a:buClr>
            </a:pPr>
            <a:r>
              <a:rPr lang="en-GB" altLang="es-ES" b="1">
                <a:solidFill>
                  <a:srgbClr val="B4007C"/>
                </a:solidFill>
              </a:rPr>
              <a:t>5.- Una sociedad en transformación</a:t>
            </a:r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238F8254-CE5A-4694-989D-C1B1E5FCD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8678" name="Group 6">
            <a:extLst>
              <a:ext uri="{FF2B5EF4-FFF2-40B4-BE49-F238E27FC236}">
                <a16:creationId xmlns:a16="http://schemas.microsoft.com/office/drawing/2014/main" id="{C2481165-49ED-4A5C-88D1-AF5D6551CD7E}"/>
              </a:ext>
            </a:extLst>
          </p:cNvPr>
          <p:cNvGrpSpPr>
            <a:grpSpLocks/>
          </p:cNvGrpSpPr>
          <p:nvPr/>
        </p:nvGrpSpPr>
        <p:grpSpPr bwMode="auto">
          <a:xfrm>
            <a:off x="1158875" y="4945063"/>
            <a:ext cx="319088" cy="188912"/>
            <a:chOff x="730" y="3115"/>
            <a:chExt cx="201" cy="119"/>
          </a:xfrm>
        </p:grpSpPr>
        <p:sp>
          <p:nvSpPr>
            <p:cNvPr id="28679" name="Line 7">
              <a:extLst>
                <a:ext uri="{FF2B5EF4-FFF2-40B4-BE49-F238E27FC236}">
                  <a16:creationId xmlns:a16="http://schemas.microsoft.com/office/drawing/2014/main" id="{29467E26-3C3F-49D8-8096-C39E93F0C8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" y="3115"/>
              <a:ext cx="1" cy="116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680" name="Line 8">
              <a:extLst>
                <a:ext uri="{FF2B5EF4-FFF2-40B4-BE49-F238E27FC236}">
                  <a16:creationId xmlns:a16="http://schemas.microsoft.com/office/drawing/2014/main" id="{6DE46560-5D43-4BBF-93D1-6C79D8AA7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" y="3235"/>
              <a:ext cx="202" cy="1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8681" name="Oval 9">
            <a:extLst>
              <a:ext uri="{FF2B5EF4-FFF2-40B4-BE49-F238E27FC236}">
                <a16:creationId xmlns:a16="http://schemas.microsoft.com/office/drawing/2014/main" id="{088E927F-1274-4DED-8C75-35AEB24AF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2327275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E4E3738C-5A83-4FBF-BA0B-8D88AD75E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749425"/>
            <a:ext cx="4718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300">
                <a:solidFill>
                  <a:srgbClr val="4D4D4D"/>
                </a:solidFill>
              </a:rPr>
              <a:t>A causa del desarrollo de los grandes medios de comunicación</a:t>
            </a: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DF5138CA-5EC8-49D6-9635-68F239DF4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239963"/>
            <a:ext cx="676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 u="sng"/>
              <a:t>Prensa </a:t>
            </a:r>
          </a:p>
        </p:txBody>
      </p:sp>
      <p:sp>
        <p:nvSpPr>
          <p:cNvPr id="28684" name="Text Box 12">
            <a:extLst>
              <a:ext uri="{FF2B5EF4-FFF2-40B4-BE49-F238E27FC236}">
                <a16:creationId xmlns:a16="http://schemas.microsoft.com/office/drawing/2014/main" id="{64FB7FF3-FF8B-42D5-BC7F-9484D9B03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2940050"/>
            <a:ext cx="5381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 u="sng"/>
              <a:t>Radio</a:t>
            </a:r>
          </a:p>
        </p:txBody>
      </p:sp>
      <p:sp>
        <p:nvSpPr>
          <p:cNvPr id="28685" name="Text Box 13">
            <a:extLst>
              <a:ext uri="{FF2B5EF4-FFF2-40B4-BE49-F238E27FC236}">
                <a16:creationId xmlns:a16="http://schemas.microsoft.com/office/drawing/2014/main" id="{D3C5C2EE-ADF0-4F0D-9304-64CA2F3A5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667250"/>
            <a:ext cx="4476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 u="sng"/>
              <a:t>Cine</a:t>
            </a:r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id="{2D7F0062-57C6-4BAD-9549-1BB27083F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05438"/>
            <a:ext cx="2000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 u="sng"/>
              <a:t>Competiciones deportivas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0AAFDA7C-42D5-4D8C-8163-632CCA276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3" y="4983163"/>
            <a:ext cx="32718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100" b="1"/>
              <a:t>Se consolidó como el espectáculo más popular</a:t>
            </a: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5B1B2FA3-B02A-4022-855C-2C9259D25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5732463"/>
            <a:ext cx="33718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100" b="1"/>
              <a:t>El fútbol europeo, el béisbol en Estados Unidos y el boxeo</a:t>
            </a:r>
          </a:p>
        </p:txBody>
      </p:sp>
      <p:grpSp>
        <p:nvGrpSpPr>
          <p:cNvPr id="28689" name="Group 17">
            <a:extLst>
              <a:ext uri="{FF2B5EF4-FFF2-40B4-BE49-F238E27FC236}">
                <a16:creationId xmlns:a16="http://schemas.microsoft.com/office/drawing/2014/main" id="{9FCC92F0-ADDA-439B-8695-A33B209A1DB7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5708650"/>
            <a:ext cx="319087" cy="188913"/>
            <a:chOff x="733" y="3596"/>
            <a:chExt cx="201" cy="119"/>
          </a:xfrm>
        </p:grpSpPr>
        <p:sp>
          <p:nvSpPr>
            <p:cNvPr id="28690" name="Line 18">
              <a:extLst>
                <a:ext uri="{FF2B5EF4-FFF2-40B4-BE49-F238E27FC236}">
                  <a16:creationId xmlns:a16="http://schemas.microsoft.com/office/drawing/2014/main" id="{E3EE7900-8434-450D-8893-999667FC2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" y="3596"/>
              <a:ext cx="1" cy="116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691" name="Line 19">
              <a:extLst>
                <a:ext uri="{FF2B5EF4-FFF2-40B4-BE49-F238E27FC236}">
                  <a16:creationId xmlns:a16="http://schemas.microsoft.com/office/drawing/2014/main" id="{F87F0189-E91F-45F8-B9CA-C968F5531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" y="3716"/>
              <a:ext cx="202" cy="1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8692" name="Group 20">
            <a:extLst>
              <a:ext uri="{FF2B5EF4-FFF2-40B4-BE49-F238E27FC236}">
                <a16:creationId xmlns:a16="http://schemas.microsoft.com/office/drawing/2014/main" id="{09C6B26E-2690-4FA4-8280-3D051203235D}"/>
              </a:ext>
            </a:extLst>
          </p:cNvPr>
          <p:cNvGrpSpPr>
            <a:grpSpLocks/>
          </p:cNvGrpSpPr>
          <p:nvPr/>
        </p:nvGrpSpPr>
        <p:grpSpPr bwMode="auto">
          <a:xfrm>
            <a:off x="1154113" y="3268663"/>
            <a:ext cx="319087" cy="188912"/>
            <a:chOff x="727" y="2059"/>
            <a:chExt cx="201" cy="119"/>
          </a:xfrm>
        </p:grpSpPr>
        <p:sp>
          <p:nvSpPr>
            <p:cNvPr id="28693" name="Line 21">
              <a:extLst>
                <a:ext uri="{FF2B5EF4-FFF2-40B4-BE49-F238E27FC236}">
                  <a16:creationId xmlns:a16="http://schemas.microsoft.com/office/drawing/2014/main" id="{7A33BB5A-D899-44C9-AA55-3ACBB5539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" y="2059"/>
              <a:ext cx="1" cy="116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694" name="Line 22">
              <a:extLst>
                <a:ext uri="{FF2B5EF4-FFF2-40B4-BE49-F238E27FC236}">
                  <a16:creationId xmlns:a16="http://schemas.microsoft.com/office/drawing/2014/main" id="{1BBCEA2B-14A5-432B-BC7F-D9DD88171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" y="2179"/>
              <a:ext cx="202" cy="1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8695" name="Text Box 23">
            <a:extLst>
              <a:ext uri="{FF2B5EF4-FFF2-40B4-BE49-F238E27FC236}">
                <a16:creationId xmlns:a16="http://schemas.microsoft.com/office/drawing/2014/main" id="{AF7E21A1-E853-4DB1-9153-68ADB8653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3360738"/>
            <a:ext cx="42338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100" b="1"/>
              <a:t>Se convirtió en la única tecnología del entretenimiento, </a:t>
            </a:r>
            <a:br>
              <a:rPr lang="en-GB" altLang="es-ES" sz="1100" b="1"/>
            </a:br>
            <a:r>
              <a:rPr lang="en-GB" altLang="es-ES" sz="1100" b="1"/>
              <a:t>de la información y de la publicidad en entrar en el ámbito doméstico. De gran influencia social y política</a:t>
            </a:r>
          </a:p>
        </p:txBody>
      </p:sp>
      <p:grpSp>
        <p:nvGrpSpPr>
          <p:cNvPr id="28696" name="Group 24">
            <a:extLst>
              <a:ext uri="{FF2B5EF4-FFF2-40B4-BE49-F238E27FC236}">
                <a16:creationId xmlns:a16="http://schemas.microsoft.com/office/drawing/2014/main" id="{A87D4EED-E8DC-40D8-9CF8-096E2E3BED46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2536825"/>
            <a:ext cx="319088" cy="188913"/>
            <a:chOff x="738" y="1598"/>
            <a:chExt cx="201" cy="119"/>
          </a:xfrm>
        </p:grpSpPr>
        <p:sp>
          <p:nvSpPr>
            <p:cNvPr id="28697" name="Line 25">
              <a:extLst>
                <a:ext uri="{FF2B5EF4-FFF2-40B4-BE49-F238E27FC236}">
                  <a16:creationId xmlns:a16="http://schemas.microsoft.com/office/drawing/2014/main" id="{0563062E-56FA-4F43-87DA-CD034404C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" y="1598"/>
              <a:ext cx="1" cy="116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698" name="Line 26">
              <a:extLst>
                <a:ext uri="{FF2B5EF4-FFF2-40B4-BE49-F238E27FC236}">
                  <a16:creationId xmlns:a16="http://schemas.microsoft.com/office/drawing/2014/main" id="{4F54539A-CF96-441C-A45F-63E4D5D7F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" y="1718"/>
              <a:ext cx="202" cy="1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8699" name="Text Box 27">
            <a:extLst>
              <a:ext uri="{FF2B5EF4-FFF2-40B4-BE49-F238E27FC236}">
                <a16:creationId xmlns:a16="http://schemas.microsoft.com/office/drawing/2014/main" id="{33A2B05D-9B10-455D-8CD4-5F847EFBF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38" y="2574925"/>
            <a:ext cx="35988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100" b="1"/>
              <a:t>Se consolidó en el papel de informar y crear opinión (“el cuarto poder”)</a:t>
            </a:r>
            <a:r>
              <a:rPr lang="ar-SA" altLang="es-ES" sz="1100" b="1">
                <a:cs typeface="Arial" panose="020B0604020202020204" pitchFamily="34" charset="0"/>
              </a:rPr>
              <a:t>‏</a:t>
            </a:r>
            <a:endParaRPr lang="en-GB" altLang="es-ES" sz="1100" b="1"/>
          </a:p>
        </p:txBody>
      </p:sp>
      <p:sp>
        <p:nvSpPr>
          <p:cNvPr id="28700" name="Oval 28">
            <a:extLst>
              <a:ext uri="{FF2B5EF4-FFF2-40B4-BE49-F238E27FC236}">
                <a16:creationId xmlns:a16="http://schemas.microsoft.com/office/drawing/2014/main" id="{87C5F9F3-B43E-4E19-B088-2E70D123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030538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701" name="Oval 29">
            <a:extLst>
              <a:ext uri="{FF2B5EF4-FFF2-40B4-BE49-F238E27FC236}">
                <a16:creationId xmlns:a16="http://schemas.microsoft.com/office/drawing/2014/main" id="{D2435023-BED0-4001-BA99-3EF9E8BA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4767263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702" name="Oval 30">
            <a:extLst>
              <a:ext uri="{FF2B5EF4-FFF2-40B4-BE49-F238E27FC236}">
                <a16:creationId xmlns:a16="http://schemas.microsoft.com/office/drawing/2014/main" id="{51AF477E-D518-425C-AA37-523F33B04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3" y="5486400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8703" name="Group 31">
            <a:extLst>
              <a:ext uri="{FF2B5EF4-FFF2-40B4-BE49-F238E27FC236}">
                <a16:creationId xmlns:a16="http://schemas.microsoft.com/office/drawing/2014/main" id="{9858A493-674A-4896-98A5-CD95612ABA96}"/>
              </a:ext>
            </a:extLst>
          </p:cNvPr>
          <p:cNvGrpSpPr>
            <a:grpSpLocks/>
          </p:cNvGrpSpPr>
          <p:nvPr/>
        </p:nvGrpSpPr>
        <p:grpSpPr bwMode="auto">
          <a:xfrm>
            <a:off x="6275388" y="1003300"/>
            <a:ext cx="2727325" cy="2547938"/>
            <a:chOff x="3953" y="632"/>
            <a:chExt cx="1718" cy="1605"/>
          </a:xfrm>
        </p:grpSpPr>
        <p:sp>
          <p:nvSpPr>
            <p:cNvPr id="28704" name="Text Box 32">
              <a:extLst>
                <a:ext uri="{FF2B5EF4-FFF2-40B4-BE49-F238E27FC236}">
                  <a16:creationId xmlns:a16="http://schemas.microsoft.com/office/drawing/2014/main" id="{CDCD915B-95F6-44B7-A302-D773E97CC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6" y="2092"/>
              <a:ext cx="1679" cy="146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s-ES" sz="900" b="1"/>
                <a:t>Fotograma de la película </a:t>
              </a:r>
              <a:r>
                <a:rPr lang="en-GB" altLang="es-ES" sz="900" b="1" i="1"/>
                <a:t>King Kong</a:t>
              </a:r>
              <a:r>
                <a:rPr lang="en-GB" altLang="es-ES" sz="900" b="1"/>
                <a:t>, de 1933</a:t>
              </a:r>
            </a:p>
          </p:txBody>
        </p:sp>
        <p:pic>
          <p:nvPicPr>
            <p:cNvPr id="28705" name="Picture 33">
              <a:extLst>
                <a:ext uri="{FF2B5EF4-FFF2-40B4-BE49-F238E27FC236}">
                  <a16:creationId xmlns:a16="http://schemas.microsoft.com/office/drawing/2014/main" id="{0A6E621A-F6C1-4C77-8D66-56910C3B25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" y="632"/>
              <a:ext cx="1719" cy="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8706" name="Group 34">
            <a:extLst>
              <a:ext uri="{FF2B5EF4-FFF2-40B4-BE49-F238E27FC236}">
                <a16:creationId xmlns:a16="http://schemas.microsoft.com/office/drawing/2014/main" id="{B088BF28-6696-45B6-A40D-22E5CCF1BBEA}"/>
              </a:ext>
            </a:extLst>
          </p:cNvPr>
          <p:cNvGrpSpPr>
            <a:grpSpLocks/>
          </p:cNvGrpSpPr>
          <p:nvPr/>
        </p:nvGrpSpPr>
        <p:grpSpPr bwMode="auto">
          <a:xfrm>
            <a:off x="5622925" y="3605213"/>
            <a:ext cx="3370263" cy="2673350"/>
            <a:chOff x="3542" y="2271"/>
            <a:chExt cx="2123" cy="1684"/>
          </a:xfrm>
        </p:grpSpPr>
        <p:pic>
          <p:nvPicPr>
            <p:cNvPr id="28707" name="Picture 35">
              <a:extLst>
                <a:ext uri="{FF2B5EF4-FFF2-40B4-BE49-F238E27FC236}">
                  <a16:creationId xmlns:a16="http://schemas.microsoft.com/office/drawing/2014/main" id="{06BB9665-63D7-4419-A485-BDDE962E5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" y="2271"/>
              <a:ext cx="2118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708" name="Text Box 36">
              <a:extLst>
                <a:ext uri="{FF2B5EF4-FFF2-40B4-BE49-F238E27FC236}">
                  <a16:creationId xmlns:a16="http://schemas.microsoft.com/office/drawing/2014/main" id="{029D1C56-6299-4D72-A8FC-A2C6D3561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2" y="3724"/>
              <a:ext cx="2124" cy="2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/>
              <a:r>
                <a:rPr lang="en-GB" altLang="es-ES" sz="900" b="1"/>
                <a:t>Partido de rugby de Irlanda contra Francia en la temporada 1924-1925</a:t>
              </a:r>
            </a:p>
          </p:txBody>
        </p:sp>
      </p:grpSp>
      <p:sp>
        <p:nvSpPr>
          <p:cNvPr id="28709" name="Rectangle 37">
            <a:extLst>
              <a:ext uri="{FF2B5EF4-FFF2-40B4-BE49-F238E27FC236}">
                <a16:creationId xmlns:a16="http://schemas.microsoft.com/office/drawing/2014/main" id="{DAAEC223-61D1-4BB8-9730-DD11F0B3F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4467225"/>
            <a:ext cx="4883150" cy="98425"/>
          </a:xfrm>
          <a:prstGeom prst="rect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710" name="Text Box 38">
            <a:extLst>
              <a:ext uri="{FF2B5EF4-FFF2-40B4-BE49-F238E27FC236}">
                <a16:creationId xmlns:a16="http://schemas.microsoft.com/office/drawing/2014/main" id="{41A9F496-E196-4C1A-8CEC-1A937D0A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4224338"/>
            <a:ext cx="17891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300">
                <a:solidFill>
                  <a:srgbClr val="4D4D4D"/>
                </a:solidFill>
              </a:rPr>
              <a:t>Nuevas formas de ocio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3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6" dur="1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5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8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1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4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7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0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3" dur="1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6" dur="1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0" dur="1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1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5" dur="10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6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5AC8D0E-38D4-474E-915F-9786F280E315}"/>
              </a:ext>
            </a:extLst>
          </p:cNvPr>
          <p:cNvSpPr txBox="1"/>
          <p:nvPr/>
        </p:nvSpPr>
        <p:spPr>
          <a:xfrm>
            <a:off x="251520" y="404664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>
              <a:solidFill>
                <a:schemeClr val="tx1"/>
              </a:solidFill>
            </a:endParaRPr>
          </a:p>
          <a:p>
            <a:endParaRPr lang="es-ES" sz="3200" b="1" dirty="0">
              <a:solidFill>
                <a:schemeClr val="tx1"/>
              </a:solidFill>
            </a:endParaRPr>
          </a:p>
          <a:p>
            <a:endParaRPr lang="es-ES" sz="3200" b="1" dirty="0">
              <a:solidFill>
                <a:schemeClr val="tx1"/>
              </a:solidFill>
            </a:endParaRPr>
          </a:p>
          <a:p>
            <a:endParaRPr lang="es-ES" sz="3200" b="1" dirty="0">
              <a:solidFill>
                <a:schemeClr val="tx1"/>
              </a:solidFill>
            </a:endParaRPr>
          </a:p>
          <a:p>
            <a:r>
              <a:rPr lang="es-ES" sz="4000" b="1" dirty="0">
                <a:solidFill>
                  <a:schemeClr val="tx1"/>
                </a:solidFill>
              </a:rPr>
              <a:t>174/5- 2, 3, 5, 7, 8, 9, 10, 11, 12, 13.</a:t>
            </a:r>
          </a:p>
        </p:txBody>
      </p:sp>
    </p:spTree>
    <p:extLst>
      <p:ext uri="{BB962C8B-B14F-4D97-AF65-F5344CB8AC3E}">
        <p14:creationId xmlns:p14="http://schemas.microsoft.com/office/powerpoint/2010/main" val="3844021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DFEB1E-67DF-4D59-AE81-7D7424D4D446}"/>
              </a:ext>
            </a:extLst>
          </p:cNvPr>
          <p:cNvSpPr txBox="1"/>
          <p:nvPr/>
        </p:nvSpPr>
        <p:spPr>
          <a:xfrm>
            <a:off x="179512" y="332656"/>
            <a:ext cx="87129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/>
                </a:solidFill>
              </a:rPr>
              <a:t>2. DEMOCRACIAS Y TOTALITARISMOS</a:t>
            </a:r>
          </a:p>
          <a:p>
            <a:endParaRPr lang="es-ES" sz="2400" dirty="0">
              <a:solidFill>
                <a:schemeClr val="tx1"/>
              </a:solidFill>
            </a:endParaRPr>
          </a:p>
          <a:p>
            <a:r>
              <a:rPr lang="es-ES" sz="2000" b="1" dirty="0">
                <a:solidFill>
                  <a:schemeClr val="tx1"/>
                </a:solidFill>
              </a:rPr>
              <a:t>2.1 Los regímenes democráticos</a:t>
            </a:r>
          </a:p>
          <a:p>
            <a:r>
              <a:rPr lang="es-ES" sz="2000" dirty="0">
                <a:solidFill>
                  <a:schemeClr val="tx1"/>
                </a:solidFill>
              </a:rPr>
              <a:t>Los principios  democráticos triunfaron </a:t>
            </a:r>
            <a:r>
              <a:rPr lang="es-ES" sz="2000" b="1" dirty="0">
                <a:solidFill>
                  <a:schemeClr val="tx1"/>
                </a:solidFill>
              </a:rPr>
              <a:t>en un primer momento.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En Alemania</a:t>
            </a:r>
            <a:r>
              <a:rPr lang="es-ES" sz="2000" dirty="0">
                <a:solidFill>
                  <a:schemeClr val="tx1"/>
                </a:solidFill>
              </a:rPr>
              <a:t>  se proclamará la República de Weimar (1919-1933), teóricamente democrática y con declaración de derechos. Los problemas económicos de las reparaciones de guerra supusieron para Alemania graves problemas, paro y malestar social.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En el resto de Europa </a:t>
            </a:r>
            <a:r>
              <a:rPr lang="es-ES" sz="2000" dirty="0">
                <a:solidFill>
                  <a:schemeClr val="tx1"/>
                </a:solidFill>
              </a:rPr>
              <a:t>triunfan igualmente, en un primer momento, los modelos políticos de tipo democrático, hasta la crisis de 1929. 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r>
              <a:rPr lang="es-ES" sz="2000" b="1" dirty="0">
                <a:solidFill>
                  <a:schemeClr val="tx1"/>
                </a:solidFill>
              </a:rPr>
              <a:t>Sin embargo, una serie de causas nos llevan a la crisis de las democracias en el periodo de entreguerras: 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r>
              <a:rPr lang="es-ES" sz="2000" b="1" dirty="0">
                <a:solidFill>
                  <a:schemeClr val="tx1"/>
                </a:solidFill>
              </a:rPr>
              <a:t>1. Económico-sociales: </a:t>
            </a:r>
            <a:r>
              <a:rPr lang="es-ES" sz="2000" dirty="0">
                <a:solidFill>
                  <a:schemeClr val="tx1"/>
                </a:solidFill>
              </a:rPr>
              <a:t>Crisis de posguerra de 1919 y sobre todo crisis del capitalismo de 1929 que hace atractiva la salida totalitaria. </a:t>
            </a:r>
            <a:endParaRPr lang="es-ES" sz="2000" b="1" dirty="0">
              <a:solidFill>
                <a:schemeClr val="tx1"/>
              </a:solidFill>
            </a:endParaRPr>
          </a:p>
          <a:p>
            <a:r>
              <a:rPr lang="es-ES" sz="2000" b="1" dirty="0">
                <a:solidFill>
                  <a:schemeClr val="tx1"/>
                </a:solidFill>
              </a:rPr>
              <a:t>2. Fortalecimiento  de los sindicatos obreros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3. Causas de tipo político: </a:t>
            </a:r>
            <a:r>
              <a:rPr lang="es-ES" sz="2000" dirty="0">
                <a:solidFill>
                  <a:schemeClr val="tx1"/>
                </a:solidFill>
              </a:rPr>
              <a:t>Inestabilidad política (agitaciones obreras), </a:t>
            </a:r>
            <a:r>
              <a:rPr lang="es-ES" sz="2000" b="1" dirty="0">
                <a:solidFill>
                  <a:schemeClr val="tx1"/>
                </a:solidFill>
              </a:rPr>
              <a:t>modelo soviético </a:t>
            </a:r>
            <a:r>
              <a:rPr lang="es-ES" sz="2000" dirty="0">
                <a:solidFill>
                  <a:schemeClr val="tx1"/>
                </a:solidFill>
              </a:rPr>
              <a:t>de revolución comunista, temor de la burguesía y los empresarios al movimiento obrero.  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93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8B376B6-BA50-4B56-9552-B16F48D7E204}"/>
              </a:ext>
            </a:extLst>
          </p:cNvPr>
          <p:cNvSpPr txBox="1"/>
          <p:nvPr/>
        </p:nvSpPr>
        <p:spPr>
          <a:xfrm>
            <a:off x="251520" y="404664"/>
            <a:ext cx="86409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4. Causas ideológicas: </a:t>
            </a:r>
            <a:r>
              <a:rPr lang="es-ES" sz="2000" dirty="0">
                <a:solidFill>
                  <a:schemeClr val="tx1"/>
                </a:solidFill>
              </a:rPr>
              <a:t>Desconfianza de  la razón humana tras la primera guerra mundial. </a:t>
            </a:r>
          </a:p>
          <a:p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Poco a poco a lo largo de los años 20 y 30 los regímenes totalitarios se extenderán por gran parte de Europa. 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r>
              <a:rPr lang="es-ES" sz="2000" b="1" dirty="0">
                <a:solidFill>
                  <a:schemeClr val="tx1"/>
                </a:solidFill>
              </a:rPr>
              <a:t>Solo el Reino Unido </a:t>
            </a:r>
            <a:r>
              <a:rPr lang="es-ES" sz="2000" dirty="0">
                <a:solidFill>
                  <a:schemeClr val="tx1"/>
                </a:solidFill>
              </a:rPr>
              <a:t>tendrá la fortaleza democrática  suficiente para no sucumbir a la influencia totalitaria.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Francia t</a:t>
            </a:r>
            <a:r>
              <a:rPr lang="es-ES" sz="2000" dirty="0">
                <a:solidFill>
                  <a:schemeClr val="tx1"/>
                </a:solidFill>
              </a:rPr>
              <a:t>uvo que recurrir a la formación de un gobierno de unidad de la izquierda (frente popular), para contener al fascismo. 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EE. UU. r</a:t>
            </a:r>
            <a:r>
              <a:rPr lang="es-ES" sz="2000" dirty="0">
                <a:solidFill>
                  <a:schemeClr val="tx1"/>
                </a:solidFill>
              </a:rPr>
              <a:t>echazó entrar en  la Sociedad de Naciones y vivirá aislado en los años 20 de la política internacional, destacando una mentalidad social de carácter puritano (conservadurismo). 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r>
              <a:rPr lang="es-ES" sz="2000" b="1" dirty="0">
                <a:solidFill>
                  <a:schemeClr val="tx1"/>
                </a:solidFill>
              </a:rPr>
              <a:t>2.2</a:t>
            </a:r>
            <a:r>
              <a:rPr lang="es-ES" sz="2400" b="1" dirty="0">
                <a:solidFill>
                  <a:schemeClr val="tx1"/>
                </a:solidFill>
              </a:rPr>
              <a:t>. </a:t>
            </a:r>
            <a:r>
              <a:rPr lang="es-ES" sz="2000" b="1" dirty="0">
                <a:solidFill>
                  <a:schemeClr val="tx1"/>
                </a:solidFill>
              </a:rPr>
              <a:t>Los regímenes autoritarios.</a:t>
            </a:r>
          </a:p>
          <a:p>
            <a:r>
              <a:rPr lang="es-ES" sz="2000" dirty="0">
                <a:solidFill>
                  <a:schemeClr val="tx1"/>
                </a:solidFill>
              </a:rPr>
              <a:t>Frente a la crisis de los regímenes democráticos países como Italia, España, Portugal y Alemania entre otros  desarrollarán regímenes totalitarios cuyas principales características podemos resumir en las siguientes:</a:t>
            </a:r>
          </a:p>
          <a:p>
            <a:r>
              <a:rPr lang="es-ES" sz="2000" dirty="0">
                <a:solidFill>
                  <a:schemeClr val="tx1"/>
                </a:solidFill>
              </a:rPr>
              <a:t>1. Nacionalismo radical (superioridad de la patria y de la “raza”)</a:t>
            </a:r>
          </a:p>
          <a:p>
            <a:r>
              <a:rPr lang="es-ES" sz="20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516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4BCA07-1602-4A87-8CA0-7E9BB3691D7E}"/>
              </a:ext>
            </a:extLst>
          </p:cNvPr>
          <p:cNvSpPr txBox="1"/>
          <p:nvPr/>
        </p:nvSpPr>
        <p:spPr>
          <a:xfrm>
            <a:off x="251520" y="188640"/>
            <a:ext cx="849694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1"/>
                </a:solidFill>
              </a:rPr>
              <a:t>2. Regímenes de partido único.</a:t>
            </a:r>
          </a:p>
          <a:p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3. Dictador o líder único.</a:t>
            </a:r>
          </a:p>
          <a:p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4. Estado corporativo. La sociedad se organiza de forma grupal dirigida</a:t>
            </a:r>
          </a:p>
          <a:p>
            <a:r>
              <a:rPr lang="es-ES" sz="2000" dirty="0">
                <a:solidFill>
                  <a:schemeClr val="tx1"/>
                </a:solidFill>
              </a:rPr>
              <a:t> por la élite dirigente, en contra del individualismo capitalista. </a:t>
            </a:r>
          </a:p>
          <a:p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5. Beligerancia y agresividad en contra de las instituciones internacionales.</a:t>
            </a:r>
          </a:p>
          <a:p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6. Autarquía económica. Control estatal de la economía e independencia del exterior.</a:t>
            </a:r>
          </a:p>
          <a:p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7. Defensa del irracionalismo y exaltación de la violencia, culto a la guerra, a la juventud, a la fuerza, al instinto patriótico.</a:t>
            </a:r>
          </a:p>
          <a:p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8. Antiliberalismo. Antiparlamentarismo democrático. </a:t>
            </a:r>
          </a:p>
          <a:p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9. Anticomunismo férreo.</a:t>
            </a:r>
          </a:p>
          <a:p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dirty="0">
                <a:solidFill>
                  <a:schemeClr val="tx1"/>
                </a:solidFill>
              </a:rPr>
              <a:t>10. Antifeminismo. </a:t>
            </a:r>
          </a:p>
          <a:p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89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7583C-2B6E-474B-8244-4B3D82B7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E5A88B9-23A2-4B0E-B017-9A64571C6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3050"/>
            <a:ext cx="8415867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1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891B3E7D-24DD-49C5-A150-801DD855B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1550988"/>
            <a:ext cx="355600" cy="447198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050935E2-7AEC-4C25-885D-50E205099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941388"/>
            <a:ext cx="4749800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/>
            <a:endParaRPr lang="en-GB" altLang="es-ES" sz="1700" b="1"/>
          </a:p>
          <a:p>
            <a:pPr algn="r">
              <a:buClr>
                <a:srgbClr val="FFFFFF"/>
              </a:buClr>
            </a:pPr>
            <a:r>
              <a:rPr lang="en-GB" altLang="es-ES" sz="1700" b="1">
                <a:solidFill>
                  <a:srgbClr val="FFFFFF"/>
                </a:solidFill>
              </a:rPr>
              <a:t>Las consecuencias económicas de la guerra</a:t>
            </a:r>
            <a:r>
              <a:rPr lang="en-GB" altLang="es-ES" sz="1700" b="1"/>
              <a:t> 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362402F6-994A-48E4-B92E-123D00387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1722438"/>
            <a:ext cx="43053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>
                <a:solidFill>
                  <a:srgbClr val="4D4D4D"/>
                </a:solidFill>
              </a:rPr>
              <a:t>La situación al final de la Primera Guerra Mundial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96941290-9AEB-48D8-A073-659E3F533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2085975"/>
            <a:ext cx="4322762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Fuertes </a:t>
            </a:r>
            <a:r>
              <a:rPr lang="en-GB" altLang="es-ES" sz="1300" b="1"/>
              <a:t>pérdidas humanas y materiales</a:t>
            </a:r>
          </a:p>
          <a:p>
            <a:r>
              <a:rPr lang="en-GB" altLang="es-ES" sz="1300" b="1"/>
              <a:t>Desarticulación de las economias nacionales</a:t>
            </a:r>
          </a:p>
          <a:p>
            <a:r>
              <a:rPr lang="en-GB" altLang="es-ES" sz="1300"/>
              <a:t>Enormes </a:t>
            </a:r>
            <a:r>
              <a:rPr lang="en-GB" altLang="es-ES" sz="1300" b="1"/>
              <a:t>costes financieros</a:t>
            </a:r>
          </a:p>
          <a:p>
            <a:endParaRPr lang="en-GB" altLang="es-ES" sz="1300"/>
          </a:p>
          <a:p>
            <a:endParaRPr lang="en-GB" altLang="es-ES" sz="1300"/>
          </a:p>
          <a:p>
            <a:r>
              <a:rPr lang="en-GB" altLang="es-ES" sz="1300"/>
              <a:t>Políticas monetarias que provocaron una </a:t>
            </a:r>
            <a:r>
              <a:rPr lang="en-GB" altLang="es-ES" sz="1300" b="1"/>
              <a:t>fuerte inflación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56E7275B-F5E6-4EC3-B25E-EA29EF8C4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100" y="2636838"/>
            <a:ext cx="141446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Deuda interna y  deuda exterior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6CA5B1C5-AB25-45C5-9FAA-91952869D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3536950"/>
            <a:ext cx="48117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>
                <a:solidFill>
                  <a:srgbClr val="4D4D4D"/>
                </a:solidFill>
              </a:rPr>
              <a:t>Las consecuencias económicas de los tratados de paz 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3F76E4B3-0323-4A20-9468-F1625832B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3946525"/>
            <a:ext cx="6892925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Se impusieron </a:t>
            </a:r>
            <a:r>
              <a:rPr lang="en-GB" altLang="es-ES" sz="1300" b="1"/>
              <a:t>fuertes indemnizaciones</a:t>
            </a:r>
            <a:r>
              <a:rPr lang="en-GB" altLang="es-ES" sz="1300"/>
              <a:t> y </a:t>
            </a:r>
            <a:r>
              <a:rPr lang="en-GB" altLang="es-ES" sz="1300" b="1"/>
              <a:t>reparaciones</a:t>
            </a:r>
            <a:r>
              <a:rPr lang="en-GB" altLang="es-ES" sz="1300"/>
              <a:t> a los países vencidos</a:t>
            </a:r>
          </a:p>
          <a:p>
            <a:r>
              <a:rPr lang="en-GB" altLang="es-ES" sz="1300"/>
              <a:t>Se </a:t>
            </a:r>
            <a:r>
              <a:rPr lang="en-GB" altLang="es-ES" sz="1300" b="1"/>
              <a:t>fragmentaron los grandes imperios</a:t>
            </a:r>
            <a:r>
              <a:rPr lang="en-GB" altLang="es-ES" sz="1300"/>
              <a:t>, desmantelando sus grandes espacios económicos</a:t>
            </a:r>
          </a:p>
          <a:p>
            <a:r>
              <a:rPr lang="en-GB" altLang="es-ES" sz="1300"/>
              <a:t>Alemania perdió importantes regiones mineras e industriales</a:t>
            </a:r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374330EC-DAFA-4B6B-A77F-1632AC7FC1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F5FA561A-DE22-4D56-85AA-E1C25D01C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2011363"/>
            <a:ext cx="4235450" cy="746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49ED6A0A-B66E-4A63-9570-9F05BFDD6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3810000"/>
            <a:ext cx="4664075" cy="825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5D23CCF4-D6C2-476F-84AC-238F5A980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4711700"/>
            <a:ext cx="37655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>
                <a:solidFill>
                  <a:srgbClr val="4D4D4D"/>
                </a:solidFill>
              </a:rPr>
              <a:t>Los efectos para la economía internacional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AB7EE472-6A8B-4741-B72B-F47B923FF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4983163"/>
            <a:ext cx="3713163" cy="825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64DE0DF0-961F-45FE-9FEB-F062F95E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5126038"/>
            <a:ext cx="71564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Se creó un </a:t>
            </a:r>
            <a:r>
              <a:rPr lang="en-GB" altLang="es-ES" sz="1300" b="1"/>
              <a:t>desequilibrio comercial</a:t>
            </a:r>
            <a:r>
              <a:rPr lang="en-GB" altLang="es-ES" sz="1300"/>
              <a:t> entre países no industrializados y naciones industrializadas</a:t>
            </a:r>
          </a:p>
          <a:p>
            <a:r>
              <a:rPr lang="en-GB" altLang="es-ES" sz="1300"/>
              <a:t>Se </a:t>
            </a:r>
            <a:r>
              <a:rPr lang="en-GB" altLang="es-ES" sz="1300" b="1"/>
              <a:t>desorganizó el sistema monetario internacional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E83B2360-7E8C-48B0-87F3-42D460D4A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5697538"/>
            <a:ext cx="514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100" b="1"/>
              <a:t>con el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923BA11C-5933-4B4C-A5A2-CD76BAABD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5792788"/>
            <a:ext cx="5291138" cy="292100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/>
              <a:t>Abandono del </a:t>
            </a:r>
            <a:r>
              <a:rPr lang="en-GB" altLang="es-ES" sz="1300" b="1"/>
              <a:t>sistema patrón oro</a:t>
            </a:r>
            <a:r>
              <a:rPr lang="en-GB" altLang="es-ES" sz="1300"/>
              <a:t>, la anarquía monetaria y la inflación</a:t>
            </a:r>
          </a:p>
        </p:txBody>
      </p:sp>
      <p:grpSp>
        <p:nvGrpSpPr>
          <p:cNvPr id="8208" name="Group 16">
            <a:extLst>
              <a:ext uri="{FF2B5EF4-FFF2-40B4-BE49-F238E27FC236}">
                <a16:creationId xmlns:a16="http://schemas.microsoft.com/office/drawing/2014/main" id="{B2DFAA18-B8B3-4801-8518-5FB2BF1BED0C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599113"/>
            <a:ext cx="849312" cy="366712"/>
            <a:chOff x="837" y="3527"/>
            <a:chExt cx="535" cy="231"/>
          </a:xfrm>
        </p:grpSpPr>
        <p:sp>
          <p:nvSpPr>
            <p:cNvPr id="8209" name="Line 17">
              <a:extLst>
                <a:ext uri="{FF2B5EF4-FFF2-40B4-BE49-F238E27FC236}">
                  <a16:creationId xmlns:a16="http://schemas.microsoft.com/office/drawing/2014/main" id="{115714D3-AFCF-421B-9B4B-23EC5C180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" y="3527"/>
              <a:ext cx="1" cy="224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10" name="Line 18">
              <a:extLst>
                <a:ext uri="{FF2B5EF4-FFF2-40B4-BE49-F238E27FC236}">
                  <a16:creationId xmlns:a16="http://schemas.microsoft.com/office/drawing/2014/main" id="{CC18435E-F2CE-4FF3-97F2-C6EC5B10B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" y="3759"/>
              <a:ext cx="535" cy="1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211" name="Group 19">
            <a:extLst>
              <a:ext uri="{FF2B5EF4-FFF2-40B4-BE49-F238E27FC236}">
                <a16:creationId xmlns:a16="http://schemas.microsoft.com/office/drawing/2014/main" id="{936D1047-4750-442A-9E2C-DE9599B74BB9}"/>
              </a:ext>
            </a:extLst>
          </p:cNvPr>
          <p:cNvGrpSpPr>
            <a:grpSpLocks/>
          </p:cNvGrpSpPr>
          <p:nvPr/>
        </p:nvGrpSpPr>
        <p:grpSpPr bwMode="auto">
          <a:xfrm>
            <a:off x="6883400" y="3952875"/>
            <a:ext cx="584200" cy="230188"/>
            <a:chOff x="4336" y="2490"/>
            <a:chExt cx="368" cy="145"/>
          </a:xfrm>
        </p:grpSpPr>
        <p:sp>
          <p:nvSpPr>
            <p:cNvPr id="8212" name="AutoShape 20">
              <a:extLst>
                <a:ext uri="{FF2B5EF4-FFF2-40B4-BE49-F238E27FC236}">
                  <a16:creationId xmlns:a16="http://schemas.microsoft.com/office/drawing/2014/main" id="{5DF8B9AC-E68C-4630-91C4-DE336284A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" y="2518"/>
              <a:ext cx="326" cy="90"/>
            </a:xfrm>
            <a:prstGeom prst="homePlate">
              <a:avLst>
                <a:gd name="adj" fmla="val 90556"/>
              </a:avLst>
            </a:prstGeom>
            <a:solidFill>
              <a:srgbClr val="FFCC99"/>
            </a:solidFill>
            <a:ln w="936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213" name="Text Box 21">
              <a:hlinkClick r:id="" action="ppaction://noaction"/>
              <a:extLst>
                <a:ext uri="{FF2B5EF4-FFF2-40B4-BE49-F238E27FC236}">
                  <a16:creationId xmlns:a16="http://schemas.microsoft.com/office/drawing/2014/main" id="{B7C90BEA-1CC7-41F2-9213-4B1E2E2FE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6" y="2490"/>
              <a:ext cx="308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s-ES" sz="900" b="1"/>
                <a:t>DOC. 4</a:t>
              </a:r>
            </a:p>
          </p:txBody>
        </p:sp>
      </p:grpSp>
      <p:sp>
        <p:nvSpPr>
          <p:cNvPr id="8214" name="Text Box 22">
            <a:extLst>
              <a:ext uri="{FF2B5EF4-FFF2-40B4-BE49-F238E27FC236}">
                <a16:creationId xmlns:a16="http://schemas.microsoft.com/office/drawing/2014/main" id="{4117BB04-B94A-46F6-9952-61D3DC96A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2744788"/>
            <a:ext cx="11652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100" b="1"/>
              <a:t>que provocaron</a:t>
            </a:r>
          </a:p>
        </p:txBody>
      </p:sp>
      <p:grpSp>
        <p:nvGrpSpPr>
          <p:cNvPr id="8215" name="Group 23">
            <a:extLst>
              <a:ext uri="{FF2B5EF4-FFF2-40B4-BE49-F238E27FC236}">
                <a16:creationId xmlns:a16="http://schemas.microsoft.com/office/drawing/2014/main" id="{D66E7424-4035-45B8-AE0B-09DD8827604B}"/>
              </a:ext>
            </a:extLst>
          </p:cNvPr>
          <p:cNvGrpSpPr>
            <a:grpSpLocks/>
          </p:cNvGrpSpPr>
          <p:nvPr/>
        </p:nvGrpSpPr>
        <p:grpSpPr bwMode="auto">
          <a:xfrm>
            <a:off x="1860550" y="2771775"/>
            <a:ext cx="1720850" cy="203200"/>
            <a:chOff x="1172" y="1746"/>
            <a:chExt cx="1084" cy="128"/>
          </a:xfrm>
        </p:grpSpPr>
        <p:sp>
          <p:nvSpPr>
            <p:cNvPr id="8216" name="Line 24">
              <a:extLst>
                <a:ext uri="{FF2B5EF4-FFF2-40B4-BE49-F238E27FC236}">
                  <a16:creationId xmlns:a16="http://schemas.microsoft.com/office/drawing/2014/main" id="{403CC619-2477-48A7-9B73-F9F92332C5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2" y="1746"/>
              <a:ext cx="1" cy="124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217" name="Line 25">
              <a:extLst>
                <a:ext uri="{FF2B5EF4-FFF2-40B4-BE49-F238E27FC236}">
                  <a16:creationId xmlns:a16="http://schemas.microsoft.com/office/drawing/2014/main" id="{40D1CD01-C1E0-4413-8A26-2E6C779187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4" y="1875"/>
              <a:ext cx="1083" cy="1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218" name="Text Box 26">
            <a:extLst>
              <a:ext uri="{FF2B5EF4-FFF2-40B4-BE49-F238E27FC236}">
                <a16:creationId xmlns:a16="http://schemas.microsoft.com/office/drawing/2014/main" id="{BA759793-E9F3-4F4B-A96D-4BD23A461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>
                <a:srgbClr val="B4007C"/>
              </a:buClr>
            </a:pPr>
            <a:r>
              <a:rPr lang="en-GB" altLang="es-ES" b="1">
                <a:solidFill>
                  <a:srgbClr val="B4007C"/>
                </a:solidFill>
              </a:rPr>
              <a:t>1.- Los desequilibrios de la economía mundial</a:t>
            </a:r>
          </a:p>
        </p:txBody>
      </p:sp>
      <p:sp>
        <p:nvSpPr>
          <p:cNvPr id="8219" name="Oval 27">
            <a:extLst>
              <a:ext uri="{FF2B5EF4-FFF2-40B4-BE49-F238E27FC236}">
                <a16:creationId xmlns:a16="http://schemas.microsoft.com/office/drawing/2014/main" id="{383A043C-89B8-48AC-9DB2-11952994C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2371725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220" name="Oval 28">
            <a:extLst>
              <a:ext uri="{FF2B5EF4-FFF2-40B4-BE49-F238E27FC236}">
                <a16:creationId xmlns:a16="http://schemas.microsoft.com/office/drawing/2014/main" id="{8A3B49F4-E198-4B26-BB5E-5DCEEFC23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" y="2573338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221" name="Oval 29">
            <a:extLst>
              <a:ext uri="{FF2B5EF4-FFF2-40B4-BE49-F238E27FC236}">
                <a16:creationId xmlns:a16="http://schemas.microsoft.com/office/drawing/2014/main" id="{5AF5EF85-19BF-4AC7-9995-9A8FE4E64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" y="2184400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222" name="Oval 30">
            <a:extLst>
              <a:ext uri="{FF2B5EF4-FFF2-40B4-BE49-F238E27FC236}">
                <a16:creationId xmlns:a16="http://schemas.microsoft.com/office/drawing/2014/main" id="{DC34D53E-44F3-49D3-986B-93CBA475B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3171825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223" name="Oval 31">
            <a:extLst>
              <a:ext uri="{FF2B5EF4-FFF2-40B4-BE49-F238E27FC236}">
                <a16:creationId xmlns:a16="http://schemas.microsoft.com/office/drawing/2014/main" id="{F0A901F8-5ABD-41F9-A7F6-38A3B47CE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" y="4206875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224" name="Oval 32">
            <a:extLst>
              <a:ext uri="{FF2B5EF4-FFF2-40B4-BE49-F238E27FC236}">
                <a16:creationId xmlns:a16="http://schemas.microsoft.com/office/drawing/2014/main" id="{E543D74F-9FEB-45E2-B361-7EE00D4A8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4408488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225" name="Oval 33">
            <a:extLst>
              <a:ext uri="{FF2B5EF4-FFF2-40B4-BE49-F238E27FC236}">
                <a16:creationId xmlns:a16="http://schemas.microsoft.com/office/drawing/2014/main" id="{38E6240C-BD11-4052-842C-04BDC5C19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4019550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226" name="Oval 34">
            <a:extLst>
              <a:ext uri="{FF2B5EF4-FFF2-40B4-BE49-F238E27FC236}">
                <a16:creationId xmlns:a16="http://schemas.microsoft.com/office/drawing/2014/main" id="{14253014-9A3B-4AD2-BA54-8555FA6F0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" y="5395913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227" name="Oval 35">
            <a:extLst>
              <a:ext uri="{FF2B5EF4-FFF2-40B4-BE49-F238E27FC236}">
                <a16:creationId xmlns:a16="http://schemas.microsoft.com/office/drawing/2014/main" id="{08E8C15E-E60E-47E7-90AF-82C5A031B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5208588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8228" name="Group 36">
            <a:extLst>
              <a:ext uri="{FF2B5EF4-FFF2-40B4-BE49-F238E27FC236}">
                <a16:creationId xmlns:a16="http://schemas.microsoft.com/office/drawing/2014/main" id="{9509DC77-F819-4BEF-92F2-DCBA3921DCED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000125"/>
            <a:ext cx="3209925" cy="2855913"/>
            <a:chOff x="3648" y="630"/>
            <a:chExt cx="2022" cy="1799"/>
          </a:xfrm>
        </p:grpSpPr>
        <p:grpSp>
          <p:nvGrpSpPr>
            <p:cNvPr id="8229" name="Group 37">
              <a:extLst>
                <a:ext uri="{FF2B5EF4-FFF2-40B4-BE49-F238E27FC236}">
                  <a16:creationId xmlns:a16="http://schemas.microsoft.com/office/drawing/2014/main" id="{A47E5FAD-A0FC-43F1-83FD-516CCB267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1" y="630"/>
              <a:ext cx="1989" cy="1799"/>
              <a:chOff x="3681" y="630"/>
              <a:chExt cx="1989" cy="1799"/>
            </a:xfrm>
          </p:grpSpPr>
          <p:pic>
            <p:nvPicPr>
              <p:cNvPr id="8230" name="Picture 38">
                <a:extLst>
                  <a:ext uri="{FF2B5EF4-FFF2-40B4-BE49-F238E27FC236}">
                    <a16:creationId xmlns:a16="http://schemas.microsoft.com/office/drawing/2014/main" id="{03B65B44-5F80-488E-BE6E-52C6FD1B57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1" y="630"/>
                <a:ext cx="1591" cy="180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819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grpSp>
            <p:nvGrpSpPr>
              <p:cNvPr id="8231" name="Group 39">
                <a:extLst>
                  <a:ext uri="{FF2B5EF4-FFF2-40B4-BE49-F238E27FC236}">
                    <a16:creationId xmlns:a16="http://schemas.microsoft.com/office/drawing/2014/main" id="{6699FC45-760A-4375-B15C-36C9A30E92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1" y="660"/>
                <a:ext cx="569" cy="169"/>
                <a:chOff x="5101" y="660"/>
                <a:chExt cx="569" cy="169"/>
              </a:xfrm>
            </p:grpSpPr>
            <p:sp>
              <p:nvSpPr>
                <p:cNvPr id="8232" name="AutoShape 4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43B2C369-12A0-41EB-AAAE-7DA91BA7AD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1" y="660"/>
                  <a:ext cx="570" cy="17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360">
                  <a:solidFill>
                    <a:srgbClr val="B4007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54000" bIns="46800" anchor="ctr"/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5pPr>
                  <a:lvl6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6pPr>
                  <a:lvl7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7pPr>
                  <a:lvl8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8pPr>
                  <a:lvl9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Arial Unicode MS" pitchFamily="34" charset="-128"/>
                    </a:defRPr>
                  </a:lvl9pPr>
                </a:lstStyle>
                <a:p>
                  <a:pPr algn="r">
                    <a:buClr>
                      <a:srgbClr val="B4007C"/>
                    </a:buClr>
                  </a:pPr>
                  <a:r>
                    <a:rPr lang="en-GB" altLang="es-ES" sz="900" b="1">
                      <a:solidFill>
                        <a:srgbClr val="B4007C"/>
                      </a:solidFill>
                    </a:rPr>
                    <a:t>Ampliación</a:t>
                  </a:r>
                </a:p>
              </p:txBody>
            </p:sp>
            <p:sp>
              <p:nvSpPr>
                <p:cNvPr id="8233" name="Oval 41">
                  <a:extLst>
                    <a:ext uri="{FF2B5EF4-FFF2-40B4-BE49-F238E27FC236}">
                      <a16:creationId xmlns:a16="http://schemas.microsoft.com/office/drawing/2014/main" id="{9B571DA0-4F1B-413D-B030-081760EB8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1" y="692"/>
                  <a:ext cx="114" cy="102"/>
                </a:xfrm>
                <a:prstGeom prst="ellipse">
                  <a:avLst/>
                </a:prstGeom>
                <a:solidFill>
                  <a:srgbClr val="B4007C"/>
                </a:solidFill>
                <a:ln w="9360">
                  <a:solidFill>
                    <a:srgbClr val="B4007C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8234" name="AutoShape 42">
                  <a:extLst>
                    <a:ext uri="{FF2B5EF4-FFF2-40B4-BE49-F238E27FC236}">
                      <a16:creationId xmlns:a16="http://schemas.microsoft.com/office/drawing/2014/main" id="{24ADCEAF-A38A-4CA8-A1B5-092525D89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136" y="710"/>
                  <a:ext cx="67" cy="6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8235" name="Text Box 43">
              <a:extLst>
                <a:ext uri="{FF2B5EF4-FFF2-40B4-BE49-F238E27FC236}">
                  <a16:creationId xmlns:a16="http://schemas.microsoft.com/office/drawing/2014/main" id="{FBC6383A-D026-4D99-A4D3-0023D458D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712"/>
              <a:ext cx="288" cy="146"/>
            </a:xfrm>
            <a:prstGeom prst="rect">
              <a:avLst/>
            </a:prstGeom>
            <a:solidFill>
              <a:srgbClr val="FFCC99"/>
            </a:solidFill>
            <a:ln w="9360">
              <a:solidFill>
                <a:srgbClr val="FFCC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s-ES" sz="900" b="1"/>
                <a:t>DOC.1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3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6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1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0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3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6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9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2" dur="2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1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4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7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0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3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6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C53B2-D30A-4CEB-A74D-8A0E8B4B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5930EC-F877-409C-AEF1-6289A6FE1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73050"/>
            <a:ext cx="8528413" cy="639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01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43C6E-1616-4524-BDBB-8E58198B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DDFCCA-2A10-4084-B0C0-4E5FFB173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6" y="548680"/>
            <a:ext cx="864096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91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25160-309E-457B-A6AC-C735E91F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4296B1-18A2-4C37-9EA0-8475F36BF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305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00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C553D-DBC1-46A8-A1E0-437C4306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B139E9-8D05-434F-9DE0-2A5A91A8B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3050"/>
            <a:ext cx="8415867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67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0470A-59D4-42F2-852B-B8F1714B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F0AC9D-9380-4933-9BD1-74439311D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16050"/>
            <a:ext cx="2796304" cy="42923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579ED7-255F-4190-937D-D119D1323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6" y="1772816"/>
            <a:ext cx="5411336" cy="292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41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F7AB4-4714-475C-A51B-4DC6C309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31D5D8-C09F-4504-B1E5-A35F66D9C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556792"/>
            <a:ext cx="788122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493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2D0E4-D324-4DEE-BAEB-939C723D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66EF28-79FC-4DC3-BFB4-F58CE6C10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3050"/>
            <a:ext cx="8624424" cy="646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29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723AD-491B-4BC5-BC09-6C10B05D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871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185B3-DF85-4073-9D34-66DD1B10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68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FB720-1A02-4560-AD85-4229443C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400" b="1" dirty="0"/>
              <a:t>1.2 Los años 20: Prosperidad y seguridad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C0E34B-C2EB-4706-B3F8-977743A93361}"/>
              </a:ext>
            </a:extLst>
          </p:cNvPr>
          <p:cNvSpPr txBox="1"/>
          <p:nvPr/>
        </p:nvSpPr>
        <p:spPr>
          <a:xfrm>
            <a:off x="321837" y="1275095"/>
            <a:ext cx="8363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Crisis económica en los primeros momentos de la posguerra (1919-1924). Las condiciones durísimas impuestas a Alemania la arruinan y crean un clima de gran tensión y crisis general en toda Europa.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A partir de la Conferencia de Locarno (1925) las cosas cambian y empieza una época de “distensión” y crecimiento. 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Pese a ello, en algunos países como España o Italia se desarrollan REGÍMENES TOTALITARIOS.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Paralelamente EE. UU se está conformando como la primera potencia política y económica mundial. Comienzan sus felices “años 20” y la época del gran consumo.</a:t>
            </a:r>
          </a:p>
          <a:p>
            <a:pPr marL="342900" indent="-342900">
              <a:buFontTx/>
              <a:buChar char="-"/>
            </a:pPr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7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B75A66A3-53F9-4E4D-B7FB-AEDC8B266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1550988"/>
            <a:ext cx="355600" cy="447198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2828DF32-F624-4AEF-88BB-51579884E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>
                <a:srgbClr val="B4007C"/>
              </a:buClr>
            </a:pPr>
            <a:r>
              <a:rPr lang="en-GB" altLang="es-ES" b="1">
                <a:solidFill>
                  <a:srgbClr val="B4007C"/>
                </a:solidFill>
              </a:rPr>
              <a:t>1.- Los desequilibrios de la economía mundial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AF6BDF2C-0CB8-405A-9AF5-48FB0A77A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950913"/>
            <a:ext cx="5641975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/>
            <a:endParaRPr lang="en-GB" altLang="es-ES" sz="1700" b="1"/>
          </a:p>
          <a:p>
            <a:pPr algn="r">
              <a:buClr>
                <a:srgbClr val="FFFFFF"/>
              </a:buClr>
            </a:pPr>
            <a:r>
              <a:rPr lang="en-GB" altLang="es-ES" sz="1700" b="1">
                <a:solidFill>
                  <a:srgbClr val="FFFFFF"/>
                </a:solidFill>
              </a:rPr>
              <a:t>El declive de Europa y el auge de los Estados Unidos</a:t>
            </a:r>
            <a:r>
              <a:rPr lang="en-GB" altLang="es-ES" sz="1700" b="1"/>
              <a:t> </a:t>
            </a:r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84EB427E-A9B2-4060-8B64-4BCE1B0EE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B88A5128-E162-498E-A369-E9CEDB8F0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625600"/>
            <a:ext cx="600551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 b="1">
                <a:solidFill>
                  <a:srgbClr val="4D4D4D"/>
                </a:solidFill>
              </a:rPr>
              <a:t>Estados Unidos</a:t>
            </a:r>
            <a:r>
              <a:rPr lang="en-GB" altLang="es-ES" sz="1500">
                <a:solidFill>
                  <a:srgbClr val="4D4D4D"/>
                </a:solidFill>
              </a:rPr>
              <a:t> pasó a tener la hegemonía económica internacional</a:t>
            </a:r>
          </a:p>
          <a:p>
            <a:r>
              <a:rPr lang="en-GB" altLang="es-ES" sz="1300"/>
              <a:t>	</a:t>
            </a:r>
            <a:r>
              <a:rPr lang="en-GB" altLang="es-ES" sz="1300" i="1"/>
              <a:t>Se convirtió en la primera potencia financiera, industrial y comercial</a:t>
            </a:r>
          </a:p>
          <a:p>
            <a:r>
              <a:rPr lang="en-GB" altLang="es-ES" sz="1300"/>
              <a:t>	</a:t>
            </a:r>
            <a:r>
              <a:rPr lang="en-GB" altLang="es-ES" sz="1300" i="1"/>
              <a:t>El dólar se convirtió en la principal moneda internacional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0525E8ED-10B6-4D81-9BE1-A650413DB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1939925"/>
            <a:ext cx="587375" cy="330200"/>
          </a:xfrm>
          <a:prstGeom prst="rect">
            <a:avLst/>
          </a:prstGeom>
          <a:gradFill rotWithShape="0">
            <a:gsLst>
              <a:gs pos="0">
                <a:srgbClr val="755E46"/>
              </a:gs>
              <a:gs pos="100000">
                <a:srgbClr val="FFCC99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2B62DAD5-368E-48F7-B3C8-CE9E1A9AB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389188"/>
            <a:ext cx="38322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 b="1">
                <a:solidFill>
                  <a:srgbClr val="4D4D4D"/>
                </a:solidFill>
              </a:rPr>
              <a:t>Europa</a:t>
            </a:r>
            <a:r>
              <a:rPr lang="en-GB" altLang="es-ES" sz="1500">
                <a:solidFill>
                  <a:srgbClr val="4D4D4D"/>
                </a:solidFill>
              </a:rPr>
              <a:t> pierde peso económico y financiero</a:t>
            </a:r>
          </a:p>
        </p:txBody>
      </p:sp>
      <p:grpSp>
        <p:nvGrpSpPr>
          <p:cNvPr id="9224" name="Group 8">
            <a:extLst>
              <a:ext uri="{FF2B5EF4-FFF2-40B4-BE49-F238E27FC236}">
                <a16:creationId xmlns:a16="http://schemas.microsoft.com/office/drawing/2014/main" id="{88497072-7379-4531-A273-6FA119295D4E}"/>
              </a:ext>
            </a:extLst>
          </p:cNvPr>
          <p:cNvGrpSpPr>
            <a:grpSpLocks/>
          </p:cNvGrpSpPr>
          <p:nvPr/>
        </p:nvGrpSpPr>
        <p:grpSpPr bwMode="auto">
          <a:xfrm>
            <a:off x="5322888" y="2438400"/>
            <a:ext cx="3506787" cy="3838575"/>
            <a:chOff x="3353" y="1536"/>
            <a:chExt cx="2209" cy="2418"/>
          </a:xfrm>
        </p:grpSpPr>
        <p:pic>
          <p:nvPicPr>
            <p:cNvPr id="9225" name="Picture 9">
              <a:extLst>
                <a:ext uri="{FF2B5EF4-FFF2-40B4-BE49-F238E27FC236}">
                  <a16:creationId xmlns:a16="http://schemas.microsoft.com/office/drawing/2014/main" id="{2FD5ABD3-67F8-4187-9FBB-C822FB702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515"/>
            <a:stretch>
              <a:fillRect/>
            </a:stretch>
          </p:blipFill>
          <p:spPr bwMode="auto">
            <a:xfrm>
              <a:off x="3358" y="1536"/>
              <a:ext cx="2203" cy="2003"/>
            </a:xfrm>
            <a:prstGeom prst="rect">
              <a:avLst/>
            </a:prstGeom>
            <a:noFill/>
            <a:ln>
              <a:noFill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b="2051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226" name="Text Box 10">
              <a:extLst>
                <a:ext uri="{FF2B5EF4-FFF2-40B4-BE49-F238E27FC236}">
                  <a16:creationId xmlns:a16="http://schemas.microsoft.com/office/drawing/2014/main" id="{271CEBEE-6A2C-4F5D-8691-66E51989A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" y="3541"/>
              <a:ext cx="2210" cy="414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s-ES" sz="1300" b="1" i="1"/>
                <a:t>DOC.3 Reservas de oro monetario en los grandes países industriales</a:t>
              </a:r>
            </a:p>
            <a:p>
              <a:r>
                <a:rPr lang="en-GB" altLang="es-ES" sz="1100" b="1" i="1"/>
                <a:t>(En miles de millones de dólares).</a:t>
              </a:r>
            </a:p>
          </p:txBody>
        </p:sp>
      </p:grpSp>
      <p:grpSp>
        <p:nvGrpSpPr>
          <p:cNvPr id="9227" name="Group 11">
            <a:extLst>
              <a:ext uri="{FF2B5EF4-FFF2-40B4-BE49-F238E27FC236}">
                <a16:creationId xmlns:a16="http://schemas.microsoft.com/office/drawing/2014/main" id="{C00CF1A6-F234-4FBB-A8C6-28841FA03D02}"/>
              </a:ext>
            </a:extLst>
          </p:cNvPr>
          <p:cNvGrpSpPr>
            <a:grpSpLocks/>
          </p:cNvGrpSpPr>
          <p:nvPr/>
        </p:nvGrpSpPr>
        <p:grpSpPr bwMode="auto">
          <a:xfrm>
            <a:off x="1176338" y="2813050"/>
            <a:ext cx="3754437" cy="3316288"/>
            <a:chOff x="741" y="1772"/>
            <a:chExt cx="2365" cy="2089"/>
          </a:xfrm>
        </p:grpSpPr>
        <p:sp>
          <p:nvSpPr>
            <p:cNvPr id="9228" name="Text Box 12">
              <a:extLst>
                <a:ext uri="{FF2B5EF4-FFF2-40B4-BE49-F238E27FC236}">
                  <a16:creationId xmlns:a16="http://schemas.microsoft.com/office/drawing/2014/main" id="{D5BA5C88-B06E-41F1-97AB-D21C310CC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3448"/>
              <a:ext cx="2342" cy="414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s-ES" sz="1300" b="1" i="1"/>
                <a:t>DOC.2  Participación en la producción mundial de manufacturas.</a:t>
              </a:r>
            </a:p>
            <a:p>
              <a:r>
                <a:rPr lang="en-GB" altLang="es-ES" sz="1100" b="1" i="1"/>
                <a:t>(En tanto por ciento)</a:t>
              </a:r>
              <a:r>
                <a:rPr lang="ar-SA" altLang="es-ES" sz="1100" b="1" i="1">
                  <a:cs typeface="Arial" panose="020B0604020202020204" pitchFamily="34" charset="0"/>
                </a:rPr>
                <a:t>‏</a:t>
              </a:r>
              <a:endParaRPr lang="en-GB" altLang="es-ES" sz="1100" b="1" i="1"/>
            </a:p>
          </p:txBody>
        </p:sp>
        <p:pic>
          <p:nvPicPr>
            <p:cNvPr id="9229" name="Picture 13">
              <a:extLst>
                <a:ext uri="{FF2B5EF4-FFF2-40B4-BE49-F238E27FC236}">
                  <a16:creationId xmlns:a16="http://schemas.microsoft.com/office/drawing/2014/main" id="{BE52D833-CA36-46BF-9007-B302BE6DA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129"/>
            <a:stretch>
              <a:fillRect/>
            </a:stretch>
          </p:blipFill>
          <p:spPr bwMode="auto">
            <a:xfrm>
              <a:off x="741" y="1772"/>
              <a:ext cx="2366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b="2912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30" name="Group 14">
            <a:extLst>
              <a:ext uri="{FF2B5EF4-FFF2-40B4-BE49-F238E27FC236}">
                <a16:creationId xmlns:a16="http://schemas.microsoft.com/office/drawing/2014/main" id="{C3447964-9184-4D18-9286-50267214C1C5}"/>
              </a:ext>
            </a:extLst>
          </p:cNvPr>
          <p:cNvGrpSpPr>
            <a:grpSpLocks/>
          </p:cNvGrpSpPr>
          <p:nvPr/>
        </p:nvGrpSpPr>
        <p:grpSpPr bwMode="auto">
          <a:xfrm>
            <a:off x="7993063" y="2274888"/>
            <a:ext cx="903287" cy="268287"/>
            <a:chOff x="5035" y="1433"/>
            <a:chExt cx="569" cy="169"/>
          </a:xfrm>
        </p:grpSpPr>
        <p:sp>
          <p:nvSpPr>
            <p:cNvPr id="9231" name="AutoShape 15">
              <a:hlinkClick r:id="" action="ppaction://noaction"/>
              <a:extLst>
                <a:ext uri="{FF2B5EF4-FFF2-40B4-BE49-F238E27FC236}">
                  <a16:creationId xmlns:a16="http://schemas.microsoft.com/office/drawing/2014/main" id="{1D4F78E9-51A5-415A-8DCB-B4C26368C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" y="1433"/>
              <a:ext cx="570" cy="1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B4007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54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r">
                <a:buClr>
                  <a:srgbClr val="B4007C"/>
                </a:buClr>
              </a:pPr>
              <a:r>
                <a:rPr lang="en-GB" altLang="es-ES" sz="900" b="1">
                  <a:solidFill>
                    <a:srgbClr val="B4007C"/>
                  </a:solidFill>
                </a:rPr>
                <a:t>Ampliación</a:t>
              </a:r>
            </a:p>
          </p:txBody>
        </p:sp>
        <p:sp>
          <p:nvSpPr>
            <p:cNvPr id="9232" name="Oval 16">
              <a:extLst>
                <a:ext uri="{FF2B5EF4-FFF2-40B4-BE49-F238E27FC236}">
                  <a16:creationId xmlns:a16="http://schemas.microsoft.com/office/drawing/2014/main" id="{0446DE3E-6FE1-4385-A759-462C4170A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" y="1465"/>
              <a:ext cx="114" cy="102"/>
            </a:xfrm>
            <a:prstGeom prst="ellipse">
              <a:avLst/>
            </a:prstGeom>
            <a:solidFill>
              <a:srgbClr val="B4007C"/>
            </a:solidFill>
            <a:ln w="9360">
              <a:solidFill>
                <a:srgbClr val="B4007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33" name="AutoShape 17">
              <a:extLst>
                <a:ext uri="{FF2B5EF4-FFF2-40B4-BE49-F238E27FC236}">
                  <a16:creationId xmlns:a16="http://schemas.microsoft.com/office/drawing/2014/main" id="{6740AC91-9F78-4E20-889B-878F75D0DF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70" y="1483"/>
              <a:ext cx="67" cy="6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s-ES"/>
            </a:p>
          </p:txBody>
        </p:sp>
      </p:grpSp>
      <p:grpSp>
        <p:nvGrpSpPr>
          <p:cNvPr id="9234" name="Group 18">
            <a:extLst>
              <a:ext uri="{FF2B5EF4-FFF2-40B4-BE49-F238E27FC236}">
                <a16:creationId xmlns:a16="http://schemas.microsoft.com/office/drawing/2014/main" id="{D549C864-112E-4176-A89C-1E9B8D4FFF9A}"/>
              </a:ext>
            </a:extLst>
          </p:cNvPr>
          <p:cNvGrpSpPr>
            <a:grpSpLocks/>
          </p:cNvGrpSpPr>
          <p:nvPr/>
        </p:nvGrpSpPr>
        <p:grpSpPr bwMode="auto">
          <a:xfrm>
            <a:off x="3967163" y="5981700"/>
            <a:ext cx="903287" cy="268288"/>
            <a:chOff x="2499" y="3768"/>
            <a:chExt cx="569" cy="169"/>
          </a:xfrm>
        </p:grpSpPr>
        <p:sp>
          <p:nvSpPr>
            <p:cNvPr id="9235" name="AutoShape 19">
              <a:hlinkClick r:id="" action="ppaction://noaction"/>
              <a:extLst>
                <a:ext uri="{FF2B5EF4-FFF2-40B4-BE49-F238E27FC236}">
                  <a16:creationId xmlns:a16="http://schemas.microsoft.com/office/drawing/2014/main" id="{033B67B0-6BA5-4FD2-ABCF-4C58117EC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3768"/>
              <a:ext cx="570" cy="1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B4007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54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r">
                <a:buClr>
                  <a:srgbClr val="B4007C"/>
                </a:buClr>
              </a:pPr>
              <a:r>
                <a:rPr lang="en-GB" altLang="es-ES" sz="900" b="1">
                  <a:solidFill>
                    <a:srgbClr val="B4007C"/>
                  </a:solidFill>
                </a:rPr>
                <a:t>Ampliación</a:t>
              </a:r>
            </a:p>
          </p:txBody>
        </p:sp>
        <p:sp>
          <p:nvSpPr>
            <p:cNvPr id="9236" name="Oval 20">
              <a:extLst>
                <a:ext uri="{FF2B5EF4-FFF2-40B4-BE49-F238E27FC236}">
                  <a16:creationId xmlns:a16="http://schemas.microsoft.com/office/drawing/2014/main" id="{EF9779AD-91A0-4653-ADEC-57F6BC217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3800"/>
              <a:ext cx="114" cy="102"/>
            </a:xfrm>
            <a:prstGeom prst="ellipse">
              <a:avLst/>
            </a:prstGeom>
            <a:solidFill>
              <a:srgbClr val="B4007C"/>
            </a:solidFill>
            <a:ln w="9360">
              <a:solidFill>
                <a:srgbClr val="B4007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37" name="AutoShape 21">
              <a:extLst>
                <a:ext uri="{FF2B5EF4-FFF2-40B4-BE49-F238E27FC236}">
                  <a16:creationId xmlns:a16="http://schemas.microsoft.com/office/drawing/2014/main" id="{C927AF72-5D4E-411C-B588-CE2A755D86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34" y="3818"/>
              <a:ext cx="67" cy="6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49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55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9DD8CB81-6270-485C-AF32-422B7C5E3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541463"/>
            <a:ext cx="355600" cy="447198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D39B52AF-FBAA-437A-BE82-A92654885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>
                <a:srgbClr val="B4007C"/>
              </a:buClr>
            </a:pPr>
            <a:r>
              <a:rPr lang="en-GB" altLang="es-ES" b="1">
                <a:solidFill>
                  <a:srgbClr val="B4007C"/>
                </a:solidFill>
              </a:rPr>
              <a:t>2.- La frágil recuperación de los años veinte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5CC8D555-A120-4D9F-8E25-A82EE287F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947738"/>
            <a:ext cx="4538663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/>
            <a:endParaRPr lang="en-GB" altLang="es-ES" sz="1700" b="1"/>
          </a:p>
          <a:p>
            <a:pPr algn="r">
              <a:buClr>
                <a:srgbClr val="FFFFFF"/>
              </a:buClr>
            </a:pPr>
            <a:r>
              <a:rPr lang="en-GB" altLang="es-ES" sz="1700" b="1">
                <a:solidFill>
                  <a:srgbClr val="FFFFFF"/>
                </a:solidFill>
              </a:rPr>
              <a:t>Los felices años veinte en Estados Unidos </a:t>
            </a:r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2A46D89B-FE07-4DFF-A265-F4EAE6D82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317" name="Oval 5">
            <a:extLst>
              <a:ext uri="{FF2B5EF4-FFF2-40B4-BE49-F238E27FC236}">
                <a16:creationId xmlns:a16="http://schemas.microsoft.com/office/drawing/2014/main" id="{B244C544-5C11-4D50-8DA9-09441E326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2338388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BA4FC149-902A-40CA-85D6-7CCC0962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870075"/>
            <a:ext cx="10953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3319" name="Group 7">
            <a:extLst>
              <a:ext uri="{FF2B5EF4-FFF2-40B4-BE49-F238E27FC236}">
                <a16:creationId xmlns:a16="http://schemas.microsoft.com/office/drawing/2014/main" id="{6ABD7FAF-3FE9-4A71-9CFB-901B7CEB43FB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6022975"/>
            <a:ext cx="1169988" cy="190500"/>
            <a:chOff x="768" y="3794"/>
            <a:chExt cx="737" cy="120"/>
          </a:xfrm>
        </p:grpSpPr>
        <p:sp>
          <p:nvSpPr>
            <p:cNvPr id="13320" name="Line 8">
              <a:extLst>
                <a:ext uri="{FF2B5EF4-FFF2-40B4-BE49-F238E27FC236}">
                  <a16:creationId xmlns:a16="http://schemas.microsoft.com/office/drawing/2014/main" id="{F6466B3C-CC56-4F8A-A7EE-8B564D4F2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794"/>
              <a:ext cx="1" cy="117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21" name="Line 9">
              <a:extLst>
                <a:ext uri="{FF2B5EF4-FFF2-40B4-BE49-F238E27FC236}">
                  <a16:creationId xmlns:a16="http://schemas.microsoft.com/office/drawing/2014/main" id="{376586C1-F328-4026-BA12-A71037F00E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" y="3915"/>
              <a:ext cx="737" cy="1"/>
            </a:xfrm>
            <a:prstGeom prst="line">
              <a:avLst/>
            </a:prstGeom>
            <a:noFill/>
            <a:ln w="19080">
              <a:solidFill>
                <a:srgbClr val="FFCC99"/>
              </a:solidFill>
              <a:miter lim="800000"/>
              <a:headEnd/>
              <a:tailEnd type="triangle" w="med" len="med"/>
            </a:ln>
            <a:effectLst>
              <a:outerShdw dist="17819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3322" name="AutoShape 10">
            <a:extLst>
              <a:ext uri="{FF2B5EF4-FFF2-40B4-BE49-F238E27FC236}">
                <a16:creationId xmlns:a16="http://schemas.microsoft.com/office/drawing/2014/main" id="{65669BB4-CE05-485C-8F14-88DE753E2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5060950"/>
            <a:ext cx="385763" cy="207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0F4EC8F6-1C75-44A6-9167-1F9840A67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1597025"/>
            <a:ext cx="48260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 b="1">
                <a:solidFill>
                  <a:srgbClr val="4D4D4D"/>
                </a:solidFill>
              </a:rPr>
              <a:t>Causas</a:t>
            </a:r>
            <a:r>
              <a:rPr lang="en-GB" altLang="es-ES" sz="1500">
                <a:solidFill>
                  <a:srgbClr val="4D4D4D"/>
                </a:solidFill>
              </a:rPr>
              <a:t> de la espectacular </a:t>
            </a:r>
            <a:r>
              <a:rPr lang="en-GB" altLang="es-ES" sz="1500" b="1">
                <a:solidFill>
                  <a:srgbClr val="4D4D4D"/>
                </a:solidFill>
              </a:rPr>
              <a:t>expansión económica</a:t>
            </a:r>
            <a:r>
              <a:rPr lang="en-GB" altLang="es-ES" sz="1500">
                <a:solidFill>
                  <a:srgbClr val="4D4D4D"/>
                </a:solidFill>
              </a:rPr>
              <a:t> de los Estados Unidos entre 1922 y 1929</a:t>
            </a:r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C93124EA-8C3E-4B18-AA71-F894BB56B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2225675"/>
            <a:ext cx="17494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 b="1"/>
              <a:t>Nuevas industrias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A4E50413-B80B-445B-A78B-0D793E1E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2514600"/>
            <a:ext cx="5819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/>
              <a:t>Automóvil </a:t>
            </a:r>
          </a:p>
          <a:p>
            <a:r>
              <a:rPr lang="en-GB" altLang="es-ES" sz="1500"/>
              <a:t>Industrias eléctricas </a:t>
            </a:r>
            <a:r>
              <a:rPr lang="en-GB" altLang="es-ES" sz="1300"/>
              <a:t>(electricidad, teléfono, cine)</a:t>
            </a:r>
            <a:r>
              <a:rPr lang="ar-SA" altLang="es-ES" sz="1300">
                <a:cs typeface="Arial" panose="020B0604020202020204" pitchFamily="34" charset="0"/>
              </a:rPr>
              <a:t>‏</a:t>
            </a:r>
            <a:endParaRPr lang="en-GB" altLang="es-ES" sz="1300"/>
          </a:p>
          <a:p>
            <a:r>
              <a:rPr lang="en-GB" altLang="es-ES" sz="1500"/>
              <a:t>Electrodomésticos </a:t>
            </a:r>
            <a:r>
              <a:rPr lang="en-GB" altLang="es-ES" sz="1300"/>
              <a:t>(radio)</a:t>
            </a:r>
            <a:r>
              <a:rPr lang="ar-SA" altLang="es-ES" sz="1300">
                <a:cs typeface="Arial" panose="020B0604020202020204" pitchFamily="34" charset="0"/>
              </a:rPr>
              <a:t>‏</a:t>
            </a:r>
            <a:endParaRPr lang="en-GB" altLang="es-ES" sz="1300"/>
          </a:p>
          <a:p>
            <a:r>
              <a:rPr lang="en-GB" altLang="es-ES" sz="1500"/>
              <a:t>Industria química </a:t>
            </a:r>
            <a:r>
              <a:rPr lang="en-GB" altLang="es-ES" sz="1300"/>
              <a:t>(petróleo, neumáticos, abonos, productos farmacéuticos) 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6DBF39B9-6F43-47D4-851B-DA213C6AB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3503613"/>
            <a:ext cx="25257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 b="1"/>
              <a:t>Nuevas fuentes de energía</a:t>
            </a:r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AAE100D2-FE1E-4EF4-9C32-29DCDBEA2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3846513"/>
            <a:ext cx="21351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 b="1"/>
              <a:t>Petróleo</a:t>
            </a:r>
            <a:r>
              <a:rPr lang="en-GB" altLang="es-ES" sz="1500"/>
              <a:t> y </a:t>
            </a:r>
            <a:r>
              <a:rPr lang="en-GB" altLang="es-ES" sz="1500" b="1"/>
              <a:t>electricidad</a:t>
            </a:r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4C3FA396-2FE7-4C15-9182-2F529DF15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4143375"/>
            <a:ext cx="19748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 b="1"/>
              <a:t>Producción en masa</a:t>
            </a:r>
          </a:p>
        </p:txBody>
      </p:sp>
      <p:sp>
        <p:nvSpPr>
          <p:cNvPr id="13329" name="Text Box 17">
            <a:extLst>
              <a:ext uri="{FF2B5EF4-FFF2-40B4-BE49-F238E27FC236}">
                <a16:creationId xmlns:a16="http://schemas.microsoft.com/office/drawing/2014/main" id="{6B3A18F7-9996-4F25-81C3-45E18FDEF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4471988"/>
            <a:ext cx="733107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 b="1"/>
              <a:t>Mecanización</a:t>
            </a:r>
            <a:r>
              <a:rPr lang="en-GB" altLang="es-ES" sz="1500"/>
              <a:t> (gracias a los motores eléctricos y de combustión interna)</a:t>
            </a:r>
            <a:r>
              <a:rPr lang="ar-SA" altLang="es-ES" sz="1500">
                <a:cs typeface="Arial" panose="020B0604020202020204" pitchFamily="34" charset="0"/>
              </a:rPr>
              <a:t>‏</a:t>
            </a:r>
            <a:endParaRPr lang="en-GB" altLang="es-ES" sz="1500"/>
          </a:p>
          <a:p>
            <a:r>
              <a:rPr lang="en-GB" altLang="es-ES" sz="1500"/>
              <a:t>Nuevos métodos de </a:t>
            </a:r>
            <a:r>
              <a:rPr lang="en-GB" altLang="es-ES" sz="1500" b="1"/>
              <a:t>racionalización</a:t>
            </a:r>
            <a:r>
              <a:rPr lang="en-GB" altLang="es-ES" sz="1500"/>
              <a:t> del trabajo (</a:t>
            </a:r>
            <a:r>
              <a:rPr lang="en-GB" altLang="es-ES" sz="1500" i="1"/>
              <a:t>Taylorismo</a:t>
            </a:r>
            <a:r>
              <a:rPr lang="en-GB" altLang="es-ES" sz="1500"/>
              <a:t>) y de </a:t>
            </a:r>
            <a:r>
              <a:rPr lang="en-GB" altLang="es-ES" sz="1500" b="1"/>
              <a:t>producción estandarizada y en cadena</a:t>
            </a:r>
            <a:r>
              <a:rPr lang="en-GB" altLang="es-ES" sz="1500"/>
              <a:t> (</a:t>
            </a:r>
            <a:r>
              <a:rPr lang="en-GB" altLang="es-ES" sz="1500" i="1"/>
              <a:t>fordismo</a:t>
            </a:r>
            <a:r>
              <a:rPr lang="en-GB" altLang="es-ES" sz="1500"/>
              <a:t>)</a:t>
            </a:r>
            <a:r>
              <a:rPr lang="ar-SA" altLang="es-ES" sz="1500">
                <a:cs typeface="Arial" panose="020B0604020202020204" pitchFamily="34" charset="0"/>
              </a:rPr>
              <a:t>‏</a:t>
            </a:r>
            <a:endParaRPr lang="en-GB" altLang="es-ES" sz="1500"/>
          </a:p>
        </p:txBody>
      </p:sp>
      <p:sp>
        <p:nvSpPr>
          <p:cNvPr id="13330" name="Text Box 18">
            <a:extLst>
              <a:ext uri="{FF2B5EF4-FFF2-40B4-BE49-F238E27FC236}">
                <a16:creationId xmlns:a16="http://schemas.microsoft.com/office/drawing/2014/main" id="{7978BD87-3D4B-47FC-97D4-5E13EF23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5257800"/>
            <a:ext cx="44513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300" b="1"/>
              <a:t>Aumento de producción y abaratamiento de los precios</a:t>
            </a:r>
          </a:p>
        </p:txBody>
      </p:sp>
      <p:sp>
        <p:nvSpPr>
          <p:cNvPr id="13331" name="Rectangle 19">
            <a:extLst>
              <a:ext uri="{FF2B5EF4-FFF2-40B4-BE49-F238E27FC236}">
                <a16:creationId xmlns:a16="http://schemas.microsoft.com/office/drawing/2014/main" id="{D53C8B55-1863-412A-84DC-F113B82F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2106613"/>
            <a:ext cx="4748213" cy="77787"/>
          </a:xfrm>
          <a:prstGeom prst="rect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32" name="Oval 20">
            <a:extLst>
              <a:ext uri="{FF2B5EF4-FFF2-40B4-BE49-F238E27FC236}">
                <a16:creationId xmlns:a16="http://schemas.microsoft.com/office/drawing/2014/main" id="{314BCEA6-E678-418A-B005-6342AAA02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3595688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33" name="Rectangle 21">
            <a:extLst>
              <a:ext uri="{FF2B5EF4-FFF2-40B4-BE49-F238E27FC236}">
                <a16:creationId xmlns:a16="http://schemas.microsoft.com/office/drawing/2014/main" id="{D3CE21BE-C630-4FD7-AAE4-BD7EDB36B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2613025"/>
            <a:ext cx="142875" cy="825500"/>
          </a:xfrm>
          <a:prstGeom prst="rect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34" name="Rectangle 22">
            <a:extLst>
              <a:ext uri="{FF2B5EF4-FFF2-40B4-BE49-F238E27FC236}">
                <a16:creationId xmlns:a16="http://schemas.microsoft.com/office/drawing/2014/main" id="{E14C30ED-69A8-4DBA-BBDE-2FBD783A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3857625"/>
            <a:ext cx="142875" cy="209550"/>
          </a:xfrm>
          <a:prstGeom prst="rect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35" name="Oval 23">
            <a:extLst>
              <a:ext uri="{FF2B5EF4-FFF2-40B4-BE49-F238E27FC236}">
                <a16:creationId xmlns:a16="http://schemas.microsoft.com/office/drawing/2014/main" id="{6E283A83-808F-4B95-B893-25300E914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4221163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36" name="Rectangle 24">
            <a:extLst>
              <a:ext uri="{FF2B5EF4-FFF2-40B4-BE49-F238E27FC236}">
                <a16:creationId xmlns:a16="http://schemas.microsoft.com/office/drawing/2014/main" id="{AEFF5368-23A1-47EE-96A9-DE7BF5A9D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4454525"/>
            <a:ext cx="131762" cy="727075"/>
          </a:xfrm>
          <a:prstGeom prst="rect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37" name="Oval 25">
            <a:extLst>
              <a:ext uri="{FF2B5EF4-FFF2-40B4-BE49-F238E27FC236}">
                <a16:creationId xmlns:a16="http://schemas.microsoft.com/office/drawing/2014/main" id="{45422E65-0CEE-4ABE-AAB6-8782AD9AE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5808663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38" name="Text Box 26">
            <a:extLst>
              <a:ext uri="{FF2B5EF4-FFF2-40B4-BE49-F238E27FC236}">
                <a16:creationId xmlns:a16="http://schemas.microsoft.com/office/drawing/2014/main" id="{A0AC4EFF-477A-4A2A-ABF3-ED70147E8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5705475"/>
            <a:ext cx="19097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 b="1"/>
              <a:t>Consumo de masas</a:t>
            </a:r>
          </a:p>
        </p:txBody>
      </p:sp>
      <p:sp>
        <p:nvSpPr>
          <p:cNvPr id="13339" name="Text Box 27">
            <a:extLst>
              <a:ext uri="{FF2B5EF4-FFF2-40B4-BE49-F238E27FC236}">
                <a16:creationId xmlns:a16="http://schemas.microsoft.com/office/drawing/2014/main" id="{96BDD39A-0056-4054-8975-CDC051AA5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5980113"/>
            <a:ext cx="83978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100" b="1"/>
              <a:t>a través de</a:t>
            </a:r>
          </a:p>
        </p:txBody>
      </p:sp>
      <p:sp>
        <p:nvSpPr>
          <p:cNvPr id="13340" name="Text Box 28">
            <a:extLst>
              <a:ext uri="{FF2B5EF4-FFF2-40B4-BE49-F238E27FC236}">
                <a16:creationId xmlns:a16="http://schemas.microsoft.com/office/drawing/2014/main" id="{9A80F05A-8E14-46E3-9F1E-0A55FA0CD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38" y="6037263"/>
            <a:ext cx="28749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 b="1"/>
              <a:t>Publicidad</a:t>
            </a:r>
            <a:r>
              <a:rPr lang="en-GB" altLang="es-ES" sz="1500"/>
              <a:t> y </a:t>
            </a:r>
            <a:r>
              <a:rPr lang="en-GB" altLang="es-ES" sz="1500" b="1"/>
              <a:t>compras a plazos</a:t>
            </a:r>
          </a:p>
        </p:txBody>
      </p:sp>
      <p:grpSp>
        <p:nvGrpSpPr>
          <p:cNvPr id="13341" name="Group 29">
            <a:extLst>
              <a:ext uri="{FF2B5EF4-FFF2-40B4-BE49-F238E27FC236}">
                <a16:creationId xmlns:a16="http://schemas.microsoft.com/office/drawing/2014/main" id="{EF7F898B-D52C-49F6-AD9C-EF942FE8F5F1}"/>
              </a:ext>
            </a:extLst>
          </p:cNvPr>
          <p:cNvGrpSpPr>
            <a:grpSpLocks/>
          </p:cNvGrpSpPr>
          <p:nvPr/>
        </p:nvGrpSpPr>
        <p:grpSpPr bwMode="auto">
          <a:xfrm>
            <a:off x="6007100" y="985838"/>
            <a:ext cx="2949575" cy="2716212"/>
            <a:chOff x="3784" y="621"/>
            <a:chExt cx="1858" cy="1711"/>
          </a:xfrm>
        </p:grpSpPr>
        <p:pic>
          <p:nvPicPr>
            <p:cNvPr id="13342" name="Picture 30">
              <a:extLst>
                <a:ext uri="{FF2B5EF4-FFF2-40B4-BE49-F238E27FC236}">
                  <a16:creationId xmlns:a16="http://schemas.microsoft.com/office/drawing/2014/main" id="{5AD83ABA-B7CC-416B-941C-2AF5677D6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74"/>
            <a:stretch>
              <a:fillRect/>
            </a:stretch>
          </p:blipFill>
          <p:spPr bwMode="auto">
            <a:xfrm>
              <a:off x="3784" y="621"/>
              <a:ext cx="1858" cy="1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b="1567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43" name="Text Box 31">
              <a:extLst>
                <a:ext uri="{FF2B5EF4-FFF2-40B4-BE49-F238E27FC236}">
                  <a16:creationId xmlns:a16="http://schemas.microsoft.com/office/drawing/2014/main" id="{05FA66C1-1516-4D76-BE11-4CC496C35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3" y="1986"/>
              <a:ext cx="1110" cy="34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s-ES" sz="1000" b="1"/>
                <a:t>Cadena de montaje de automóviles Ford en Detroit.</a:t>
              </a:r>
            </a:p>
          </p:txBody>
        </p:sp>
      </p:grpSp>
      <p:sp>
        <p:nvSpPr>
          <p:cNvPr id="13344" name="Text Box 32">
            <a:extLst>
              <a:ext uri="{FF2B5EF4-FFF2-40B4-BE49-F238E27FC236}">
                <a16:creationId xmlns:a16="http://schemas.microsoft.com/office/drawing/2014/main" id="{6B093C6A-28F2-4142-BEAE-B086B0A3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5380038"/>
            <a:ext cx="25717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 b="1"/>
              <a:t>Concentración empresarial</a:t>
            </a:r>
          </a:p>
        </p:txBody>
      </p:sp>
      <p:sp>
        <p:nvSpPr>
          <p:cNvPr id="13345" name="Oval 33">
            <a:extLst>
              <a:ext uri="{FF2B5EF4-FFF2-40B4-BE49-F238E27FC236}">
                <a16:creationId xmlns:a16="http://schemas.microsoft.com/office/drawing/2014/main" id="{9439B180-60E6-42F4-B266-F7630857C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5457825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3346" name="Group 34">
            <a:extLst>
              <a:ext uri="{FF2B5EF4-FFF2-40B4-BE49-F238E27FC236}">
                <a16:creationId xmlns:a16="http://schemas.microsoft.com/office/drawing/2014/main" id="{2BE2252B-F7C6-4103-9D75-B7D75682A0AD}"/>
              </a:ext>
            </a:extLst>
          </p:cNvPr>
          <p:cNvGrpSpPr>
            <a:grpSpLocks/>
          </p:cNvGrpSpPr>
          <p:nvPr/>
        </p:nvGrpSpPr>
        <p:grpSpPr bwMode="auto">
          <a:xfrm>
            <a:off x="5438775" y="5507038"/>
            <a:ext cx="657225" cy="230187"/>
            <a:chOff x="3426" y="3469"/>
            <a:chExt cx="414" cy="145"/>
          </a:xfrm>
        </p:grpSpPr>
        <p:sp>
          <p:nvSpPr>
            <p:cNvPr id="13347" name="AutoShape 35">
              <a:hlinkClick r:id="" action="ppaction://noaction"/>
              <a:extLst>
                <a:ext uri="{FF2B5EF4-FFF2-40B4-BE49-F238E27FC236}">
                  <a16:creationId xmlns:a16="http://schemas.microsoft.com/office/drawing/2014/main" id="{7E73C853-9A02-44C2-9155-0F8972E28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4" y="3496"/>
              <a:ext cx="367" cy="86"/>
            </a:xfrm>
            <a:prstGeom prst="homePlate">
              <a:avLst>
                <a:gd name="adj" fmla="val 106686"/>
              </a:avLst>
            </a:prstGeom>
            <a:solidFill>
              <a:srgbClr val="FFCC99"/>
            </a:solidFill>
            <a:ln w="9360">
              <a:solidFill>
                <a:srgbClr val="FFCC99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48" name="Text Box 36">
              <a:hlinkClick r:id="" action="ppaction://noaction"/>
              <a:extLst>
                <a:ext uri="{FF2B5EF4-FFF2-40B4-BE49-F238E27FC236}">
                  <a16:creationId xmlns:a16="http://schemas.microsoft.com/office/drawing/2014/main" id="{A9D8E55A-6F2E-4765-83F8-E4B9CFBF7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6" y="3469"/>
              <a:ext cx="349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18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s-ES" sz="900" b="1"/>
                <a:t>DOC. 13</a:t>
              </a:r>
            </a:p>
          </p:txBody>
        </p:sp>
      </p:grpSp>
      <p:grpSp>
        <p:nvGrpSpPr>
          <p:cNvPr id="13349" name="Group 37">
            <a:extLst>
              <a:ext uri="{FF2B5EF4-FFF2-40B4-BE49-F238E27FC236}">
                <a16:creationId xmlns:a16="http://schemas.microsoft.com/office/drawing/2014/main" id="{ECF045EC-A30A-483C-867B-0DC1A384C5C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150938"/>
            <a:ext cx="434975" cy="476250"/>
            <a:chOff x="3024" y="725"/>
            <a:chExt cx="274" cy="300"/>
          </a:xfrm>
        </p:grpSpPr>
        <p:pic>
          <p:nvPicPr>
            <p:cNvPr id="13350" name="Picture 38">
              <a:hlinkClick r:id="rId4" action="ppaction://hlinksldjump"/>
              <a:extLst>
                <a:ext uri="{FF2B5EF4-FFF2-40B4-BE49-F238E27FC236}">
                  <a16:creationId xmlns:a16="http://schemas.microsoft.com/office/drawing/2014/main" id="{6471D564-FE84-45F0-8A1B-55B41CDF0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6" y="725"/>
              <a:ext cx="21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51" name="Picture 39">
              <a:hlinkClick r:id="rId6"/>
              <a:extLst>
                <a:ext uri="{FF2B5EF4-FFF2-40B4-BE49-F238E27FC236}">
                  <a16:creationId xmlns:a16="http://schemas.microsoft.com/office/drawing/2014/main" id="{4063EF07-CD06-412B-8806-9CD969A8A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787"/>
              <a:ext cx="20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1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7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5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8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1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4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8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3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4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2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2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2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2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3" dur="2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8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1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6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9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5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8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B6011BC2-BA4B-4CE2-97CA-7CE6E9D68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524000"/>
            <a:ext cx="355600" cy="447198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06184205-11BA-41AD-B216-11EB02A40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73088"/>
            <a:ext cx="7410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ts val="1125"/>
              </a:spcBef>
              <a:buClr>
                <a:srgbClr val="B4007C"/>
              </a:buClr>
            </a:pPr>
            <a:r>
              <a:rPr lang="en-GB" altLang="es-ES" b="1">
                <a:solidFill>
                  <a:srgbClr val="B4007C"/>
                </a:solidFill>
              </a:rPr>
              <a:t>2.- La frágil recuperación de los años veinte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264B7419-9F3E-48D1-BCA0-36FFF0B2D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950913"/>
            <a:ext cx="2332037" cy="61277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42352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/>
            <a:endParaRPr lang="en-GB" altLang="es-ES" sz="1700" b="1"/>
          </a:p>
          <a:p>
            <a:pPr algn="r">
              <a:buClr>
                <a:srgbClr val="FFFFFF"/>
              </a:buClr>
            </a:pPr>
            <a:r>
              <a:rPr lang="en-GB" altLang="es-ES" sz="1700" b="1">
                <a:solidFill>
                  <a:srgbClr val="FFFFFF"/>
                </a:solidFill>
              </a:rPr>
              <a:t>La situación europea </a:t>
            </a:r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76FBFEC5-C935-4C2E-A7CB-F3471942D6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944563"/>
            <a:ext cx="8893175" cy="1587"/>
          </a:xfrm>
          <a:prstGeom prst="line">
            <a:avLst/>
          </a:prstGeom>
          <a:noFill/>
          <a:ln w="9360">
            <a:solidFill>
              <a:srgbClr val="B400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341" name="Oval 5">
            <a:extLst>
              <a:ext uri="{FF2B5EF4-FFF2-40B4-BE49-F238E27FC236}">
                <a16:creationId xmlns:a16="http://schemas.microsoft.com/office/drawing/2014/main" id="{4A7BEFEC-82A8-4E4A-96FD-DCD71B070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2590800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20CAF43A-C7F9-42D7-952B-E9B763BE3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870075"/>
            <a:ext cx="10953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3" name="AutoShape 7">
            <a:extLst>
              <a:ext uri="{FF2B5EF4-FFF2-40B4-BE49-F238E27FC236}">
                <a16:creationId xmlns:a16="http://schemas.microsoft.com/office/drawing/2014/main" id="{10375050-30EC-4406-AF83-284D157D7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5" y="2833688"/>
            <a:ext cx="385763" cy="207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7B3CC379-9A5B-4310-AC08-AAEF4BE47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1628775"/>
            <a:ext cx="48260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buClr>
                <a:srgbClr val="4D4D4D"/>
              </a:buClr>
            </a:pPr>
            <a:r>
              <a:rPr lang="en-GB" altLang="es-ES" sz="1500" b="1">
                <a:solidFill>
                  <a:srgbClr val="4D4D4D"/>
                </a:solidFill>
              </a:rPr>
              <a:t>Europa de recuperó de la crisis de posguerra, pero dejó de ser el centro de la economía mundial</a:t>
            </a: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3F1AB71F-CC85-4959-8442-00108AAAF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2132013"/>
            <a:ext cx="4748212" cy="77787"/>
          </a:xfrm>
          <a:prstGeom prst="rect">
            <a:avLst/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85C44FE2-3CB9-4C9B-86FF-8D94E06B3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2489200"/>
            <a:ext cx="58658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 b="1"/>
              <a:t>Alemania</a:t>
            </a:r>
            <a:r>
              <a:rPr lang="en-GB" altLang="es-ES" sz="1500"/>
              <a:t> empezó la recuperación de su economía a partir de 1924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94095671-9EB9-4955-AA5A-89DE3C491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8" y="2986088"/>
            <a:ext cx="6334125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/>
              <a:t>Favorecida por la afluencia de </a:t>
            </a:r>
            <a:r>
              <a:rPr lang="en-GB" altLang="es-ES" sz="1500" b="1"/>
              <a:t>capitales británicos y estadounidenses</a:t>
            </a:r>
            <a:r>
              <a:rPr lang="en-GB" altLang="es-ES" sz="1500"/>
              <a:t>, pero con un fuerte endeudamiento (riesgo evidente para el futuro)</a:t>
            </a:r>
            <a:r>
              <a:rPr lang="ar-SA" altLang="es-ES" sz="1500">
                <a:cs typeface="Arial" panose="020B0604020202020204" pitchFamily="34" charset="0"/>
              </a:rPr>
              <a:t>‏</a:t>
            </a:r>
            <a:endParaRPr lang="en-GB" altLang="es-ES" sz="1500"/>
          </a:p>
        </p:txBody>
      </p:sp>
      <p:sp>
        <p:nvSpPr>
          <p:cNvPr id="14348" name="Oval 12">
            <a:extLst>
              <a:ext uri="{FF2B5EF4-FFF2-40B4-BE49-F238E27FC236}">
                <a16:creationId xmlns:a16="http://schemas.microsoft.com/office/drawing/2014/main" id="{DAE52F80-0005-4EC9-888A-922EAAC42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8" y="3881438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0B2BE8D2-7AB1-4A2E-9F9A-6C40DC31B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3778250"/>
            <a:ext cx="60023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 b="1"/>
              <a:t>Francia</a:t>
            </a:r>
            <a:r>
              <a:rPr lang="en-GB" altLang="es-ES" sz="1500"/>
              <a:t> supo mejorar su economía iniciando una fuerte recuperación</a:t>
            </a:r>
          </a:p>
        </p:txBody>
      </p:sp>
      <p:sp>
        <p:nvSpPr>
          <p:cNvPr id="14350" name="Oval 14">
            <a:extLst>
              <a:ext uri="{FF2B5EF4-FFF2-40B4-BE49-F238E27FC236}">
                <a16:creationId xmlns:a16="http://schemas.microsoft.com/office/drawing/2014/main" id="{3523B338-DFCA-420E-B85A-092E5D1AD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4454525"/>
            <a:ext cx="142875" cy="13335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755E4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2E8A2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CC2748D3-AC33-4560-AFD9-783249D75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4360863"/>
            <a:ext cx="76120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/>
              <a:t>El </a:t>
            </a:r>
            <a:r>
              <a:rPr lang="en-GB" altLang="es-ES" sz="1500" b="1"/>
              <a:t>Reino Unido</a:t>
            </a:r>
            <a:r>
              <a:rPr lang="en-GB" altLang="es-ES" sz="1500"/>
              <a:t> se caracterizó por un estancamiento de su economía entre 1924 y 1929</a:t>
            </a:r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id="{D2FCEF04-53FC-4D4C-BEFB-B416D87B5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4911725"/>
            <a:ext cx="5846763" cy="550863"/>
          </a:xfrm>
          <a:prstGeom prst="rect">
            <a:avLst/>
          </a:prstGeom>
          <a:noFill/>
          <a:ln w="936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18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s-ES" sz="1500"/>
              <a:t>Provocado por el retorno al patrón oro, que encareció sus productos ante la devaluación de la mayoría de las otras monedas</a:t>
            </a:r>
          </a:p>
        </p:txBody>
      </p:sp>
      <p:sp>
        <p:nvSpPr>
          <p:cNvPr id="14353" name="AutoShape 17">
            <a:extLst>
              <a:ext uri="{FF2B5EF4-FFF2-40B4-BE49-F238E27FC236}">
                <a16:creationId xmlns:a16="http://schemas.microsoft.com/office/drawing/2014/main" id="{FDC41EA8-5FB4-4F0C-ADEC-00BE79DA8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4667250"/>
            <a:ext cx="385763" cy="2079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360">
            <a:solidFill>
              <a:srgbClr val="FFCC99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2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5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9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4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A4848-8E46-486F-8B26-7C9A5DAD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400" b="1" dirty="0"/>
              <a:t>1.3. La crisis de 1929 y la Gran Depresión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C9AB88-3CE8-49F1-90EA-891133AEFC8A}"/>
              </a:ext>
            </a:extLst>
          </p:cNvPr>
          <p:cNvSpPr txBox="1"/>
          <p:nvPr/>
        </p:nvSpPr>
        <p:spPr>
          <a:xfrm>
            <a:off x="395536" y="1268760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La euforia de los años 20  tuvo malísimas consecuencias.</a:t>
            </a:r>
          </a:p>
          <a:p>
            <a:pPr marL="342900" indent="-342900">
              <a:buFontTx/>
              <a:buChar char="-"/>
            </a:pPr>
            <a:endParaRPr lang="es-E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El excesivo consumo se realizó en base a “préstamos” bancarios desmesurados.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Se desarrollo una profunda especulación en la Bolsa, muy peligrosa en caso de inestabilidad financiera. Todo el mundo compraba acciones para revenderlas más caras.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El brutal crecimiento económico se realizó de una forma artificial, en base a la especulación, a la construcción, sin apoyarse sólidamente en los verdaderos sectores productivos.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Así las cosas en octubre de 1929 se produjo el </a:t>
            </a:r>
            <a:r>
              <a:rPr lang="es-ES" sz="2000" b="1" dirty="0" err="1">
                <a:solidFill>
                  <a:schemeClr val="tx1"/>
                </a:solidFill>
              </a:rPr>
              <a:t>Crash</a:t>
            </a:r>
            <a:r>
              <a:rPr lang="es-ES" sz="2000" b="1" dirty="0">
                <a:solidFill>
                  <a:schemeClr val="tx1"/>
                </a:solidFill>
              </a:rPr>
              <a:t> de la Bolsa  de Nueva York que sumió al país en una profunda y duradera crisis económica. </a:t>
            </a:r>
          </a:p>
        </p:txBody>
      </p:sp>
    </p:spTree>
    <p:extLst>
      <p:ext uri="{BB962C8B-B14F-4D97-AF65-F5344CB8AC3E}">
        <p14:creationId xmlns:p14="http://schemas.microsoft.com/office/powerpoint/2010/main" val="173695544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itchFamily="34" charset="-128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itchFamily="34" charset="-128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2376</Words>
  <Application>Microsoft Office PowerPoint</Application>
  <PresentationFormat>Presentación en pantalla (4:3)</PresentationFormat>
  <Paragraphs>327</Paragraphs>
  <Slides>48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48</vt:i4>
      </vt:variant>
    </vt:vector>
  </HeadingPairs>
  <TitlesOfParts>
    <vt:vector size="54" baseType="lpstr">
      <vt:lpstr>Arial</vt:lpstr>
      <vt:lpstr>Arial Unicode MS</vt:lpstr>
      <vt:lpstr>Times New Roman</vt:lpstr>
      <vt:lpstr>Wingdings</vt:lpstr>
      <vt:lpstr>Diseño predeterminado</vt:lpstr>
      <vt:lpstr>Diseño predeterminado</vt:lpstr>
      <vt:lpstr>Presentación de PowerPoint</vt:lpstr>
      <vt:lpstr>1. UN PERIODO ENTRE DOS GUERRAS</vt:lpstr>
      <vt:lpstr>Presentación de PowerPoint</vt:lpstr>
      <vt:lpstr>Presentación de PowerPoint</vt:lpstr>
      <vt:lpstr>1.2 Los años 20: Prosperidad y seguridad</vt:lpstr>
      <vt:lpstr>Presentación de PowerPoint</vt:lpstr>
      <vt:lpstr>Presentación de PowerPoint</vt:lpstr>
      <vt:lpstr>Presentación de PowerPoint</vt:lpstr>
      <vt:lpstr>1.3. La crisis de 1929 y la Gran Depresión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perfil</dc:creator>
  <cp:lastModifiedBy>miguel a richart bernardo</cp:lastModifiedBy>
  <cp:revision>36</cp:revision>
  <dcterms:modified xsi:type="dcterms:W3CDTF">2018-02-28T20:54:35Z</dcterms:modified>
</cp:coreProperties>
</file>