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69" r:id="rId15"/>
    <p:sldId id="267" r:id="rId16"/>
    <p:sldId id="272" r:id="rId17"/>
    <p:sldId id="271" r:id="rId18"/>
    <p:sldId id="273" r:id="rId19"/>
    <p:sldId id="275" r:id="rId20"/>
    <p:sldId id="276" r:id="rId21"/>
    <p:sldId id="274" r:id="rId22"/>
    <p:sldId id="277" r:id="rId23"/>
    <p:sldId id="278" r:id="rId24"/>
    <p:sldId id="279" r:id="rId25"/>
    <p:sldId id="280" r:id="rId26"/>
    <p:sldId id="288" r:id="rId27"/>
    <p:sldId id="289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0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8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3740E-7B35-4551-ACA2-CE7036E2B2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B24A90D-5618-464E-B04A-BF1DD4308B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5E1C56-0BEA-4C33-9B20-69D1C1425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6446-32F6-425F-B009-A235F2D1C093}" type="datetimeFigureOut">
              <a:rPr lang="es-ES" smtClean="0"/>
              <a:t>09/05/2018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3F59F9-71EC-4FC8-906E-835C10763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B1EB2-76A5-41F0-BC44-A91C9BA9A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8F4C-E56C-4B91-BDF7-EF0E55F386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969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E7AFB-36B1-4D67-98CC-63170F202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9E2116-3D65-499A-8A61-0B90EF80BA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B56DD7-2780-4801-A737-AFCA10CB5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6446-32F6-425F-B009-A235F2D1C093}" type="datetimeFigureOut">
              <a:rPr lang="es-ES" smtClean="0"/>
              <a:t>09/05/2018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467D4E-58E5-4E7F-99CC-9363CDB9F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A56917-8C1A-45BC-899B-18A354BB6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8F4C-E56C-4B91-BDF7-EF0E55F386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2275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1C9931E-4D88-42EE-9A3D-7D92EE4F7A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D1FEBC1-9711-407B-ADD8-6B1EF8E3E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6CF726-94E2-4584-99ED-566A40F4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6446-32F6-425F-B009-A235F2D1C093}" type="datetimeFigureOut">
              <a:rPr lang="es-ES" smtClean="0"/>
              <a:t>09/05/2018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9B8F2-312F-4D2A-AB27-CC06D00D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102E52-2E3A-4F17-890D-3419B580F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8F4C-E56C-4B91-BDF7-EF0E55F386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558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E17CAD-8D3B-4F0C-8FB2-A6C289912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04435E-FCD9-41A8-A0B6-FFD4F35A6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626DBE-94FE-4B3F-B79D-B6257E62A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6446-32F6-425F-B009-A235F2D1C093}" type="datetimeFigureOut">
              <a:rPr lang="es-ES" smtClean="0"/>
              <a:t>09/05/2018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377FCF-77FA-41CB-B930-55C5D375F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C22EE8-C9EE-4FCB-91B7-CB21784D3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8F4C-E56C-4B91-BDF7-EF0E55F386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2202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7D780-8E94-49C6-8825-4D934D082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38495F-5EBD-4ED6-9094-2C7A2F0EC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5E322F-C707-4198-A3E8-EB459A6F3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6446-32F6-425F-B009-A235F2D1C093}" type="datetimeFigureOut">
              <a:rPr lang="es-ES" smtClean="0"/>
              <a:t>09/05/2018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FDBF94-8A1C-4280-9426-8E6B516A0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DC649F-F1CA-4540-99E5-56BB0912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8F4C-E56C-4B91-BDF7-EF0E55F386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814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D9E73D-A31A-4715-AF3B-F97EE3EEC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099320-36C7-49D3-90C3-090CCFB3DA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A61FFE2-991B-47B4-8969-94FDD669D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4240E1-31CA-4E1C-8AFA-A9CDEBC40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6446-32F6-425F-B009-A235F2D1C093}" type="datetimeFigureOut">
              <a:rPr lang="es-ES" smtClean="0"/>
              <a:t>09/05/2018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5D07A0-3F06-409E-AF84-CDA03EF26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5F903F-68B5-4AF0-95E9-A0ABA249A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8F4C-E56C-4B91-BDF7-EF0E55F386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381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7DFC3E-4E8A-4D60-87E8-32EC029EA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95440E-3E01-40FB-A976-1D007F03E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EF2FE0-EB6C-4884-A5F4-DB1A46760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331CEDA-F310-4405-B26B-A6FBB001E7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9D8B4DC-3D94-4761-AA4C-5977400CF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80C27C9-DD29-4296-9695-2422AF1E9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6446-32F6-425F-B009-A235F2D1C093}" type="datetimeFigureOut">
              <a:rPr lang="es-ES" smtClean="0"/>
              <a:t>09/05/2018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C182E95-CCF1-4582-ADA5-09FE7F21A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C505511-A5A8-4CC7-9059-DECA121D4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8F4C-E56C-4B91-BDF7-EF0E55F386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127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EA4170-3FE6-41A6-A27C-E15DBDA0F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FF4D2FB-0C52-4F5F-BA53-FA4D854B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6446-32F6-425F-B009-A235F2D1C093}" type="datetimeFigureOut">
              <a:rPr lang="es-ES" smtClean="0"/>
              <a:t>09/05/2018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D4A924-30F8-4A77-9542-77281365D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E47B0C0-8C3F-4A0B-96BC-A668D5C43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8F4C-E56C-4B91-BDF7-EF0E55F386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892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7866DE9-85A1-4D03-A733-A3DCF4F94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6446-32F6-425F-B009-A235F2D1C093}" type="datetimeFigureOut">
              <a:rPr lang="es-ES" smtClean="0"/>
              <a:t>09/05/2018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473AA6-66D0-4B2E-A335-E0B80BF5A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9A81EF-5EE0-4026-9963-E26901DD5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8F4C-E56C-4B91-BDF7-EF0E55F386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858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BCEC89-EFDA-4771-9589-AC8E9284C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3F182E-A84A-41F9-B75A-75EB63FDB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96AB9C-A44D-4163-80FF-4CBDAA49D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18C666-1E2A-4C7B-B1F0-ECC90C82B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6446-32F6-425F-B009-A235F2D1C093}" type="datetimeFigureOut">
              <a:rPr lang="es-ES" smtClean="0"/>
              <a:t>09/05/2018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3D4E5C-F777-41CA-8645-3E4B8374A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896989-5FE1-4BFB-88F8-4A81C061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8F4C-E56C-4B91-BDF7-EF0E55F386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3079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FB1BB4-8C59-42EA-A410-9E403E627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34A5EF9-BAF8-4047-AD01-5B44F36098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53C698-5FC0-477E-9232-B973DB7BA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98F192-77BC-4632-A70E-AC5ECBD21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6446-32F6-425F-B009-A235F2D1C093}" type="datetimeFigureOut">
              <a:rPr lang="es-ES" smtClean="0"/>
              <a:t>09/05/2018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6323E7-06E8-440A-9347-73A6232F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2ACCCE-7036-414D-AEB6-83E3C1F1F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8F4C-E56C-4B91-BDF7-EF0E55F386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5879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393727-8A11-45AB-87DB-E448411C7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515A9F-A30E-446B-9566-1DC7A757A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CA2DA9-927D-4573-A021-5AD9C56F51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A6446-32F6-425F-B009-A235F2D1C093}" type="datetimeFigureOut">
              <a:rPr lang="es-ES" smtClean="0"/>
              <a:t>09/05/2018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C0B4FC-F6E4-4A7C-A082-DDBD5F6A42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E5975C-53CB-4D90-AE44-89DF807D8E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A8F4C-E56C-4B91-BDF7-EF0E55F386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743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0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hyperlink" Target="https://www.google.es/url?sa=i&amp;rct=j&amp;q=&amp;esrc=s&amp;source=images&amp;cd=&amp;cad=rja&amp;uact=8&amp;ved=2ahUKEwjN69iOtY7aAhWDPBQKHSSeCrAQjRx6BAgAEAU&amp;url=http://www.abc.es/cultura/20140831/abci-comienzo-segunda-guerra-mundial-201408282045.html&amp;psig=AOvVaw03kSVD5ju3OlWhIrJx4sMc&amp;ust=1522305779112012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7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hyperlink" Target="https://www.google.es/url?sa=i&amp;rct=j&amp;q=&amp;esrc=s&amp;source=images&amp;cd=&amp;cad=rja&amp;uact=8&amp;ved=2ahUKEwjov6WGx5LaAhUBFhQKHfr9Bo0QjRx6BAgAEAU&amp;url=http://www.abc.es/archivo/20140606/abci-desembarco-normandia-201406052043.html&amp;psig=AOvVaw1RNKCqaB9vayD5KbVYMs91&amp;ust=1522448035772348" TargetMode="External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1800CD-4058-4D4E-ACA3-B268784D7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s-ES" b="1" dirty="0"/>
              <a:t>LA SEGUNDA GUERRA MUNDIAL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8EF3E0-C5CD-4D31-9369-A810B54097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856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3037B4-5C41-4C75-A3E8-D0240F962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05BFE4B-DC16-494A-A651-B4BFFC4B8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4" y="210820"/>
            <a:ext cx="5031549" cy="2959735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DEC772B-6554-4D5F-A20B-FC0C0B5C2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26" y="3429000"/>
            <a:ext cx="2203966" cy="326136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9E46FDF-D6AA-4098-BA7C-C888C71A65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306" y="1551304"/>
            <a:ext cx="5585460" cy="418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10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83A1C8-AF7F-4D4A-A24B-3D6A52E5F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3C90CF8-3347-477B-B261-A9AC24EE7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4631"/>
            <a:ext cx="3048000" cy="2371725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493004C-AD3B-41F5-B533-B4ECEF549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3027680"/>
            <a:ext cx="3048000" cy="316036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A5E16E7-35D4-4AA7-B411-9998FB2D8A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94" y="1410493"/>
            <a:ext cx="3474935" cy="400304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E490319-70BE-451F-A1CD-13777634F5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506" y="1961475"/>
            <a:ext cx="4241694" cy="318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25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AC4E4F-BD85-497B-99A6-A5D7849AB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/>
              <a:t>2. EL DESARROLLO DE LA GUERRA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BAD991-3843-4D02-A793-11A9DF6A3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s-ES" sz="2000" b="1" dirty="0"/>
              <a:t>En 1938 Hitler anexiona Austria a Alemania (“</a:t>
            </a:r>
            <a:r>
              <a:rPr lang="es-ES" sz="2000" b="1" dirty="0" err="1"/>
              <a:t>Anschluss</a:t>
            </a:r>
            <a:r>
              <a:rPr lang="es-ES" sz="2000" b="1" dirty="0"/>
              <a:t>”)  y poco después ocupa los “</a:t>
            </a:r>
            <a:r>
              <a:rPr lang="es-ES" sz="2000" b="1" dirty="0" err="1"/>
              <a:t>sudetes</a:t>
            </a:r>
            <a:r>
              <a:rPr lang="es-ES" sz="2000" b="1" dirty="0"/>
              <a:t>” en Checoslovaquia. </a:t>
            </a:r>
            <a:r>
              <a:rPr lang="es-ES" sz="2000" dirty="0"/>
              <a:t>Son los precedentes inmediatos que nos conducen ala II guerra mundial.</a:t>
            </a:r>
            <a:endParaRPr lang="es-ES" sz="2000" b="1" dirty="0"/>
          </a:p>
          <a:p>
            <a:pPr>
              <a:buFontTx/>
              <a:buChar char="-"/>
            </a:pPr>
            <a:r>
              <a:rPr lang="es-ES" sz="2000" b="1" dirty="0"/>
              <a:t>Poco después, y ante la sorpresa de todo el mundo, Alemania y la URSS firman el conocido como “Pacto germano-soviético” de no agresión. </a:t>
            </a:r>
            <a:r>
              <a:rPr lang="es-ES" sz="2000" dirty="0"/>
              <a:t>Era un especie de pactos entre los dos dictadores (Hitler y Stalin), para repartirse Polonia y las áreas de influencia en la Europa del Este.</a:t>
            </a:r>
          </a:p>
          <a:p>
            <a:pPr>
              <a:buFontTx/>
              <a:buChar char="-"/>
            </a:pPr>
            <a:r>
              <a:rPr lang="es-ES" sz="2000" b="1" dirty="0"/>
              <a:t>El 1 de septiembre la 1939 Alemania invade Polonia y comienza la segunda Guerra Mundial dos días después,  que durará hasta 1945. </a:t>
            </a:r>
            <a:r>
              <a:rPr lang="es-ES" sz="2000" dirty="0"/>
              <a:t>Inmediatamente Gran Bretaña y Francia, que tenían pactos de apoyo mutuo con Polonia, declaran la guerra a Alemania. </a:t>
            </a:r>
          </a:p>
          <a:p>
            <a:pPr>
              <a:buFontTx/>
              <a:buChar char="-"/>
            </a:pPr>
            <a:r>
              <a:rPr lang="es-ES" sz="2000" b="1" dirty="0"/>
              <a:t>Bloques protagonistas de la II Guerra Mundial: </a:t>
            </a:r>
            <a:r>
              <a:rPr lang="es-ES" sz="2000" dirty="0"/>
              <a:t>Por un lado los países aliados </a:t>
            </a:r>
            <a:r>
              <a:rPr lang="es-ES" sz="2000" b="1" dirty="0"/>
              <a:t>G. Bretaña, Francia</a:t>
            </a:r>
            <a:r>
              <a:rPr lang="es-ES" sz="2000" dirty="0"/>
              <a:t>, Bélgica, </a:t>
            </a:r>
            <a:r>
              <a:rPr lang="es-ES" sz="2000" b="1" dirty="0"/>
              <a:t>URSS, EE. UU</a:t>
            </a:r>
            <a:r>
              <a:rPr lang="es-ES" sz="2000" dirty="0"/>
              <a:t>., Canadá, Egipto y </a:t>
            </a:r>
            <a:r>
              <a:rPr lang="es-ES" sz="2000" b="1" dirty="0"/>
              <a:t>Australia.</a:t>
            </a:r>
            <a:r>
              <a:rPr lang="es-ES" sz="2000" dirty="0"/>
              <a:t> Por otro lado los países  del “EJE” que eran </a:t>
            </a:r>
            <a:r>
              <a:rPr lang="es-ES" sz="2000" b="1" dirty="0"/>
              <a:t>Alemania, Italia, Japón</a:t>
            </a:r>
            <a:r>
              <a:rPr lang="es-ES" sz="2000" dirty="0"/>
              <a:t>, Hungría, Rumanía y Bulgaria. Los países neutrales serán España, Portugal, Suiza, Turquía…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407611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9D3009-40FA-43AC-AE4C-82A413805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CD3B2B0-F73F-4EAC-93DC-15B2F413D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9" y="584358"/>
            <a:ext cx="4136665" cy="2727801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8329BFC-D70F-4862-824D-AED6123D5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40" y="584358"/>
            <a:ext cx="4136665" cy="2714686"/>
          </a:xfrm>
          <a:prstGeom prst="rect">
            <a:avLst/>
          </a:prstGeom>
        </p:spPr>
      </p:pic>
      <p:pic>
        <p:nvPicPr>
          <p:cNvPr id="1026" name="Picture 2" descr="Resultado de imagen de 1 9 1939 hitler polonia">
            <a:hlinkClick r:id="rId4"/>
            <a:extLst>
              <a:ext uri="{FF2B5EF4-FFF2-40B4-BE49-F238E27FC236}">
                <a16:creationId xmlns:a16="http://schemas.microsoft.com/office/drawing/2014/main" id="{D0B00A64-7217-4F32-9FD5-3C3230DEE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" y="3545842"/>
            <a:ext cx="3352800" cy="189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38A215F-5499-4A3B-BD97-1FDBA4714E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127" y="3529788"/>
            <a:ext cx="3723896" cy="293493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63560EC-2ED0-4176-8375-50609A6100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388" y="3429000"/>
            <a:ext cx="44196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40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AC4E4F-BD85-497B-99A6-A5D7849AB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33632"/>
            <a:ext cx="10515600" cy="1545996"/>
          </a:xfrm>
        </p:spPr>
        <p:txBody>
          <a:bodyPr>
            <a:normAutofit/>
          </a:bodyPr>
          <a:lstStyle/>
          <a:p>
            <a:r>
              <a:rPr lang="es-ES" sz="2400" b="1" dirty="0"/>
              <a:t>2.1 EL DOMINIO ALEMÁN SOBRE EUROPA (1939-1941)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BAD991-3843-4D02-A793-11A9DF6A3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8730"/>
            <a:ext cx="10515600" cy="604258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s-ES" sz="2000" b="1" dirty="0"/>
              <a:t>El 1 de septiembre de 1939 comienza la guerra. </a:t>
            </a:r>
            <a:r>
              <a:rPr lang="es-ES" sz="2000" dirty="0"/>
              <a:t>Hitler invade Polonia y en menos de un mes se rinde (reparto de Polonia entre Alemania y la URSS). </a:t>
            </a:r>
          </a:p>
          <a:p>
            <a:pPr>
              <a:buFontTx/>
              <a:buChar char="-"/>
            </a:pPr>
            <a:r>
              <a:rPr lang="es-ES" sz="2000" b="1" dirty="0"/>
              <a:t>A partir de ese momento avance imparable de Alemania por toda Europa hasta 1941.  </a:t>
            </a:r>
            <a:r>
              <a:rPr lang="es-ES" sz="2000" dirty="0"/>
              <a:t>Invasión de Dinamarca y Noruega (Fuentes de energía y aislamiento de Gran Bretaña). </a:t>
            </a:r>
          </a:p>
          <a:p>
            <a:pPr>
              <a:buFontTx/>
              <a:buChar char="-"/>
            </a:pPr>
            <a:r>
              <a:rPr lang="es-ES" sz="2000" b="1" dirty="0"/>
              <a:t>Rápida invasión de Francia desplegando la táctica militar de la “blitzkrieg” o “guerra relámpago”. </a:t>
            </a:r>
            <a:r>
              <a:rPr lang="es-ES" sz="2000" dirty="0"/>
              <a:t>Hitler invade países neutrales como Bélgica y Holanda y ocupa París. En Francia se forma un gobierno colaboracionista con los Nazis con capital en Vichi liderado por el Mariscal Pétain. </a:t>
            </a:r>
          </a:p>
          <a:p>
            <a:pPr>
              <a:buFontTx/>
              <a:buChar char="-"/>
            </a:pPr>
            <a:r>
              <a:rPr lang="es-ES" sz="2000" b="1" dirty="0"/>
              <a:t>En julio de 1940 comienza la decisiva batalla de Inglaterra. </a:t>
            </a:r>
            <a:r>
              <a:rPr lang="es-ES" sz="2000" dirty="0"/>
              <a:t>De una año de duración se enfrentan las fuerzas aéreas de Alemania (</a:t>
            </a:r>
            <a:r>
              <a:rPr lang="es-ES" sz="2000" dirty="0" err="1"/>
              <a:t>Luftwafe</a:t>
            </a:r>
            <a:r>
              <a:rPr lang="es-ES" sz="2000" dirty="0"/>
              <a:t>) y las de Gran Bretaña (RAF). </a:t>
            </a:r>
            <a:r>
              <a:rPr lang="es-ES" sz="2000" dirty="0" err="1"/>
              <a:t>Churchil</a:t>
            </a:r>
            <a:r>
              <a:rPr lang="es-ES" sz="2000" dirty="0"/>
              <a:t> llama a la movilización general. </a:t>
            </a:r>
          </a:p>
          <a:p>
            <a:pPr>
              <a:buFontTx/>
              <a:buChar char="-"/>
            </a:pPr>
            <a:r>
              <a:rPr lang="es-ES" sz="2000" b="1" dirty="0"/>
              <a:t>A principios de 1941 las tropas alemanas desembarcan en África  y poco después junto a Italia ocupan Yugoslavia. El “EJE” controla a gran parte de Europa en esos momentos y es su momento de mayor esplendor.</a:t>
            </a:r>
          </a:p>
          <a:p>
            <a:pPr>
              <a:buFontTx/>
              <a:buChar char="-"/>
            </a:pPr>
            <a:r>
              <a:rPr lang="es-ES" sz="2000" b="1" dirty="0"/>
              <a:t>Junio de 1941, Hitler invade la URSS (“Operación Barbarroja”). Se abre el frente oriental.</a:t>
            </a:r>
          </a:p>
          <a:p>
            <a:pPr>
              <a:buFontTx/>
              <a:buChar char="-"/>
            </a:pPr>
            <a:r>
              <a:rPr lang="es-ES" sz="2000" b="1" dirty="0"/>
              <a:t>Diciembre de 1941, ataque japonés por sorpresa a Pearl Harbor (</a:t>
            </a:r>
            <a:r>
              <a:rPr lang="es-ES" sz="2000" b="1" dirty="0" err="1"/>
              <a:t>Hawai</a:t>
            </a:r>
            <a:r>
              <a:rPr lang="es-ES" sz="2000" b="1" dirty="0"/>
              <a:t>). EE. UU. entra en la guerra.</a:t>
            </a:r>
          </a:p>
          <a:p>
            <a:pPr>
              <a:buFontTx/>
              <a:buChar char="-"/>
            </a:pP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4174886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ED338B-56ED-4273-9ADC-CE5622764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BC47F0B-D230-4F05-8302-3B0009E286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20" y="176588"/>
            <a:ext cx="2546830" cy="3127507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3EF47FD-1A39-4FE9-9E33-0FECBB493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329" y="230087"/>
            <a:ext cx="4267200" cy="30956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5B0F6CA-7772-4A29-99AA-317C13950B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511" y="230087"/>
            <a:ext cx="4088069" cy="268279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8C500A2-8BCB-4471-9F9A-88F5BD41E4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20" y="3439133"/>
            <a:ext cx="4521626" cy="320340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F081BD8-33CE-4551-B37D-325134F931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596" y="3612087"/>
            <a:ext cx="3810000" cy="28575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62AD3BB-2EEE-45EA-A5ED-3BFDA0F253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451" y="3047920"/>
            <a:ext cx="2714920" cy="370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18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F414C6-746A-48BF-8301-417C4B3CA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DCCBF83-FA00-4D48-81B9-84EC7750C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05" y="278198"/>
            <a:ext cx="6000750" cy="3562350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2D764BC-6184-4685-8766-EE34974DF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65125"/>
            <a:ext cx="2700583" cy="338800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277D4AC-26E0-43D7-8D0A-F20010E065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592" y="391048"/>
            <a:ext cx="2370790" cy="34494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3E83293-FF33-472E-A7D5-F2F4855A53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04" y="3927474"/>
            <a:ext cx="4492953" cy="286053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67AD43C-8464-4DA9-8A61-81C4F00923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144" y="3927474"/>
            <a:ext cx="2633379" cy="286053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AD59E93-9815-42D0-8D00-B20222BF22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855" y="3927474"/>
            <a:ext cx="2232527" cy="277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31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AC4E4F-BD85-497B-99A6-A5D7849AB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33632"/>
            <a:ext cx="10515600" cy="1545996"/>
          </a:xfrm>
        </p:spPr>
        <p:txBody>
          <a:bodyPr>
            <a:normAutofit/>
          </a:bodyPr>
          <a:lstStyle/>
          <a:p>
            <a:r>
              <a:rPr lang="es-ES" sz="2400" b="1" dirty="0"/>
              <a:t>2.2 LA  CONTRAOFENSIVA ALIADA (1942-1944)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BAD991-3843-4D02-A793-11A9DF6A3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8730"/>
            <a:ext cx="10515600" cy="6070862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s-ES" sz="2000" b="1" dirty="0"/>
              <a:t>Con la entrada de EE. UU en 1941 la guerra dará un vuelco definitivo.</a:t>
            </a:r>
          </a:p>
          <a:p>
            <a:pPr marL="0" indent="0">
              <a:buNone/>
            </a:pPr>
            <a:endParaRPr lang="es-ES" sz="2000" b="1" dirty="0"/>
          </a:p>
          <a:p>
            <a:pPr>
              <a:buFontTx/>
              <a:buChar char="-"/>
            </a:pPr>
            <a:r>
              <a:rPr lang="es-ES" sz="2000" b="1" dirty="0"/>
              <a:t>En noviembre de 1942 comienza la batalla de Stalingrado, considerada una de las más cruentas de la historia y donde Alemania es derrotada por primera vez.</a:t>
            </a:r>
          </a:p>
          <a:p>
            <a:pPr marL="0" indent="0">
              <a:buNone/>
            </a:pPr>
            <a:endParaRPr lang="es-ES" sz="2000" b="1" dirty="0"/>
          </a:p>
          <a:p>
            <a:pPr>
              <a:buFontTx/>
              <a:buChar char="-"/>
            </a:pPr>
            <a:r>
              <a:rPr lang="es-ES" sz="2000" b="1" dirty="0"/>
              <a:t>En noviembre de 1942 las tropas de EE. UU y Reino Unido desembarcan en Casablanca y derrotan al ejército alemán del General </a:t>
            </a:r>
            <a:r>
              <a:rPr lang="es-ES" sz="2000" b="1" dirty="0" err="1"/>
              <a:t>Rommmel</a:t>
            </a:r>
            <a:r>
              <a:rPr lang="es-ES" sz="2000" b="1" dirty="0"/>
              <a:t> en la batalla del Alamein.</a:t>
            </a:r>
          </a:p>
          <a:p>
            <a:pPr marL="0" indent="0">
              <a:buNone/>
            </a:pPr>
            <a:endParaRPr lang="es-ES" sz="2000" b="1" dirty="0"/>
          </a:p>
          <a:p>
            <a:pPr>
              <a:buFontTx/>
              <a:buChar char="-"/>
            </a:pPr>
            <a:r>
              <a:rPr lang="es-ES" sz="2000" b="1" dirty="0"/>
              <a:t>En 1943 los aliados desembarcan en Sicilia y comienza el repliegue Alemán. A lo largo de 1944 se libera Roma y cae Mussolini. </a:t>
            </a:r>
          </a:p>
          <a:p>
            <a:pPr marL="0" indent="0">
              <a:buNone/>
            </a:pPr>
            <a:endParaRPr lang="es-ES" sz="2000" b="1" dirty="0"/>
          </a:p>
          <a:p>
            <a:pPr>
              <a:buFontTx/>
              <a:buChar char="-"/>
            </a:pPr>
            <a:r>
              <a:rPr lang="es-ES" sz="2000" b="1" dirty="0"/>
              <a:t>En junio de 1944 se produce el desembarco de Normandía. Los aliados avanzan hacia París, liberan Bélgica y los Países Bajos. </a:t>
            </a:r>
          </a:p>
          <a:p>
            <a:pPr marL="0" indent="0">
              <a:buNone/>
            </a:pPr>
            <a:endParaRPr lang="es-ES" sz="2000" b="1" dirty="0"/>
          </a:p>
          <a:p>
            <a:pPr>
              <a:buFontTx/>
              <a:buChar char="-"/>
            </a:pPr>
            <a:r>
              <a:rPr lang="es-ES" sz="2000" b="1" dirty="0"/>
              <a:t>A partir de 1944  los soviéticos avanzan hacia Polonia y los Balcanes.</a:t>
            </a:r>
          </a:p>
          <a:p>
            <a:pPr>
              <a:buFontTx/>
              <a:buChar char="-"/>
            </a:pPr>
            <a:endParaRPr lang="es-ES" sz="2000" b="1" dirty="0"/>
          </a:p>
          <a:p>
            <a:pPr>
              <a:buFontTx/>
              <a:buChar char="-"/>
            </a:pPr>
            <a:r>
              <a:rPr lang="es-ES" sz="2000" b="1" dirty="0"/>
              <a:t>En el pacífico comienza la derrota Japonesa frente a EE. UU tras la batalla de Guadalcanal. </a:t>
            </a:r>
          </a:p>
        </p:txBody>
      </p:sp>
    </p:spTree>
    <p:extLst>
      <p:ext uri="{BB962C8B-B14F-4D97-AF65-F5344CB8AC3E}">
        <p14:creationId xmlns:p14="http://schemas.microsoft.com/office/powerpoint/2010/main" val="3419483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DC945-BD02-4C02-B0D5-4267F62B6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F4F994C-5A06-4BC0-A828-29079203D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20" y="119374"/>
            <a:ext cx="4176547" cy="2350449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A6B8E70-EC92-4B59-B86C-5B71FA305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103" y="207111"/>
            <a:ext cx="3948849" cy="296163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259A426-EBD3-4380-A23E-D126EB85F2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688" y="493052"/>
            <a:ext cx="3186337" cy="2389753"/>
          </a:xfrm>
          <a:prstGeom prst="rect">
            <a:avLst/>
          </a:prstGeom>
        </p:spPr>
      </p:pic>
      <p:pic>
        <p:nvPicPr>
          <p:cNvPr id="2050" name="Picture 2" descr="Resultado de imagen de normandia desembarco">
            <a:hlinkClick r:id="rId5"/>
            <a:extLst>
              <a:ext uri="{FF2B5EF4-FFF2-40B4-BE49-F238E27FC236}">
                <a16:creationId xmlns:a16="http://schemas.microsoft.com/office/drawing/2014/main" id="{3DB66DB1-6B5F-4969-8D63-CB5F3E083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67" y="3326762"/>
            <a:ext cx="598170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39835BD-6853-4232-ACFB-03D74AE116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447" y="3373810"/>
            <a:ext cx="2128730" cy="326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20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AC4E4F-BD85-497B-99A6-A5D7849AB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33632"/>
            <a:ext cx="10515600" cy="1545996"/>
          </a:xfrm>
        </p:spPr>
        <p:txBody>
          <a:bodyPr>
            <a:normAutofit/>
          </a:bodyPr>
          <a:lstStyle/>
          <a:p>
            <a:r>
              <a:rPr lang="es-ES" sz="2400" b="1" dirty="0"/>
              <a:t>2.3 LA DERROTA DEL EJE (1944-1945)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BAD991-3843-4D02-A793-11A9DF6A3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8730"/>
            <a:ext cx="10515600" cy="607086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s-ES" sz="2000" b="1" dirty="0"/>
              <a:t>Después del desembarco  de Normandía el avance aliado será imparable. En agosto de 1944 se libera París (americanos, ingleses y franceses…). A partir de ahí vía libre para Alemania. </a:t>
            </a:r>
          </a:p>
          <a:p>
            <a:pPr marL="0" indent="0">
              <a:buNone/>
            </a:pPr>
            <a:endParaRPr lang="es-ES" sz="2000" b="1" dirty="0"/>
          </a:p>
          <a:p>
            <a:pPr>
              <a:buFontTx/>
              <a:buChar char="-"/>
            </a:pPr>
            <a:r>
              <a:rPr lang="es-ES" sz="2000" b="1" dirty="0"/>
              <a:t>A finales de 1944 se intensifican los bombardeos en Alemania. Hitler confía en la efectividad de nuevas armas muy mortíferas que están en estudio (bombas V1 y V2, desarrollo del programa atómico…)</a:t>
            </a:r>
          </a:p>
          <a:p>
            <a:pPr>
              <a:buFontTx/>
              <a:buChar char="-"/>
            </a:pPr>
            <a:r>
              <a:rPr lang="es-ES" sz="2000" b="1" dirty="0"/>
              <a:t>Distintas conspiraciones internas intentan acabar con la vida de Hitler…</a:t>
            </a:r>
          </a:p>
          <a:p>
            <a:pPr>
              <a:buFontTx/>
              <a:buChar char="-"/>
            </a:pPr>
            <a:r>
              <a:rPr lang="es-ES" sz="2000" b="1" dirty="0"/>
              <a:t>A comienzos de 1945 Alemania occidental es ocupada por los aliados.</a:t>
            </a:r>
          </a:p>
          <a:p>
            <a:pPr>
              <a:buFontTx/>
              <a:buChar char="-"/>
            </a:pPr>
            <a:r>
              <a:rPr lang="es-ES" sz="2000" b="1" dirty="0"/>
              <a:t>En la zona oriental los soviéticos avanzan a una gran velocidad. Los rusos ocupan Polonia, Hungría, Bulgaria y Rumanía. A comienzos de 1945 se encuentran muy cerca de Berlín. </a:t>
            </a:r>
          </a:p>
          <a:p>
            <a:pPr>
              <a:buFontTx/>
              <a:buChar char="-"/>
            </a:pPr>
            <a:r>
              <a:rPr lang="es-ES" sz="2000" b="1" dirty="0"/>
              <a:t>Finalmente, en abril de 1945 Hitler se suicida y en Mayo Alemania se rinde.</a:t>
            </a:r>
          </a:p>
          <a:p>
            <a:pPr>
              <a:buFontTx/>
              <a:buChar char="-"/>
            </a:pPr>
            <a:endParaRPr lang="es-ES" sz="2000" b="1" dirty="0"/>
          </a:p>
          <a:p>
            <a:pPr>
              <a:buFontTx/>
              <a:buChar char="-"/>
            </a:pPr>
            <a:r>
              <a:rPr lang="es-ES" sz="2000" b="1" dirty="0"/>
              <a:t>En el pacífico comienza la derrota Japonesa frente a EE. UU tras la batalla de Guadalcanal. </a:t>
            </a:r>
          </a:p>
        </p:txBody>
      </p:sp>
    </p:spTree>
    <p:extLst>
      <p:ext uri="{BB962C8B-B14F-4D97-AF65-F5344CB8AC3E}">
        <p14:creationId xmlns:p14="http://schemas.microsoft.com/office/powerpoint/2010/main" val="3818112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BCE424-4314-4917-B2EC-2F9DE193F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ADEDF141-6349-4934-B06E-52285354F8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983" y="220554"/>
            <a:ext cx="10398657" cy="779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79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AC4E4F-BD85-497B-99A6-A5D7849AB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33632"/>
            <a:ext cx="10515600" cy="1545996"/>
          </a:xfrm>
        </p:spPr>
        <p:txBody>
          <a:bodyPr>
            <a:normAutofit/>
          </a:bodyPr>
          <a:lstStyle/>
          <a:p>
            <a:r>
              <a:rPr lang="es-ES" sz="2400" b="1" dirty="0"/>
              <a:t>2.4 LA DERROTA DE JAPÓN (1945)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BAD991-3843-4D02-A793-11A9DF6A3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8730"/>
            <a:ext cx="10515600" cy="607086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s-ES" sz="2000" b="1" dirty="0"/>
              <a:t>Tras las pérdidas territoriales que sufre EE. UU. frente a Japón hasta 1942, su avance en la reconquista de esos territorios será muy lenta.</a:t>
            </a:r>
          </a:p>
          <a:p>
            <a:pPr marL="0" indent="0">
              <a:buNone/>
            </a:pPr>
            <a:endParaRPr lang="es-ES" sz="2000" b="1" dirty="0"/>
          </a:p>
          <a:p>
            <a:pPr>
              <a:buFontTx/>
              <a:buChar char="-"/>
            </a:pPr>
            <a:r>
              <a:rPr lang="es-ES" sz="2000" b="1" dirty="0"/>
              <a:t>En ese año de 1942 se van a producir tres  batallas decisivas: la de Guadalcanal, la de Midway,  y la del Mar del Coral. Con ellas revierte la situación y los japoneses comienzan la retirada. </a:t>
            </a:r>
          </a:p>
          <a:p>
            <a:pPr marL="0" indent="0">
              <a:buNone/>
            </a:pPr>
            <a:endParaRPr lang="es-ES" sz="2000" b="1" dirty="0"/>
          </a:p>
          <a:p>
            <a:pPr>
              <a:buFontTx/>
              <a:buChar char="-"/>
            </a:pPr>
            <a:r>
              <a:rPr lang="es-ES" sz="2000" b="1" dirty="0"/>
              <a:t>A partir de 1944 los norteamericanos, comandados por el general MacArthur,  liberan del dominio japonés  Birmania, Filipinas y Nueva Guinea y recuperan posiciones en el pacífico.</a:t>
            </a:r>
          </a:p>
          <a:p>
            <a:pPr marL="0" indent="0">
              <a:buNone/>
            </a:pPr>
            <a:endParaRPr lang="es-ES" sz="2000" b="1" dirty="0"/>
          </a:p>
          <a:p>
            <a:pPr>
              <a:buFontTx/>
              <a:buChar char="-"/>
            </a:pPr>
            <a:r>
              <a:rPr lang="es-ES" sz="2000" b="1" dirty="0"/>
              <a:t>En la primavera de 1945 la resistencia japonesa cede y los americanos se adentran en territorio japonés.  Los bombardeos sobre ciudades clave como Tokio se intensifican desde entonces.</a:t>
            </a:r>
          </a:p>
          <a:p>
            <a:pPr marL="0" indent="0">
              <a:buNone/>
            </a:pPr>
            <a:endParaRPr lang="es-ES" sz="2000" b="1" dirty="0"/>
          </a:p>
          <a:p>
            <a:pPr>
              <a:buFontTx/>
              <a:buChar char="-"/>
            </a:pPr>
            <a:r>
              <a:rPr lang="es-ES" sz="2000" b="1" dirty="0"/>
              <a:t>En agosto de 1945 el presidente estadounidense Truman decide lanzar las dos bombas atómicas para poner definitivamente fin a la guerra con Japón (Hiroshima y Nagasaki). Se producen más de 250.000 fallecidos y  los efectos secundarios de las radiaciones perdurarán durante décadas. </a:t>
            </a:r>
          </a:p>
          <a:p>
            <a:pPr>
              <a:buFontTx/>
              <a:buChar char="-"/>
            </a:pPr>
            <a:r>
              <a:rPr lang="es-ES" sz="2000" b="1" dirty="0"/>
              <a:t>Así, en el verano de 1945 se ponía fin a la guerra más devastadora de toda la historia de la humanidad.  </a:t>
            </a:r>
          </a:p>
        </p:txBody>
      </p:sp>
    </p:spTree>
    <p:extLst>
      <p:ext uri="{BB962C8B-B14F-4D97-AF65-F5344CB8AC3E}">
        <p14:creationId xmlns:p14="http://schemas.microsoft.com/office/powerpoint/2010/main" val="2606104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144435-4CB6-46FF-88D4-6B3A5173C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87AC377-DBFB-47CB-88F9-B7917AB200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83" y="0"/>
            <a:ext cx="9610234" cy="6583010"/>
          </a:xfrm>
        </p:spPr>
      </p:pic>
    </p:spTree>
    <p:extLst>
      <p:ext uri="{BB962C8B-B14F-4D97-AF65-F5344CB8AC3E}">
        <p14:creationId xmlns:p14="http://schemas.microsoft.com/office/powerpoint/2010/main" val="1377532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EA8FD9-01D0-48C8-BAAD-1E6A8B9F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15E50F4-6A60-4DBC-A98A-30A3F05EA9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43" y="190499"/>
            <a:ext cx="11020425" cy="6193297"/>
          </a:xfrm>
        </p:spPr>
      </p:pic>
    </p:spTree>
    <p:extLst>
      <p:ext uri="{BB962C8B-B14F-4D97-AF65-F5344CB8AC3E}">
        <p14:creationId xmlns:p14="http://schemas.microsoft.com/office/powerpoint/2010/main" val="3597711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440E91-11E9-44C3-ABA0-D69C15D10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47C0CB7-479A-4FF7-88A2-FD0EBA38B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969" y="261429"/>
            <a:ext cx="8556271" cy="6709543"/>
          </a:xfrm>
        </p:spPr>
      </p:pic>
    </p:spTree>
    <p:extLst>
      <p:ext uri="{BB962C8B-B14F-4D97-AF65-F5344CB8AC3E}">
        <p14:creationId xmlns:p14="http://schemas.microsoft.com/office/powerpoint/2010/main" val="3934407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B91C65-72A3-4ADF-B53E-00215590B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0247A79-08C1-4C9A-96C6-55DC00F3A3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11" y="108057"/>
            <a:ext cx="9593835" cy="6641886"/>
          </a:xfrm>
        </p:spPr>
      </p:pic>
    </p:spTree>
    <p:extLst>
      <p:ext uri="{BB962C8B-B14F-4D97-AF65-F5344CB8AC3E}">
        <p14:creationId xmlns:p14="http://schemas.microsoft.com/office/powerpoint/2010/main" val="3615757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4C6394-2F54-46A0-97E0-36AACFBCE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1C068ED-A79B-4A17-9B7E-1EA5BAA64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68" y="365125"/>
            <a:ext cx="9663260" cy="6279492"/>
          </a:xfrm>
        </p:spPr>
      </p:pic>
    </p:spTree>
    <p:extLst>
      <p:ext uri="{BB962C8B-B14F-4D97-AF65-F5344CB8AC3E}">
        <p14:creationId xmlns:p14="http://schemas.microsoft.com/office/powerpoint/2010/main" val="1330073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AC4E4F-BD85-497B-99A6-A5D7849AB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33632"/>
            <a:ext cx="10515600" cy="1423446"/>
          </a:xfrm>
        </p:spPr>
        <p:txBody>
          <a:bodyPr>
            <a:normAutofit/>
          </a:bodyPr>
          <a:lstStyle/>
          <a:p>
            <a:r>
              <a:rPr lang="es-ES" sz="2400" b="1" dirty="0"/>
              <a:t>2.5 LAS CONSECUENCIAS DE LA GUERRA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BAD991-3843-4D02-A793-11A9DF6A3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8730"/>
            <a:ext cx="10515600" cy="607086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s-ES" sz="2000" b="1" dirty="0"/>
              <a:t>Fuertes perdidas humanas y materiales. Mueren más de 60 millones de personas, 3 millones de desaparecidos y 30 millones de heridos y mutilados. Millones de casas  e infraestructuras esenciales serán literalmente borradas del mapa.  </a:t>
            </a:r>
          </a:p>
          <a:p>
            <a:pPr marL="0" indent="0">
              <a:buNone/>
            </a:pPr>
            <a:endParaRPr lang="es-ES" sz="2000" b="1" dirty="0"/>
          </a:p>
          <a:p>
            <a:pPr marL="0" indent="0">
              <a:buNone/>
            </a:pPr>
            <a:endParaRPr lang="es-ES" sz="2000" b="1" dirty="0"/>
          </a:p>
          <a:p>
            <a:pPr>
              <a:buFontTx/>
              <a:buChar char="-"/>
            </a:pPr>
            <a:r>
              <a:rPr lang="es-ES" sz="2000" b="1" dirty="0"/>
              <a:t>Cambios políticos. Se produce la decadencia de Europa a partir de 1945 y el ascenso definitivo de EE. UU. como primera potencia mundial. Igualmente se producirán cambios socioeconómicos y cambios territoriales. </a:t>
            </a:r>
          </a:p>
          <a:p>
            <a:pPr marL="0" indent="0">
              <a:buNone/>
            </a:pPr>
            <a:endParaRPr lang="es-ES" sz="2000" b="1" dirty="0"/>
          </a:p>
          <a:p>
            <a:pPr>
              <a:buFontTx/>
              <a:buChar char="-"/>
            </a:pPr>
            <a:r>
              <a:rPr lang="es-ES" sz="2000" b="1" dirty="0"/>
              <a:t>El mundo inicia la guerra fría que enfrentará al bloque capitalista, con EE. UU. y Europa occidental al frente, con el bloque comunista capitaneado por la URSS.</a:t>
            </a:r>
          </a:p>
          <a:p>
            <a:pPr marL="0" indent="0">
              <a:buNone/>
            </a:pP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223508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AC4E4F-BD85-497B-99A6-A5D7849AB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33632"/>
            <a:ext cx="10515600" cy="1545996"/>
          </a:xfrm>
        </p:spPr>
        <p:txBody>
          <a:bodyPr>
            <a:normAutofit/>
          </a:bodyPr>
          <a:lstStyle/>
          <a:p>
            <a:r>
              <a:rPr lang="es-ES" sz="2400" b="1" dirty="0"/>
              <a:t>2.6 LAS CONFERENCIAS DE PAZ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BAD991-3843-4D02-A793-11A9DF6A3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8730"/>
            <a:ext cx="10515600" cy="607086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s-ES" sz="2000" b="1" dirty="0"/>
              <a:t>Ya durante la guerra se celebran distintas conferencias destinadas a coordinar la acción de  los aliados en el trascurso de la contienda.:</a:t>
            </a:r>
          </a:p>
          <a:p>
            <a:pPr>
              <a:buFontTx/>
              <a:buChar char="-"/>
            </a:pPr>
            <a:endParaRPr lang="es-ES" sz="2000" b="1" dirty="0"/>
          </a:p>
          <a:p>
            <a:pPr lvl="1">
              <a:buFontTx/>
              <a:buChar char="-"/>
            </a:pPr>
            <a:r>
              <a:rPr lang="es-ES" sz="1600" b="1" dirty="0"/>
              <a:t>En 1941 se firma la carta del Atlántico (USA y Gran Bretaña)</a:t>
            </a:r>
          </a:p>
          <a:p>
            <a:pPr lvl="1">
              <a:buFontTx/>
              <a:buChar char="-"/>
            </a:pPr>
            <a:r>
              <a:rPr lang="es-ES" sz="1600" b="1" dirty="0"/>
              <a:t>Conferencia de Casablanca (USA, G. Bretaña y Francia)</a:t>
            </a:r>
          </a:p>
          <a:p>
            <a:pPr lvl="1">
              <a:buFontTx/>
              <a:buChar char="-"/>
            </a:pPr>
            <a:r>
              <a:rPr lang="es-ES" sz="1600" b="1" dirty="0"/>
              <a:t>Conferencia del Cairo en 1943.</a:t>
            </a:r>
          </a:p>
          <a:p>
            <a:pPr lvl="1">
              <a:buFontTx/>
              <a:buChar char="-"/>
            </a:pPr>
            <a:r>
              <a:rPr lang="es-ES" sz="1600" b="1" dirty="0"/>
              <a:t>Las más importantes fueron sin embargo las conferencias de </a:t>
            </a:r>
            <a:r>
              <a:rPr lang="es-ES" b="1" dirty="0"/>
              <a:t>Teherán, Yalta y </a:t>
            </a:r>
            <a:r>
              <a:rPr lang="es-ES" b="1" dirty="0" err="1"/>
              <a:t>Postdam</a:t>
            </a:r>
            <a:r>
              <a:rPr lang="es-ES" b="1" dirty="0"/>
              <a:t> </a:t>
            </a:r>
            <a:r>
              <a:rPr lang="es-ES" sz="1600" b="1" dirty="0"/>
              <a:t>en la que EE. UU., Gran Bretaña y Rusia diseñan el destino final de la contienda ante la inminente derrota alemana. </a:t>
            </a:r>
          </a:p>
          <a:p>
            <a:pPr lvl="1">
              <a:buFontTx/>
              <a:buChar char="-"/>
            </a:pPr>
            <a:r>
              <a:rPr lang="es-ES" sz="1600" b="1" dirty="0"/>
              <a:t>Un vez derrotada Alemania se desarrollarán los llamados juicios de Nuremberg que juzgan las responsabilidades y crímenes de guerra cometidos por los alemanes (campos de concentración y demás…).</a:t>
            </a:r>
          </a:p>
          <a:p>
            <a:pPr marL="457200" lvl="1" indent="0">
              <a:buNone/>
            </a:pPr>
            <a:endParaRPr lang="es-ES" sz="1600" b="1" dirty="0"/>
          </a:p>
          <a:p>
            <a:pPr marL="457200" lvl="1" indent="0">
              <a:buNone/>
            </a:pP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3932661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0C0510-CC78-4F82-861B-63F80AA2D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28928B2-161A-4231-82D8-490ABBCE8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13" y="78719"/>
            <a:ext cx="5281314" cy="6700562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9C8374D-93E0-4000-94EA-CF1E3C49E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412" y="1249051"/>
            <a:ext cx="6268075" cy="43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07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3F6F91-2AFD-43F6-BF76-C1815DC97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8B215C6-67B1-453B-869C-DCAFC225E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17" y="270202"/>
            <a:ext cx="11383652" cy="6222673"/>
          </a:xfrm>
        </p:spPr>
      </p:pic>
    </p:spTree>
    <p:extLst>
      <p:ext uri="{BB962C8B-B14F-4D97-AF65-F5344CB8AC3E}">
        <p14:creationId xmlns:p14="http://schemas.microsoft.com/office/powerpoint/2010/main" val="1789847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AF5325-503F-40BD-9035-656FBD952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8A5734A-6F62-45F8-90A2-1937C37C90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40" y="365125"/>
            <a:ext cx="8244840" cy="6412653"/>
          </a:xfrm>
        </p:spPr>
      </p:pic>
    </p:spTree>
    <p:extLst>
      <p:ext uri="{BB962C8B-B14F-4D97-AF65-F5344CB8AC3E}">
        <p14:creationId xmlns:p14="http://schemas.microsoft.com/office/powerpoint/2010/main" val="3590678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3C3246-E459-4CE6-8AC5-395E5197F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44E20F8-3A1E-4BDA-BB85-FDD5284D6B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100" y="155325"/>
            <a:ext cx="8729800" cy="6547350"/>
          </a:xfrm>
        </p:spPr>
      </p:pic>
    </p:spTree>
    <p:extLst>
      <p:ext uri="{BB962C8B-B14F-4D97-AF65-F5344CB8AC3E}">
        <p14:creationId xmlns:p14="http://schemas.microsoft.com/office/powerpoint/2010/main" val="29098519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614736-600D-43C3-82E4-064DC42F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D9417-A912-433A-AC95-3445B3BB4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88143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F95716-3041-44A7-8798-758EB97F5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47254A-5380-4BAA-8F50-E2495348A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41209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D52A7-6FC3-4833-AC90-74CD67F0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9CA7CC-7D41-4D80-965E-5A631E505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51398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23B2A7-D2FE-4972-9E2A-3D399D7BA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34B0BC-DF25-4913-8A07-EDEE0706B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1608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69BB36-EF94-4485-8C57-6D4785F6F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04C0382-C721-43FD-8324-499B87F33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10" y="365125"/>
            <a:ext cx="10890550" cy="6127750"/>
          </a:xfrm>
        </p:spPr>
      </p:pic>
    </p:spTree>
    <p:extLst>
      <p:ext uri="{BB962C8B-B14F-4D97-AF65-F5344CB8AC3E}">
        <p14:creationId xmlns:p14="http://schemas.microsoft.com/office/powerpoint/2010/main" val="3829102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AA197B-95C8-410A-928B-3D400E7D5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7C8C899-D6C6-4A90-BD9A-14CE9AD14F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50" y="365125"/>
            <a:ext cx="11326709" cy="6127750"/>
          </a:xfrm>
        </p:spPr>
      </p:pic>
    </p:spTree>
    <p:extLst>
      <p:ext uri="{BB962C8B-B14F-4D97-AF65-F5344CB8AC3E}">
        <p14:creationId xmlns:p14="http://schemas.microsoft.com/office/powerpoint/2010/main" val="2839360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79558B-637B-48F0-910C-5200570B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1969D6E-914F-485D-905A-D18E28EB93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59" y="700088"/>
            <a:ext cx="4635255" cy="6025832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52046C3-2362-4FF1-95C1-C7B6B00AF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479" y="674688"/>
            <a:ext cx="6745505" cy="459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90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AC4E4F-BD85-497B-99A6-A5D7849AB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/>
              <a:t>1. CAUSAS DE LA SEGUNDA GUERRA MUNDIAL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BAD991-3843-4D02-A793-11A9DF6A3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s-ES" sz="2000" b="1" dirty="0"/>
              <a:t>La gran depresión económica de 1929. </a:t>
            </a:r>
            <a:r>
              <a:rPr lang="es-ES" sz="2000" dirty="0"/>
              <a:t>Acabó con el entendimiento internacional de Locarno (1925) y dará lugar a medidas de tipo proteccionista y de rivalidad en los mercados. Alemania impone una “autarquía” que no es suficiente y buscará en Europa oriental nuevos mercados en los que </a:t>
            </a:r>
            <a:r>
              <a:rPr lang="es-ES" sz="2000" dirty="0" err="1"/>
              <a:t>com`prar</a:t>
            </a:r>
            <a:r>
              <a:rPr lang="es-ES" sz="2000" dirty="0"/>
              <a:t> materias primas y vender sus productos.  </a:t>
            </a:r>
          </a:p>
          <a:p>
            <a:pPr>
              <a:buFontTx/>
              <a:buChar char="-"/>
            </a:pPr>
            <a:r>
              <a:rPr lang="es-ES" sz="2000" b="1" dirty="0"/>
              <a:t>Desarrollo de  los regímenes totalitarios. </a:t>
            </a:r>
            <a:r>
              <a:rPr lang="es-ES" sz="2000" dirty="0"/>
              <a:t>Desde su llegada al poder los Nazis desarrollarán una política exterior agresiva que buscaba recompensar a Alemania de gran “humillación” de “Versalles” (1ª Guerra Mundial).</a:t>
            </a:r>
          </a:p>
          <a:p>
            <a:pPr>
              <a:buFontTx/>
              <a:buChar char="-"/>
            </a:pPr>
            <a:r>
              <a:rPr lang="es-ES" sz="2000" b="1" dirty="0"/>
              <a:t>Militarismo y rearme general en Europa y en el mundo. </a:t>
            </a:r>
            <a:r>
              <a:rPr lang="es-ES" sz="2000" dirty="0"/>
              <a:t>Alemania deja de cumplir el tratado de “Versalles” en éste punto. El militarismo se impone en Europa con el triunfo de os regímenes totalitarios y el desarrollo de la crisis de 1929.</a:t>
            </a:r>
          </a:p>
          <a:p>
            <a:pPr>
              <a:buFontTx/>
              <a:buChar char="-"/>
            </a:pPr>
            <a:r>
              <a:rPr lang="es-ES" sz="2000" b="1" dirty="0"/>
              <a:t>Conflictos territoriales y “expansionismo” de los países totalitarios. </a:t>
            </a:r>
            <a:r>
              <a:rPr lang="es-ES" sz="2000" dirty="0"/>
              <a:t>Alemania reivindica sus derechos sobre Austria y la región de los </a:t>
            </a:r>
            <a:r>
              <a:rPr lang="es-ES" sz="2000" dirty="0" err="1"/>
              <a:t>Sudetes</a:t>
            </a:r>
            <a:r>
              <a:rPr lang="es-ES" sz="2000" dirty="0"/>
              <a:t> (parte de Checoslovaquia y de Polonia). Disputa a Francia la región de Alsacia y de Lorena junto al Sarre. Italia reclama territorios en Albania y en los Balcanes. La URSS quiere avanzar hacia el oeste a costa de países de la Europa oriental (Polonia). Japón inicia su expansionismo por el extremo oriente. 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661086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E05123-4294-45F3-96A2-D891036EE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D8644E9-92FF-4C99-9D91-ED297FF84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28" y="1439545"/>
            <a:ext cx="5801784" cy="4351338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7864A6F-2E29-41D9-9660-8D8AB3721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906" y="1439544"/>
            <a:ext cx="5585460" cy="418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14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4B8175-A028-4AC9-BAC7-B786E8B9D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9D9008E-C94F-46E7-AA18-AC785B3DE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14" y="1439544"/>
            <a:ext cx="6017366" cy="3384768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1EAC50C-DA49-4851-AE11-C1999261E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960" y="1328805"/>
            <a:ext cx="4808326" cy="360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744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1466</Words>
  <Application>Microsoft Office PowerPoint</Application>
  <PresentationFormat>Panorámica</PresentationFormat>
  <Paragraphs>69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Tema de Office</vt:lpstr>
      <vt:lpstr>LA SEGUNDA GUERRA MUNDIAL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1. CAUSAS DE LA SEGUNDA GUERRA MUNDIAL</vt:lpstr>
      <vt:lpstr>Presentación de PowerPoint</vt:lpstr>
      <vt:lpstr>Presentación de PowerPoint</vt:lpstr>
      <vt:lpstr>Presentación de PowerPoint</vt:lpstr>
      <vt:lpstr>Presentación de PowerPoint</vt:lpstr>
      <vt:lpstr>2. EL DESARROLLO DE LA GUERRA</vt:lpstr>
      <vt:lpstr>Presentación de PowerPoint</vt:lpstr>
      <vt:lpstr>2.1 EL DOMINIO ALEMÁN SOBRE EUROPA (1939-1941)</vt:lpstr>
      <vt:lpstr>Presentación de PowerPoint</vt:lpstr>
      <vt:lpstr>Presentación de PowerPoint</vt:lpstr>
      <vt:lpstr>2.2 LA  CONTRAOFENSIVA ALIADA (1942-1944)</vt:lpstr>
      <vt:lpstr>Presentación de PowerPoint</vt:lpstr>
      <vt:lpstr>2.3 LA DERROTA DEL EJE (1944-1945)</vt:lpstr>
      <vt:lpstr>2.4 LA DERROTA DE JAPÓN (1945)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2.5 LAS CONSECUENCIAS DE LA GUERRA</vt:lpstr>
      <vt:lpstr>2.6 LAS CONFERENCIAS DE PAZ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SEGUNDA GUERRA MUNDIAL</dc:title>
  <dc:creator>miguel a richart bernardo</dc:creator>
  <cp:lastModifiedBy>miguel a richart bernardo</cp:lastModifiedBy>
  <cp:revision>36</cp:revision>
  <dcterms:created xsi:type="dcterms:W3CDTF">2018-03-27T06:18:17Z</dcterms:created>
  <dcterms:modified xsi:type="dcterms:W3CDTF">2018-05-09T06:46:02Z</dcterms:modified>
</cp:coreProperties>
</file>