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6" r:id="rId11"/>
    <p:sldId id="265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9" r:id="rId24"/>
    <p:sldId id="278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5" r:id="rId40"/>
    <p:sldId id="294" r:id="rId41"/>
    <p:sldId id="296" r:id="rId42"/>
    <p:sldId id="297" r:id="rId43"/>
    <p:sldId id="298" r:id="rId44"/>
    <p:sldId id="300" r:id="rId45"/>
    <p:sldId id="301" r:id="rId46"/>
    <p:sldId id="302" r:id="rId47"/>
    <p:sldId id="305" r:id="rId48"/>
    <p:sldId id="303" r:id="rId49"/>
    <p:sldId id="306" r:id="rId50"/>
    <p:sldId id="307" r:id="rId51"/>
    <p:sldId id="308" r:id="rId52"/>
    <p:sldId id="309" r:id="rId53"/>
    <p:sldId id="304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8" r:id="rId87"/>
    <p:sldId id="349" r:id="rId88"/>
    <p:sldId id="350" r:id="rId89"/>
    <p:sldId id="351" r:id="rId90"/>
    <p:sldId id="342" r:id="rId91"/>
    <p:sldId id="343" r:id="rId92"/>
    <p:sldId id="344" r:id="rId93"/>
    <p:sldId id="345" r:id="rId94"/>
    <p:sldId id="346" r:id="rId95"/>
    <p:sldId id="352" r:id="rId96"/>
    <p:sldId id="353" r:id="rId97"/>
    <p:sldId id="354" r:id="rId98"/>
    <p:sldId id="347" r:id="rId99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296" y="3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9FA1-B8A6-4184-AEB3-6C221C101CE1}" type="datetimeFigureOut">
              <a:rPr lang="es-ES" smtClean="0"/>
              <a:pPr/>
              <a:t>02/03/2021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5521D-8819-4EE4-813E-A9BCD2166E4A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9FA1-B8A6-4184-AEB3-6C221C101CE1}" type="datetimeFigureOut">
              <a:rPr lang="es-ES" smtClean="0"/>
              <a:pPr/>
              <a:t>02/03/2021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5521D-8819-4EE4-813E-A9BCD2166E4A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9FA1-B8A6-4184-AEB3-6C221C101CE1}" type="datetimeFigureOut">
              <a:rPr lang="es-ES" smtClean="0"/>
              <a:pPr/>
              <a:t>02/03/2021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5521D-8819-4EE4-813E-A9BCD2166E4A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9FA1-B8A6-4184-AEB3-6C221C101CE1}" type="datetimeFigureOut">
              <a:rPr lang="es-ES" smtClean="0"/>
              <a:pPr/>
              <a:t>02/03/2021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5521D-8819-4EE4-813E-A9BCD2166E4A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9FA1-B8A6-4184-AEB3-6C221C101CE1}" type="datetimeFigureOut">
              <a:rPr lang="es-ES" smtClean="0"/>
              <a:pPr/>
              <a:t>02/03/2021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5521D-8819-4EE4-813E-A9BCD2166E4A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9FA1-B8A6-4184-AEB3-6C221C101CE1}" type="datetimeFigureOut">
              <a:rPr lang="es-ES" smtClean="0"/>
              <a:pPr/>
              <a:t>02/03/2021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5521D-8819-4EE4-813E-A9BCD2166E4A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9FA1-B8A6-4184-AEB3-6C221C101CE1}" type="datetimeFigureOut">
              <a:rPr lang="es-ES" smtClean="0"/>
              <a:pPr/>
              <a:t>02/03/2021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5521D-8819-4EE4-813E-A9BCD2166E4A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9FA1-B8A6-4184-AEB3-6C221C101CE1}" type="datetimeFigureOut">
              <a:rPr lang="es-ES" smtClean="0"/>
              <a:pPr/>
              <a:t>02/03/2021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5521D-8819-4EE4-813E-A9BCD2166E4A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9FA1-B8A6-4184-AEB3-6C221C101CE1}" type="datetimeFigureOut">
              <a:rPr lang="es-ES" smtClean="0"/>
              <a:pPr/>
              <a:t>02/03/2021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5521D-8819-4EE4-813E-A9BCD2166E4A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9FA1-B8A6-4184-AEB3-6C221C101CE1}" type="datetimeFigureOut">
              <a:rPr lang="es-ES" smtClean="0"/>
              <a:pPr/>
              <a:t>02/03/2021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5521D-8819-4EE4-813E-A9BCD2166E4A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9FA1-B8A6-4184-AEB3-6C221C101CE1}" type="datetimeFigureOut">
              <a:rPr lang="es-ES" smtClean="0"/>
              <a:pPr/>
              <a:t>02/03/2021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5521D-8819-4EE4-813E-A9BCD2166E4A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CD9FA1-B8A6-4184-AEB3-6C221C101CE1}" type="datetimeFigureOut">
              <a:rPr lang="es-ES" smtClean="0"/>
              <a:pPr/>
              <a:t>02/03/2021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45521D-8819-4EE4-813E-A9BCD2166E4A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smtClean="0"/>
              <a:t>TEMA 5. LA CULTURA Y EL ARTE EN LA EDAD MEDIA</a:t>
            </a:r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026" name="AutoShape 2" descr="Resultado de imagen de CAMINO DE SANTIA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028" name="AutoShape 4" descr="Resultado de imagen de CAMINO DE SANTIA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030" name="AutoShape 6" descr="Resultado de imagen de CAMINO DE SANTIA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032" name="Picture 8" descr="Resultado de imagen de CAMINO DE SANTIA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531440"/>
            <a:ext cx="9144000" cy="73894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050" name="Picture 2" descr="Resultado de imagen de PEREGRINACIONES EN LA EDAD MED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21081" cy="67413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LAS CRUZADAS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6626" name="Picture 2" descr="Resultado de imagen de LAS CRUZADA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340768"/>
            <a:ext cx="8704966" cy="53285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5602" name="Picture 2" descr="Resultado de imagen de LAS CRUZADAS MAP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548680"/>
            <a:ext cx="8820150" cy="59766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RELIGIOSIDAD POPULAR EDAD MEDIA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4578" name="Picture 2" descr="Resultado de imagen de RELIGIOSIDAD POÑUPAR EDAD MED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84784"/>
            <a:ext cx="8568952" cy="51218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JUDÍOS, CÁTAROS, HUSITAS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29698" name="AutoShape 2" descr="Resultado de imagen de INQUISICIÓ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29700" name="Picture 4" descr="Resultado de imagen de INQUISICIÓ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268760"/>
            <a:ext cx="8960994" cy="540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LA CULTURA EN LA EUROPA MEDIEVAL</a:t>
            </a:r>
            <a:br>
              <a:rPr lang="es-ES" dirty="0" smtClean="0"/>
            </a:br>
            <a:r>
              <a:rPr lang="es-ES" dirty="0" smtClean="0"/>
              <a:t>LOS MONASTERIOS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8674" name="Picture 2" descr="Resultado de imagen de ESTRUCTURA MONASTERI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411433"/>
            <a:ext cx="8064896" cy="54465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7650" name="Picture 2" descr="Resultado de imagen de ESTRUCTURA MONASTERI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-89250"/>
            <a:ext cx="8892480" cy="6947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LA CULTURA EN LA EUROPA MEDIEVAL</a:t>
            </a:r>
            <a:br>
              <a:rPr lang="es-ES" dirty="0" smtClean="0"/>
            </a:br>
            <a:r>
              <a:rPr lang="es-ES" dirty="0" smtClean="0"/>
              <a:t>LAS UNIVERSIDADES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30722" name="Picture 2" descr="Resultado de imagen de LAS UIVERSIDADES MEDIEVAL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412776"/>
            <a:ext cx="6934200" cy="52006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UNIVERSIDAD DE LA SORBONA, PARÍS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5842" name="Picture 2" descr="Resultado de imagen de LAS UIVERSIDADES MEDIEVAL SORBON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275940"/>
            <a:ext cx="6912768" cy="55820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1. RELIGIÓN Y CULTURA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La religión como centro de vida.</a:t>
            </a:r>
          </a:p>
          <a:p>
            <a:pPr>
              <a:buNone/>
            </a:pPr>
            <a:r>
              <a:rPr lang="es-ES" dirty="0" smtClean="0"/>
              <a:t>	- Cultura medieval profundamente religiosa.</a:t>
            </a:r>
          </a:p>
          <a:p>
            <a:pPr>
              <a:buNone/>
            </a:pPr>
            <a:r>
              <a:rPr lang="es-ES" dirty="0"/>
              <a:t>	</a:t>
            </a:r>
            <a:r>
              <a:rPr lang="es-ES" dirty="0" smtClean="0"/>
              <a:t>- Mentalidad “Teocéntrica”.</a:t>
            </a:r>
          </a:p>
          <a:p>
            <a:pPr>
              <a:buNone/>
            </a:pPr>
            <a:r>
              <a:rPr lang="es-ES" dirty="0"/>
              <a:t>	</a:t>
            </a:r>
            <a:r>
              <a:rPr lang="es-ES" dirty="0" smtClean="0"/>
              <a:t>- Papa, clero regular y claro secular.</a:t>
            </a:r>
          </a:p>
          <a:p>
            <a:pPr>
              <a:buNone/>
            </a:pP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UNIVERSIDAD DE OXFORD, INGLATERRA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4818" name="Picture 2" descr="Resultado de imagen de LAS UIVERSIDADES MEDIEVAL OXFOR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484784"/>
            <a:ext cx="8320922" cy="46805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UNIVERSIDAD DE BOLONIA, ITALIA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3794" name="Picture 2" descr="Resultado de imagen de LAS UIVERSIDADES MEDIEVAL BOLON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241375"/>
            <a:ext cx="7488832" cy="56166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UNIVERSIDAD DE SALAMANCA, ESPAÑA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2770" name="Picture 2" descr="Resultado de imagen de LAS UIVERSIDADES MEDIEVAL SALAMANC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556792"/>
            <a:ext cx="7704856" cy="57786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6866" name="Picture 2" descr="Resultado de imagen de LAS UIVERSIDADES MEDIEVAL SALAMANCA RAN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8640958" cy="64807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1746" name="Picture 2" descr="Resultado de imagen de LAS UIVERSIDADES MEDIEVAL SALAMANCA RAN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672"/>
            <a:ext cx="9464293" cy="59766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FILOSOFÍA MEDIEVAL EUROPEA: AVERROES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37890" name="Picture 2" descr="Resultado de imagen de AVERRO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84584" y="1628800"/>
            <a:ext cx="5040560" cy="5112568"/>
          </a:xfrm>
          <a:prstGeom prst="rect">
            <a:avLst/>
          </a:prstGeom>
          <a:noFill/>
        </p:spPr>
      </p:pic>
      <p:pic>
        <p:nvPicPr>
          <p:cNvPr id="37892" name="Picture 4" descr="Resultado de imagen de AVERRO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1700808"/>
            <a:ext cx="4968552" cy="49685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FILOSOFÍA MEDIEVAL EUROPEA:  SANTO TOMÁS DE AQUINO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8914" name="Picture 2" descr="Resultado de imagen de SANTO TOMÁS DE AQUIN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628800"/>
            <a:ext cx="8496944" cy="50981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LA LITERATURA EN LAS LENGUAS ROMANCES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39938" name="Picture 2" descr="Resultado de imagen de LA LITERATURA EN LAS LENGUAS ROMANC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484784"/>
            <a:ext cx="8943251" cy="51845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1986" name="Picture 2" descr="Resultado de imagen de LA LITERATURA EN LAS LENGUAS ROMANC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19" y="0"/>
            <a:ext cx="8691375" cy="67413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CANTERES DE GESTA: CANTAR MÍO CID Y CANTAR DE ROLAND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40962" name="Picture 2" descr="Resultado de imagen de MÍO CI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484783"/>
            <a:ext cx="3888432" cy="5184577"/>
          </a:xfrm>
          <a:prstGeom prst="rect">
            <a:avLst/>
          </a:prstGeom>
          <a:noFill/>
        </p:spPr>
      </p:pic>
      <p:pic>
        <p:nvPicPr>
          <p:cNvPr id="40964" name="Picture 4" descr="Resultado de imagen de CANTAR DE ROLA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628800"/>
            <a:ext cx="4392488" cy="50525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9218" name="Picture 2" descr="Resultado de imagen de el papa edad med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19" y="188640"/>
            <a:ext cx="8663463" cy="61926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POESÍA CORTESANA: TROVADORES Y CULTO AL AMOR CABALLERESCO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3010" name="Picture 2" descr="Resultado de imagen de TROVADORES MEDIEVAL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12776"/>
            <a:ext cx="8280920" cy="51344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>EL AVANCE DE LA CULTURA LAICA POCO A POCO.</a:t>
            </a:r>
            <a:br>
              <a:rPr lang="es-ES" dirty="0" smtClean="0"/>
            </a:br>
            <a:r>
              <a:rPr lang="es-ES" dirty="0" smtClean="0"/>
              <a:t>HACIA EL HUMANISMO RENACENTISTA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2636912"/>
            <a:ext cx="8229600" cy="3489251"/>
          </a:xfrm>
        </p:spPr>
        <p:txBody>
          <a:bodyPr/>
          <a:lstStyle/>
          <a:p>
            <a:r>
              <a:rPr lang="es-ES" dirty="0" smtClean="0"/>
              <a:t>DANTE</a:t>
            </a:r>
          </a:p>
          <a:p>
            <a:r>
              <a:rPr lang="es-ES" dirty="0" smtClean="0"/>
              <a:t>BOCCACCIO</a:t>
            </a:r>
          </a:p>
          <a:p>
            <a:r>
              <a:rPr lang="es-ES" dirty="0" smtClean="0"/>
              <a:t>PETRARCA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 smtClean="0"/>
              <a:t>LA RIQUEZA CULTURAL EN LA PENÍNSULA IBÉRICA</a:t>
            </a:r>
            <a:endParaRPr lang="es-ES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 fontScale="70000" lnSpcReduction="20000"/>
          </a:bodyPr>
          <a:lstStyle/>
          <a:p>
            <a:r>
              <a:rPr lang="es-ES" b="1" dirty="0" smtClean="0"/>
              <a:t>MONASTERIOS</a:t>
            </a:r>
          </a:p>
          <a:p>
            <a:pPr>
              <a:buNone/>
            </a:pPr>
            <a:endParaRPr lang="es-ES" b="1" dirty="0" smtClean="0"/>
          </a:p>
          <a:p>
            <a:r>
              <a:rPr lang="es-ES" b="1" dirty="0" smtClean="0"/>
              <a:t>VISIÓN TEOCÉNTRICA COMO EN EL RESTO DE EUROPA</a:t>
            </a:r>
          </a:p>
          <a:p>
            <a:pPr>
              <a:buNone/>
            </a:pPr>
            <a:endParaRPr lang="es-ES" b="1" dirty="0" smtClean="0"/>
          </a:p>
          <a:p>
            <a:r>
              <a:rPr lang="es-ES" b="1" dirty="0" smtClean="0"/>
              <a:t>HEGEMONÍA DE LA CULTURA DE AL-ÁNDALUS</a:t>
            </a:r>
          </a:p>
          <a:p>
            <a:pPr>
              <a:buNone/>
            </a:pPr>
            <a:endParaRPr lang="es-ES" b="1" dirty="0" smtClean="0"/>
          </a:p>
          <a:p>
            <a:r>
              <a:rPr lang="es-ES" b="1" dirty="0" smtClean="0"/>
              <a:t>A PARTIR DEL SIGLO XII LA SITUACIÓN CAMBIA</a:t>
            </a:r>
          </a:p>
          <a:p>
            <a:pPr>
              <a:buNone/>
            </a:pPr>
            <a:endParaRPr lang="es-ES" b="1" dirty="0" smtClean="0"/>
          </a:p>
          <a:p>
            <a:r>
              <a:rPr lang="es-ES" b="1" dirty="0" smtClean="0"/>
              <a:t>EL ROMÁNICO LLEGA POR INFLUENCIA DE LA ORDEN DE CLUNY</a:t>
            </a:r>
          </a:p>
          <a:p>
            <a:pPr>
              <a:buNone/>
            </a:pPr>
            <a:endParaRPr lang="es-ES" b="1" dirty="0" smtClean="0"/>
          </a:p>
          <a:p>
            <a:r>
              <a:rPr lang="es-ES" b="1" dirty="0" smtClean="0"/>
              <a:t>IMPORTANCIA DE LAS PEREGRINACIONES</a:t>
            </a:r>
          </a:p>
          <a:p>
            <a:pPr>
              <a:buNone/>
            </a:pPr>
            <a:endParaRPr lang="es-ES" b="1" dirty="0" smtClean="0"/>
          </a:p>
          <a:p>
            <a:r>
              <a:rPr lang="es-ES" b="1" dirty="0" smtClean="0"/>
              <a:t>VINCULACIONES REGIAS CON INGLATERRA Y FRANCIA</a:t>
            </a:r>
          </a:p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LOS “BEATOS” ESPAÑOLES. EL CASO DE LIÉBANA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5058" name="Picture 2" descr="Resultado de imagen de EL BEATO DE LIÉBAN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1340768"/>
            <a:ext cx="4104456" cy="53357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4034" name="Picture 2" descr="Resultado de imagen de EL BEATO DE LIÉBAN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03448"/>
            <a:ext cx="9324528" cy="91181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EL CONTACTO DE LAS TRES CULTURAS EN LA PENÍNSULA IBÉRICA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LA RIQUEZA CULTURAL SIGUE EN AL-ÁNDALUS AL FIN DEL CALIFATO (POETAS, MÉDICOS  O FILÓSOFOS COMO AVERROES O MAIMÓNIDES).</a:t>
            </a:r>
          </a:p>
          <a:p>
            <a:endParaRPr lang="es-ES" dirty="0" smtClean="0"/>
          </a:p>
          <a:p>
            <a:endParaRPr lang="es-ES" dirty="0"/>
          </a:p>
        </p:txBody>
      </p:sp>
      <p:pic>
        <p:nvPicPr>
          <p:cNvPr id="49154" name="Picture 2" descr="Resultado de imagen de AL ANDALU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573016"/>
            <a:ext cx="8280920" cy="3143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ESCUELA DE TRADUCTORES DE TOLEDO: ALFONSO X EL SABIO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48130" name="Picture 2" descr="Resultado de imagen de ESCUAL DE TRADUCTORES DE TOELD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484783"/>
            <a:ext cx="8784976" cy="52238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LA CULTURA EN LA BAJA EDAD MEDIA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" dirty="0" smtClean="0"/>
              <a:t>DESARROLLO URBANO</a:t>
            </a:r>
          </a:p>
          <a:p>
            <a:r>
              <a:rPr lang="es-ES" dirty="0" smtClean="0"/>
              <a:t>AVANCE DEL HUMANISMO ANTROPOCÉNTRICO.</a:t>
            </a:r>
          </a:p>
          <a:p>
            <a:r>
              <a:rPr lang="es-ES" dirty="0" smtClean="0"/>
              <a:t>ALEJAMIENTO DEL TEOCENTRISMO.</a:t>
            </a:r>
          </a:p>
          <a:p>
            <a:r>
              <a:rPr lang="es-ES" dirty="0" smtClean="0"/>
              <a:t>DESARROLLO URBANO.</a:t>
            </a:r>
          </a:p>
          <a:p>
            <a:r>
              <a:rPr lang="es-ES" dirty="0" smtClean="0"/>
              <a:t>UNIVERSIDADES ESPAÑOLAS /PALENCIA, VALLADOLID, SALAMANCA).</a:t>
            </a:r>
          </a:p>
          <a:p>
            <a:r>
              <a:rPr lang="es-ES" dirty="0" smtClean="0"/>
              <a:t>LITERATURA (EL CONDE DE LUCANOR, DON JUNA MANUEL, EL LIBRO DEL BUEN AMOR, AMADÍS DE GAULA).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EL ARTE EUROPEO EN LA EDAD MEDIA:</a:t>
            </a:r>
            <a:br>
              <a:rPr lang="es-ES" dirty="0" smtClean="0"/>
            </a:br>
            <a:r>
              <a:rPr lang="es-ES" dirty="0" smtClean="0"/>
              <a:t>EL ARTE ROMÁNICO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ES" dirty="0" smtClean="0"/>
              <a:t>Desarrollo del estilo románico en Europa occidental siglo XI y XII.</a:t>
            </a:r>
          </a:p>
          <a:p>
            <a:r>
              <a:rPr lang="es-ES" dirty="0" smtClean="0"/>
              <a:t>Arquitectura  de templos y monasterios. </a:t>
            </a:r>
          </a:p>
          <a:p>
            <a:r>
              <a:rPr lang="es-ES" dirty="0" smtClean="0"/>
              <a:t>Origen en Francia (orden de Cluny).</a:t>
            </a:r>
          </a:p>
          <a:p>
            <a:r>
              <a:rPr lang="es-ES" dirty="0" smtClean="0"/>
              <a:t>Arquitectura:</a:t>
            </a:r>
          </a:p>
          <a:p>
            <a:pPr lvl="1"/>
            <a:r>
              <a:rPr lang="es-ES" dirty="0" smtClean="0"/>
              <a:t>Planta y alzado de los templos románicos: nave central, naves laterales, torre, cimborrio, ábsides, bóveda de cañón, contrafuertes, muros, pilares, arquivoltas. </a:t>
            </a:r>
            <a:endParaRPr lang="es-ES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0242" name="Picture 2" descr="Cúpula sobre&#10;PECHINAS&#10;(permiten cubrir&#10;un espacio cua-&#10;drado con una&#10;cúpula).&#10;Cúpula octo-&#10;gnal sobre&#10;TROMPAS&#10;(permiten cu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19" y="188640"/>
            <a:ext cx="8727849" cy="65527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8194" name="AutoShape 2" descr="Resultado de imagen de clero regul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8196" name="AutoShape 4" descr="Resultado de imagen de clero regul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8198" name="Picture 6" descr="Resultado de imagen de clero regul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5" y="620688"/>
            <a:ext cx="8270069" cy="62373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1266" name="Picture 2" descr="SISTEMAS DE CUBIERTA Y SOPORTES EN EL TEMPLO ROMÁNICO:&#10;EL CIMBORRIO Y LA CÚPULA.&#10; 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4330" y="0"/>
            <a:ext cx="8919670" cy="66967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9218" name="Picture 2" descr="Resultado de imagen de portada románic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" y="-171400"/>
            <a:ext cx="9086850" cy="68294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LAS IMÁGENES EN EL ROMÁNICO: ESCULTURA Y PINTURA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Función docente, educativa.</a:t>
            </a:r>
          </a:p>
          <a:p>
            <a:r>
              <a:rPr lang="es-ES" dirty="0" smtClean="0"/>
              <a:t>Fin didáctico, no búsqueda de belleza.</a:t>
            </a:r>
          </a:p>
          <a:p>
            <a:r>
              <a:rPr lang="es-ES" dirty="0" smtClean="0"/>
              <a:t>No perfección técnica, no perspectiva, no movimiento…</a:t>
            </a:r>
          </a:p>
          <a:p>
            <a:r>
              <a:rPr lang="es-ES" dirty="0" smtClean="0"/>
              <a:t>Representación “inocente” del pecado, miedo al infierno.</a:t>
            </a:r>
          </a:p>
          <a:p>
            <a:r>
              <a:rPr lang="es-ES" dirty="0" smtClean="0"/>
              <a:t>Jerarquización de las imágenes.</a:t>
            </a:r>
          </a:p>
          <a:p>
            <a:pPr>
              <a:buNone/>
            </a:pPr>
            <a:r>
              <a:rPr lang="es-ES" dirty="0" smtClean="0"/>
              <a:t> </a:t>
            </a:r>
          </a:p>
          <a:p>
            <a:endParaRPr lang="es-ES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ESCULTURA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Siempre unida a un edificio.</a:t>
            </a:r>
          </a:p>
          <a:p>
            <a:r>
              <a:rPr lang="es-ES" dirty="0" smtClean="0"/>
              <a:t>Aparece en las PORTADAS (</a:t>
            </a:r>
            <a:r>
              <a:rPr lang="es-ES" dirty="0" err="1" smtClean="0"/>
              <a:t>Pantocrator</a:t>
            </a:r>
            <a:r>
              <a:rPr lang="es-ES" dirty="0" smtClean="0"/>
              <a:t> y Tetramorfos). Ubicación en el Tímpano.</a:t>
            </a:r>
          </a:p>
          <a:p>
            <a:r>
              <a:rPr lang="es-ES" dirty="0" smtClean="0"/>
              <a:t>Aparecen también en lo que son los CAPITELES (temas religiosos, símbolos del pecado).</a:t>
            </a:r>
          </a:p>
          <a:p>
            <a:r>
              <a:rPr lang="es-ES" dirty="0" smtClean="0"/>
              <a:t>También TALLAS DE MADERA sobre la Virgen o Cristo crucificado.</a:t>
            </a:r>
          </a:p>
          <a:p>
            <a:endParaRPr lang="es-ES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Portada románica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122" name="Picture 2" descr="Resultado de imagen de portada románic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340768"/>
            <a:ext cx="8589386" cy="53530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4098" name="Picture 2" descr="Resultado de imagen de portada románica glor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32656"/>
            <a:ext cx="9361817" cy="80375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Capiteles románicos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074" name="Picture 2" descr="Resultado de imagen de capiteles románico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421154"/>
            <a:ext cx="5400600" cy="54368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7586" name="Picture 2" descr="Resultado de imagen de capiteles románico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00608" y="-171400"/>
            <a:ext cx="11430000" cy="76485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050" name="Picture 2" descr="Resultado de imagen de capiteles románico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-1"/>
            <a:ext cx="8064896" cy="685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Tallas en madera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66562" name="Picture 2" descr="Resultado de imagen de virgen romanic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268760"/>
            <a:ext cx="3893107" cy="5390456"/>
          </a:xfrm>
          <a:prstGeom prst="rect">
            <a:avLst/>
          </a:prstGeom>
          <a:noFill/>
        </p:spPr>
      </p:pic>
      <p:pic>
        <p:nvPicPr>
          <p:cNvPr id="66564" name="Picture 4" descr="Resultado de imagen de virgen romanic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268760"/>
            <a:ext cx="2808312" cy="548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Picture 2" descr="Resultado de imagen de clero regular EN LA EDAD MEDIA TIPO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568952" cy="64267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5538" name="Picture 2" descr="Resultado de imagen de cristo románic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-1467544"/>
            <a:ext cx="7029450" cy="9144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4514" name="Picture 2" descr="Resultado de imagen de cristo románic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88640"/>
            <a:ext cx="6912768" cy="66693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PINTURA ROMÁNICA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Pintura al fresco</a:t>
            </a:r>
          </a:p>
          <a:p>
            <a:r>
              <a:rPr lang="es-ES" dirty="0" smtClean="0"/>
              <a:t>Pinturas sobre tabla</a:t>
            </a:r>
          </a:p>
          <a:p>
            <a:r>
              <a:rPr lang="es-ES" dirty="0" smtClean="0"/>
              <a:t>Temas: Virgen con el niño y “</a:t>
            </a:r>
            <a:r>
              <a:rPr lang="es-ES" dirty="0" err="1" smtClean="0"/>
              <a:t>Pantocrator</a:t>
            </a:r>
            <a:r>
              <a:rPr lang="es-ES" dirty="0" smtClean="0"/>
              <a:t>”</a:t>
            </a:r>
            <a:endParaRPr lang="es-ES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026" name="Picture 2" descr="Resultado de imagen de pintura romanica pantocrat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712968" cy="65596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70658" name="Picture 2" descr="Resultado de imagen de pintura romanica pantocrat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1" y="188640"/>
            <a:ext cx="8803123" cy="54726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9634" name="AutoShape 2" descr="Resultado de imagen de pintura romanica virgen con el niñ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69636" name="AutoShape 4" descr="Resultado de imagen de pintura romanica virgen con el niñ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69638" name="AutoShape 6" descr="Resultado de imagen de pintura romanica virgen con el niñ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69640" name="Picture 8" descr="Resultado de imagen de pintura romanica virgen con el niñ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0"/>
            <a:ext cx="5040560" cy="688781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8610" name="Picture 2" descr="Resultado de imagen de pintura romanica virgen con el niñ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9121012" cy="61206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EL ARTE GÓTIO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Origen en Francia</a:t>
            </a:r>
          </a:p>
          <a:p>
            <a:r>
              <a:rPr lang="es-ES" dirty="0" smtClean="0"/>
              <a:t>Siglos XIII, XIV Y XV</a:t>
            </a:r>
          </a:p>
          <a:p>
            <a:r>
              <a:rPr lang="es-ES" dirty="0" smtClean="0"/>
              <a:t>Vinculado a la expansión urbana y al poder de la burguesía.</a:t>
            </a:r>
          </a:p>
          <a:p>
            <a:r>
              <a:rPr lang="es-ES" dirty="0" smtClean="0"/>
              <a:t>Iglesias, catedrales, edificios civiles como ayuntamientos y lonjas.</a:t>
            </a:r>
          </a:p>
          <a:p>
            <a:r>
              <a:rPr lang="es-ES" dirty="0" smtClean="0"/>
              <a:t>Destacan las catedrales. Planta de cruz latina. Cabeceras muy grandes.</a:t>
            </a:r>
            <a:endParaRPr lang="es-ES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ELEMENTOS DE UNA CATEDRAL GÓTICA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Pináculos, arbotantes, rosetones, ventanales, gárgolas, torres, agujas…</a:t>
            </a:r>
          </a:p>
          <a:p>
            <a:r>
              <a:rPr lang="es-ES" dirty="0" smtClean="0"/>
              <a:t>VERTICALIDAD  de los edificios.</a:t>
            </a:r>
          </a:p>
          <a:p>
            <a:r>
              <a:rPr lang="es-ES" dirty="0" smtClean="0"/>
              <a:t>Arcos apuntados y bóvedas ojivales.</a:t>
            </a:r>
          </a:p>
          <a:p>
            <a:r>
              <a:rPr lang="es-ES" dirty="0" smtClean="0"/>
              <a:t>Bóvedas de crucería. </a:t>
            </a:r>
            <a:endParaRPr lang="es-ES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3074" name="Picture 2" descr="Partes de una catedral Gótica - ARTE | Catedral gotica, Iglesia gotica,  Catedra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8785774" cy="62646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TIPOS DE ORDENES RELIGIOSAS REGULARES EN LA EDAD MEDIA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7172" name="Picture 4" descr="Resultado de imagen de clero regular EN LA EDAD MEDIA TIPO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484784"/>
            <a:ext cx="8208912" cy="51845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050" name="Picture 2" descr="La arquitectura gótica | Artículos de Arquitectur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784976" cy="66693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1026" name="AutoShape 2" descr="EL ARTE GÓTIC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028" name="Picture 4" descr="Elementos de una catedral gótica clásica - YouTub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52690" y="476673"/>
            <a:ext cx="11344582" cy="63813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9874" name="AutoShape 2" descr="Características de las catedrales góticas - Iglesias gótica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79876" name="AutoShape 4" descr="Características de las catedrales góticas - Iglesias gótica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79878" name="AutoShape 6" descr="Características de las catedrales góticas - Iglesias gótica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79880" name="AutoShape 8" descr="Características de las catedrales góticas - Iglesias gótica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79882" name="Picture 10" descr="U9. arte gótico (iii) arquitectura gótica frances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88639"/>
            <a:ext cx="8640960" cy="64874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78850" name="Picture 2" descr="ESQUEMA DEL ALZADO DE LA CATEDRAL GÓTICA | Estilo gotico arquitectura,  Dibujo de arquitectura, Dibujo arquitectura gótic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88640"/>
            <a:ext cx="6480720" cy="64807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ESCULTURA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Más expresividad y movimiento que en el románico.</a:t>
            </a:r>
          </a:p>
          <a:p>
            <a:r>
              <a:rPr lang="es-ES" dirty="0" smtClean="0"/>
              <a:t>Figuras más humanizadas.</a:t>
            </a:r>
          </a:p>
          <a:p>
            <a:r>
              <a:rPr lang="es-ES" dirty="0" err="1" smtClean="0"/>
              <a:t>Cristos</a:t>
            </a:r>
            <a:r>
              <a:rPr lang="es-ES" dirty="0" smtClean="0"/>
              <a:t> crucificados humanizados que sufren.</a:t>
            </a:r>
          </a:p>
          <a:p>
            <a:r>
              <a:rPr lang="es-ES" dirty="0" smtClean="0"/>
              <a:t>Virgen María con el niño en portadas y exentas.</a:t>
            </a:r>
          </a:p>
          <a:p>
            <a:r>
              <a:rPr lang="es-ES" dirty="0" smtClean="0"/>
              <a:t>También escultura funeraria. Esculturas yacentes.</a:t>
            </a:r>
          </a:p>
          <a:p>
            <a:endParaRPr lang="es-ES"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76802" name="Picture 2" descr="Calaméo - Escultura Gótic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916832" y="-603448"/>
            <a:ext cx="15240000" cy="1143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75778" name="Picture 2" descr="Algargos, Arte e Historia: CARACTERÍSTICAS DE LA ESCULTURA GÓTICA. LA  VIRGEN Y EL NIÑO, MODELO ICONOGRÁFICO GÓTICO DEL PARTELUZ DE LA PORTADA DE  UNA CATEDRAL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536" y="-2286001"/>
            <a:ext cx="9396536" cy="98914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84994" name="AutoShape 2" descr="Detalle del tímpano de la Portada de Sarmental en el brazo sur del crucero  de la catedral de Burgos. Representación del Juicio … | Catedral gotica,  Catedral, Burg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84996" name="AutoShape 4" descr="Detalle del tímpano de la Portada de Sarmental en el brazo sur del crucero  de la catedral de Burgos. Representación del Juicio … | Catedral gotica,  Catedral, Burg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84998" name="AutoShape 6" descr="Pin en Fichas de obras de ar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85000" name="AutoShape 8" descr="HISTORIA DEL ARTE : temas, imágenes y comentario: ** Puerta del Sarmental  de la Catedral de Burg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85002" name="Picture 10" descr="HISTORIA DEL ARTE : temas, imágenes y comentario: ** Puerta del Sarmental  de la Catedral de Burgo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61924"/>
            <a:ext cx="8640960" cy="81636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PINTURA GÓTICA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Se independiza de la arquitectura.</a:t>
            </a:r>
            <a:endParaRPr lang="es-ES" dirty="0" smtClean="0"/>
          </a:p>
          <a:p>
            <a:r>
              <a:rPr lang="es-ES" dirty="0" smtClean="0"/>
              <a:t>Desarrollo de la pintura sobre tabla. Dípticos y trípticos.</a:t>
            </a:r>
          </a:p>
          <a:p>
            <a:r>
              <a:rPr lang="es-ES" dirty="0" smtClean="0"/>
              <a:t>Figuras más naturalizadas</a:t>
            </a:r>
            <a:endParaRPr lang="es-ES" dirty="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82946" name="Picture 2" descr="La pintura gótica: Los temas | Clases de historia del arte, Historia del  arte, Art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700457" cy="65253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122" name="Picture 2" descr="Resultado de imagen de LA ORDEN DE CLUN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0"/>
            <a:ext cx="5962650" cy="6667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81922" name="Picture 2" descr="Unidad 07 - Arte Gótico - 04 Imágenes de Pintura Gótica - YouTub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32656"/>
            <a:ext cx="8448936" cy="63367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80898" name="Picture 2" descr="Arte Gotico Pintura | Historia del arte en resume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8640960" cy="64751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ARTE MEDIEVAL EN LA PENÍNSULA IBÉRICA. </a:t>
            </a:r>
            <a:br>
              <a:rPr lang="es-ES" dirty="0" smtClean="0"/>
            </a:br>
            <a:r>
              <a:rPr lang="es-ES" b="1" dirty="0" smtClean="0"/>
              <a:t>EL ARTE ROMÁNICO</a:t>
            </a:r>
            <a:endParaRPr lang="es-ES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39552" y="2132856"/>
            <a:ext cx="8229600" cy="4525963"/>
          </a:xfrm>
        </p:spPr>
        <p:txBody>
          <a:bodyPr/>
          <a:lstStyle/>
          <a:p>
            <a:r>
              <a:rPr lang="es-ES" b="1" u="sng" dirty="0" smtClean="0"/>
              <a:t>ARQUITECTURA</a:t>
            </a:r>
            <a:r>
              <a:rPr lang="es-ES" dirty="0" smtClean="0"/>
              <a:t>:</a:t>
            </a:r>
          </a:p>
          <a:p>
            <a:r>
              <a:rPr lang="es-ES" dirty="0" smtClean="0"/>
              <a:t>Arte románico vinculado al camino de Santiago</a:t>
            </a:r>
          </a:p>
          <a:p>
            <a:r>
              <a:rPr lang="es-ES" dirty="0" smtClean="0"/>
              <a:t>Edificios fundamentales del camino de Santiago de estilo románico:  Catedral de Santiago de Compostela, iglesia de San Martín de </a:t>
            </a:r>
            <a:r>
              <a:rPr lang="es-ES" dirty="0" err="1" smtClean="0"/>
              <a:t>Frómista</a:t>
            </a:r>
            <a:r>
              <a:rPr lang="es-ES" dirty="0" smtClean="0"/>
              <a:t>, catedral de Zamora, Castillo de </a:t>
            </a:r>
            <a:r>
              <a:rPr lang="es-ES" dirty="0" err="1" smtClean="0"/>
              <a:t>Loarre</a:t>
            </a:r>
            <a:r>
              <a:rPr lang="es-ES" dirty="0" smtClean="0"/>
              <a:t>.</a:t>
            </a:r>
            <a:endParaRPr lang="es-ES" dirty="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91138" name="Picture 2" descr="Pin by Diana Martinez Castro on Arte Románico | Cathedral architecture,  Architecture concept drawings, Romanesque ar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7958" y="188640"/>
            <a:ext cx="8876042" cy="64362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90114" name="Picture 2" descr="Resultado de imagen de planta de la catedral de santiago compostela |  Catedral, Imagenes de plantas, Campanari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8640960" cy="648072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89090" name="Picture 2" descr="San Martín de Frómista | La Cámara del Art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241" y="116632"/>
            <a:ext cx="9043759" cy="65253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88066" name="Picture 2" descr="Arte magistral: San Martín de Frómist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1" y="260648"/>
            <a:ext cx="8791273" cy="64087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87042" name="Picture 2" descr="Catedral de Zamora - Wikipedia, la enciclopedia lib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32656"/>
            <a:ext cx="8352928" cy="62828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86018" name="Picture 2" descr="Zamora Catedral Banque d'image et photos - Alam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88640"/>
            <a:ext cx="8856984" cy="75608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94210" name="Picture 2" descr="Castillo De Loarre, Huesca | Ticket Price | Timings | Address: TripHob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754654" cy="65527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PEREGRINACIONES EN LA EDAD MEDIA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098" name="Picture 2" descr="Resultado de imagen de PEREGRINACIONES EN LA EDAD MED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196752"/>
            <a:ext cx="6048672" cy="53752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PINTURA ROMÁNICA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Pinturas al fresco en el interior de las iglesias, pinturas al fresco.</a:t>
            </a:r>
          </a:p>
          <a:p>
            <a:r>
              <a:rPr lang="es-ES" dirty="0" smtClean="0"/>
              <a:t>Ejemplos en </a:t>
            </a:r>
            <a:r>
              <a:rPr lang="es-ES" dirty="0" err="1" smtClean="0"/>
              <a:t>Tahull</a:t>
            </a:r>
            <a:r>
              <a:rPr lang="es-ES" dirty="0" smtClean="0"/>
              <a:t> (Cataluña) y en León (San Isidoro)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98306" name="Picture 2" descr="Ábside de San Clemente de Tahull - Wikipedia, la enciclopedia lib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8" y="-99392"/>
            <a:ext cx="9324528" cy="77768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97282" name="Picture 2" descr="LA ADORACIÓN DE LOS PASTORES. Panteón de San Isidoro de León. s.XII. | Arte  romano, Arte medieval, Arte bizantin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1" y="116632"/>
            <a:ext cx="8832981" cy="66247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96258" name="Picture 2" descr="COLEGIATA SAN ISIDORO LEÓ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640960" cy="66693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ARTE GÓTICO ESPAÑOL. </a:t>
            </a:r>
            <a:br>
              <a:rPr lang="es-ES" dirty="0" smtClean="0"/>
            </a:br>
            <a:r>
              <a:rPr lang="es-ES" dirty="0" smtClean="0"/>
              <a:t>Arquitectura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Destacan sobre todo las catedrales de León, Burgos y la de Toledo.</a:t>
            </a:r>
            <a:endParaRPr lang="es-ES" dirty="0"/>
          </a:p>
        </p:txBody>
      </p:sp>
      <p:pic>
        <p:nvPicPr>
          <p:cNvPr id="95234" name="Picture 2" descr="La catedral de Leó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2725102"/>
            <a:ext cx="7344816" cy="41328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05474" name="Picture 2" descr="Catedral De León - La Belleza Del Gótico En Su Máxima Expresió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68560" y="-1107504"/>
            <a:ext cx="11430000" cy="8572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09570" name="Picture 2" descr="Es un atropello&quot;: decenas de personas firman contra las nuevas puertas de  la Catedral de Burgos - 12.02.2021, Sputnik Mund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-99392"/>
            <a:ext cx="6766720" cy="676672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08546" name="Picture 2" descr="La Portada del Sarmental de la Catedral de Burgos y algo má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854540" cy="64807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07522" name="Picture 2" descr="Catedral Primada de Toledo - La representación del gótico españo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04664"/>
            <a:ext cx="8546302" cy="62646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06498" name="Picture 2" descr="Catedral Primada - Web Oficial de Turismo Ayto. Toled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804817" cy="64807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074" name="Picture 2" descr="Resultado de imagen de PEREGRINACIONES EN LA EDAD MED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-468574"/>
            <a:ext cx="8784976" cy="73265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ESCULTURA GÓTICA ESPAÑOLA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Estilización d las figuras.</a:t>
            </a:r>
          </a:p>
          <a:p>
            <a:r>
              <a:rPr lang="es-ES" dirty="0" smtClean="0"/>
              <a:t>Más naturalismo</a:t>
            </a:r>
          </a:p>
          <a:p>
            <a:r>
              <a:rPr lang="es-ES" dirty="0" smtClean="0"/>
              <a:t>Portadas de catedrales y retablos en el interior.</a:t>
            </a:r>
          </a:p>
          <a:p>
            <a:r>
              <a:rPr lang="es-ES" dirty="0" smtClean="0"/>
              <a:t>Sepulcros</a:t>
            </a:r>
          </a:p>
          <a:p>
            <a:pPr>
              <a:buNone/>
            </a:pPr>
            <a:endParaRPr lang="es-ES" dirty="0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03426" name="Picture 2" descr="CATEDRAL LEÓ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640"/>
            <a:ext cx="10008321" cy="73448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PINTURA GÓTICA ESPAÑOLA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Retablos y pinturas sobre tabla.</a:t>
            </a:r>
          </a:p>
          <a:p>
            <a:r>
              <a:rPr lang="es-ES" dirty="0" smtClean="0"/>
              <a:t>No decoración de frescos en el interior.</a:t>
            </a:r>
          </a:p>
          <a:p>
            <a:pPr>
              <a:buNone/>
            </a:pPr>
            <a:endParaRPr lang="es-ES" dirty="0"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01378" name="Picture 2" descr="Retablo Gótico catalán (España) Jaume Huguet | Goticas, Pintura al temple,  Pintor españo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-459432"/>
            <a:ext cx="5924550" cy="762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ARTE EN AL ANDALUS. PERIODO TAIFA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00354" name="Picture 2" descr="CATALUÑA, LOURDES Y ZARAGOZA - Engrupo Viaj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241376"/>
            <a:ext cx="8424936" cy="56166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PERIODO ALMOHADE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112642" name="Picture 2" descr="Torre del Oro à Séville : Gardienne de Guadalquivir - Vanupi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68760"/>
            <a:ext cx="5290005" cy="3528392"/>
          </a:xfrm>
          <a:prstGeom prst="rect">
            <a:avLst/>
          </a:prstGeom>
          <a:noFill/>
        </p:spPr>
      </p:pic>
      <p:pic>
        <p:nvPicPr>
          <p:cNvPr id="112644" name="Picture 4" descr="Curiosidades de la Giralda de Sevilla que desconocías - Urban Sevill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068960"/>
            <a:ext cx="6120680" cy="35439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PERIODO NAZARÍ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11618" name="Picture 2" descr="Los mejores consejos para visitar la Alhambra de Granada - Viajablo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993" y="1052736"/>
            <a:ext cx="8980007" cy="62646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ARRE MUDEJAR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10594" name="Picture 2" descr="Church of San Tirso, Sahagun, Leon province, Castilla-Leon, Spain Stock  Photo - Alam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84584" y="1169368"/>
            <a:ext cx="10513168" cy="70121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99330" name="Picture 2" descr="Mudéjar Teruel (ARTEGUIAS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92696"/>
            <a:ext cx="3851124" cy="5760640"/>
          </a:xfrm>
          <a:prstGeom prst="rect">
            <a:avLst/>
          </a:prstGeom>
          <a:noFill/>
        </p:spPr>
      </p:pic>
      <p:pic>
        <p:nvPicPr>
          <p:cNvPr id="99332" name="Picture 4" descr="Synagogue Santa María La Blanca à Tolède | spain.info en françai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1556792"/>
            <a:ext cx="5184576" cy="53012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498</TotalTime>
  <Words>751</Words>
  <Application>Microsoft Office PowerPoint</Application>
  <PresentationFormat>Presentación en pantalla (4:3)</PresentationFormat>
  <Paragraphs>118</Paragraphs>
  <Slides>98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98</vt:i4>
      </vt:variant>
    </vt:vector>
  </HeadingPairs>
  <TitlesOfParts>
    <vt:vector size="99" baseType="lpstr">
      <vt:lpstr>Tema de Office</vt:lpstr>
      <vt:lpstr>TEMA 5. LA CULTURA Y EL ARTE EN LA EDAD MEDIA</vt:lpstr>
      <vt:lpstr>1. RELIGIÓN Y CULTURA</vt:lpstr>
      <vt:lpstr>Diapositiva 3</vt:lpstr>
      <vt:lpstr>Diapositiva 4</vt:lpstr>
      <vt:lpstr>Diapositiva 5</vt:lpstr>
      <vt:lpstr>TIPOS DE ORDENES RELIGIOSAS REGULARES EN LA EDAD MEDIA</vt:lpstr>
      <vt:lpstr>Diapositiva 7</vt:lpstr>
      <vt:lpstr>PEREGRINACIONES EN LA EDAD MEDIA</vt:lpstr>
      <vt:lpstr>Diapositiva 9</vt:lpstr>
      <vt:lpstr>Diapositiva 10</vt:lpstr>
      <vt:lpstr>Diapositiva 11</vt:lpstr>
      <vt:lpstr>LAS CRUZADAS</vt:lpstr>
      <vt:lpstr>Diapositiva 13</vt:lpstr>
      <vt:lpstr>RELIGIOSIDAD POPULAR EDAD MEDIA</vt:lpstr>
      <vt:lpstr>JUDÍOS, CÁTAROS, HUSITAS</vt:lpstr>
      <vt:lpstr>LA CULTURA EN LA EUROPA MEDIEVAL LOS MONASTERIOS</vt:lpstr>
      <vt:lpstr>Diapositiva 17</vt:lpstr>
      <vt:lpstr>LA CULTURA EN LA EUROPA MEDIEVAL LAS UNIVERSIDADES</vt:lpstr>
      <vt:lpstr>UNIVERSIDAD DE LA SORBONA, PARÍS</vt:lpstr>
      <vt:lpstr>UNIVERSIDAD DE OXFORD, INGLATERRA</vt:lpstr>
      <vt:lpstr>UNIVERSIDAD DE BOLONIA, ITALIA</vt:lpstr>
      <vt:lpstr>UNIVERSIDAD DE SALAMANCA, ESPAÑA</vt:lpstr>
      <vt:lpstr>Diapositiva 23</vt:lpstr>
      <vt:lpstr>Diapositiva 24</vt:lpstr>
      <vt:lpstr>FILOSOFÍA MEDIEVAL EUROPEA: AVERROES</vt:lpstr>
      <vt:lpstr>FILOSOFÍA MEDIEVAL EUROPEA:  SANTO TOMÁS DE AQUINO</vt:lpstr>
      <vt:lpstr>LA LITERATURA EN LAS LENGUAS ROMANCES</vt:lpstr>
      <vt:lpstr>Diapositiva 28</vt:lpstr>
      <vt:lpstr>CANTERES DE GESTA: CANTAR MÍO CID Y CANTAR DE ROLAND</vt:lpstr>
      <vt:lpstr>POESÍA CORTESANA: TROVADORES Y CULTO AL AMOR CABALLERESCO</vt:lpstr>
      <vt:lpstr> EL AVANCE DE LA CULTURA LAICA POCO A POCO. HACIA EL HUMANISMO RENACENTISTA</vt:lpstr>
      <vt:lpstr>LA RIQUEZA CULTURAL EN LA PENÍNSULA IBÉRICA</vt:lpstr>
      <vt:lpstr>LOS “BEATOS” ESPAÑOLES. EL CASO DE LIÉBANA</vt:lpstr>
      <vt:lpstr>Diapositiva 34</vt:lpstr>
      <vt:lpstr>EL CONTACTO DE LAS TRES CULTURAS EN LA PENÍNSULA IBÉRICA</vt:lpstr>
      <vt:lpstr>ESCUELA DE TRADUCTORES DE TOLEDO: ALFONSO X EL SABIO</vt:lpstr>
      <vt:lpstr>LA CULTURA EN LA BAJA EDAD MEDIA</vt:lpstr>
      <vt:lpstr>EL ARTE EUROPEO EN LA EDAD MEDIA: EL ARTE ROMÁNICO</vt:lpstr>
      <vt:lpstr>Diapositiva 39</vt:lpstr>
      <vt:lpstr>Diapositiva 40</vt:lpstr>
      <vt:lpstr>Diapositiva 41</vt:lpstr>
      <vt:lpstr>LAS IMÁGENES EN EL ROMÁNICO: ESCULTURA Y PINTURA</vt:lpstr>
      <vt:lpstr>ESCULTURA</vt:lpstr>
      <vt:lpstr>Portada románica</vt:lpstr>
      <vt:lpstr>Diapositiva 45</vt:lpstr>
      <vt:lpstr>Capiteles románicos</vt:lpstr>
      <vt:lpstr>Diapositiva 47</vt:lpstr>
      <vt:lpstr>Diapositiva 48</vt:lpstr>
      <vt:lpstr>Tallas en madera</vt:lpstr>
      <vt:lpstr>Diapositiva 50</vt:lpstr>
      <vt:lpstr>Diapositiva 51</vt:lpstr>
      <vt:lpstr>PINTURA ROMÁNICA</vt:lpstr>
      <vt:lpstr>Diapositiva 53</vt:lpstr>
      <vt:lpstr>Diapositiva 54</vt:lpstr>
      <vt:lpstr>Diapositiva 55</vt:lpstr>
      <vt:lpstr>Diapositiva 56</vt:lpstr>
      <vt:lpstr>EL ARTE GÓTIO</vt:lpstr>
      <vt:lpstr>ELEMENTOS DE UNA CATEDRAL GÓTICA</vt:lpstr>
      <vt:lpstr>Diapositiva 59</vt:lpstr>
      <vt:lpstr>Diapositiva 60</vt:lpstr>
      <vt:lpstr>Diapositiva 61</vt:lpstr>
      <vt:lpstr>Diapositiva 62</vt:lpstr>
      <vt:lpstr>Diapositiva 63</vt:lpstr>
      <vt:lpstr>ESCULTURA</vt:lpstr>
      <vt:lpstr>Diapositiva 65</vt:lpstr>
      <vt:lpstr>Diapositiva 66</vt:lpstr>
      <vt:lpstr>Diapositiva 67</vt:lpstr>
      <vt:lpstr>PINTURA GÓTICA</vt:lpstr>
      <vt:lpstr>Diapositiva 69</vt:lpstr>
      <vt:lpstr>Diapositiva 70</vt:lpstr>
      <vt:lpstr>Diapositiva 71</vt:lpstr>
      <vt:lpstr>ARTE MEDIEVAL EN LA PENÍNSULA IBÉRICA.  EL ARTE ROMÁNICO</vt:lpstr>
      <vt:lpstr>Diapositiva 73</vt:lpstr>
      <vt:lpstr>Diapositiva 74</vt:lpstr>
      <vt:lpstr>Diapositiva 75</vt:lpstr>
      <vt:lpstr>Diapositiva 76</vt:lpstr>
      <vt:lpstr>Diapositiva 77</vt:lpstr>
      <vt:lpstr>Diapositiva 78</vt:lpstr>
      <vt:lpstr>Diapositiva 79</vt:lpstr>
      <vt:lpstr>PINTURA ROMÁNICA</vt:lpstr>
      <vt:lpstr>Diapositiva 81</vt:lpstr>
      <vt:lpstr>Diapositiva 82</vt:lpstr>
      <vt:lpstr>Diapositiva 83</vt:lpstr>
      <vt:lpstr>ARTE GÓTICO ESPAÑOL.  Arquitectura</vt:lpstr>
      <vt:lpstr>Diapositiva 85</vt:lpstr>
      <vt:lpstr>Diapositiva 86</vt:lpstr>
      <vt:lpstr>Diapositiva 87</vt:lpstr>
      <vt:lpstr>Diapositiva 88</vt:lpstr>
      <vt:lpstr>Diapositiva 89</vt:lpstr>
      <vt:lpstr>ESCULTURA GÓTICA ESPAÑOLA</vt:lpstr>
      <vt:lpstr>Diapositiva 91</vt:lpstr>
      <vt:lpstr>PINTURA GÓTICA ESPAÑOLA</vt:lpstr>
      <vt:lpstr>Diapositiva 93</vt:lpstr>
      <vt:lpstr>ARTE EN AL ANDALUS. PERIODO TAIFA</vt:lpstr>
      <vt:lpstr>PERIODO ALMOHADE</vt:lpstr>
      <vt:lpstr>PERIODO NAZARÍ</vt:lpstr>
      <vt:lpstr>ARRE MUDEJAR</vt:lpstr>
      <vt:lpstr>Diapositiva 98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TEMA 5. LA CULTURA Y EL ARTE EN LA EDAD MEDIA</dc:title>
  <dc:creator>Miguel A Richart B</dc:creator>
  <cp:lastModifiedBy>Miguel A Richart B</cp:lastModifiedBy>
  <cp:revision>43</cp:revision>
  <dcterms:created xsi:type="dcterms:W3CDTF">2021-02-09T09:49:17Z</dcterms:created>
  <dcterms:modified xsi:type="dcterms:W3CDTF">2021-03-02T21:44:32Z</dcterms:modified>
</cp:coreProperties>
</file>