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73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93CF-F537-4484-BD37-35DAA3676803}" type="datetimeFigureOut">
              <a:rPr lang="es-ES" smtClean="0"/>
              <a:pPr/>
              <a:t>31/05/2021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96D8-E4D3-40DB-BF65-E5A0421E9F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TEMA 4. EL ESPACIO HUMANO EUROPEO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PAÍSES DE EUROPA</a:t>
            </a:r>
          </a:p>
          <a:p>
            <a:pPr lvl="1"/>
            <a:r>
              <a:rPr lang="es-ES" dirty="0" smtClean="0"/>
              <a:t>Unos 40 estados de distinta dimensión.</a:t>
            </a:r>
          </a:p>
          <a:p>
            <a:pPr lvl="1"/>
            <a:r>
              <a:rPr lang="es-ES" dirty="0" smtClean="0"/>
              <a:t>Diversidad, pero elementos culturales en común.</a:t>
            </a:r>
          </a:p>
          <a:p>
            <a:pPr lvl="1"/>
            <a:r>
              <a:rPr lang="es-ES" dirty="0" smtClean="0"/>
              <a:t>Historia y herencia común.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Ciudadanos UE - Ulloa Gest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0563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UNIÓN EUROPEA A DÍA DE HOY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Institución supranacional.</a:t>
            </a:r>
          </a:p>
          <a:p>
            <a:r>
              <a:rPr lang="es-ES" dirty="0" smtClean="0"/>
              <a:t>27 Estados europeos.</a:t>
            </a:r>
          </a:p>
          <a:p>
            <a:r>
              <a:rPr lang="es-ES" dirty="0" smtClean="0"/>
              <a:t>Mercado común. Moneda común.</a:t>
            </a:r>
          </a:p>
          <a:p>
            <a:r>
              <a:rPr lang="es-ES" dirty="0" smtClean="0"/>
              <a:t>Política común con instituciones comunes.</a:t>
            </a:r>
          </a:p>
          <a:p>
            <a:pPr lvl="1"/>
            <a:r>
              <a:rPr lang="es-ES" dirty="0" smtClean="0"/>
              <a:t>Consejo Europeo: Jefes de estado o gobierno.</a:t>
            </a:r>
          </a:p>
          <a:p>
            <a:pPr lvl="1"/>
            <a:r>
              <a:rPr lang="es-ES" dirty="0" smtClean="0"/>
              <a:t>Consejo UE: Órgano legislativo. Ministros UE</a:t>
            </a:r>
          </a:p>
          <a:p>
            <a:pPr lvl="1"/>
            <a:r>
              <a:rPr lang="es-ES" dirty="0" smtClean="0"/>
              <a:t>Parlamento Europeo: Legislativo UE</a:t>
            </a:r>
          </a:p>
          <a:p>
            <a:pPr lvl="1"/>
            <a:r>
              <a:rPr lang="es-ES" dirty="0" smtClean="0"/>
              <a:t>Comisión Europea: Pone en práctica políticas. Comisarios. 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SECTORES ECONÓMICOS EUROPA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SECTOR PRIMARIO</a:t>
            </a:r>
          </a:p>
          <a:p>
            <a:pPr lvl="1"/>
            <a:r>
              <a:rPr lang="es-ES" dirty="0" smtClean="0"/>
              <a:t>Porcentaje de población muy reducido.</a:t>
            </a:r>
          </a:p>
          <a:p>
            <a:pPr lvl="1"/>
            <a:r>
              <a:rPr lang="es-ES" dirty="0" smtClean="0"/>
              <a:t>Pero altos rendimientos.</a:t>
            </a:r>
          </a:p>
          <a:p>
            <a:pPr lvl="1"/>
            <a:r>
              <a:rPr lang="es-ES" dirty="0" smtClean="0"/>
              <a:t>Tecnificación agrícola y ganadera.</a:t>
            </a:r>
          </a:p>
          <a:p>
            <a:pPr lvl="1"/>
            <a:r>
              <a:rPr lang="es-ES" dirty="0" smtClean="0"/>
              <a:t>Pesca importante también.</a:t>
            </a: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SECTOR SECUNDARIO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Industria en Europa muy desarrollada.</a:t>
            </a:r>
          </a:p>
          <a:p>
            <a:r>
              <a:rPr lang="es-ES" dirty="0" smtClean="0"/>
              <a:t>Especialmente desarrollada en norte de Italia, Alemania y Reino Unido.</a:t>
            </a:r>
          </a:p>
          <a:p>
            <a:r>
              <a:rPr lang="es-ES" dirty="0" smtClean="0"/>
              <a:t>Gran inversión en tecnología industrial y en investigación.</a:t>
            </a:r>
          </a:p>
          <a:p>
            <a:r>
              <a:rPr lang="es-ES" dirty="0" smtClean="0"/>
              <a:t>También industrialización en la zona mediterránea y la zona sur de Europa.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SECTOR TERCIARIO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más importante en Europa.</a:t>
            </a:r>
          </a:p>
          <a:p>
            <a:r>
              <a:rPr lang="es-ES" dirty="0" smtClean="0"/>
              <a:t>El que genera mayor riqueza.</a:t>
            </a:r>
          </a:p>
          <a:p>
            <a:r>
              <a:rPr lang="es-ES" dirty="0" smtClean="0"/>
              <a:t>Ocupa a más del 70% de la población activa.</a:t>
            </a:r>
          </a:p>
          <a:p>
            <a:r>
              <a:rPr lang="es-ES" dirty="0" smtClean="0"/>
              <a:t>Destaca el Comercio y especialmente el Turismo.</a:t>
            </a:r>
          </a:p>
          <a:p>
            <a:r>
              <a:rPr lang="es-ES" dirty="0" smtClean="0"/>
              <a:t>Euro como moneda fuerte.</a:t>
            </a:r>
          </a:p>
          <a:p>
            <a:r>
              <a:rPr lang="es-ES" dirty="0" smtClean="0"/>
              <a:t>Desarrollo del sector financiero.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REGIONES ECONÓMICAS EUROPEAS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SPAÑA EN LA UNIÓN EUROPEA - ppt descar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280920" cy="545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REGIONES ECONÓMICAS EUROPEAS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Europa central y atlántica: La más potente (buenas comunicaciones, carbón, petróleo, potente industria, potente sector servicios, París y Londres como centros financieros).</a:t>
            </a:r>
          </a:p>
          <a:p>
            <a:r>
              <a:rPr lang="es-ES" dirty="0" smtClean="0"/>
              <a:t>Europa Nórdica: Economías desarrolladas, renta per cápita elevada, tecnología desarrollada. Poca población en general.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REGIONES ECONÓMICAS EUROPEAS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Europa oriental: menor desarrollo económico, peso todavía del sector primario, proceso de reconversión industrial.</a:t>
            </a:r>
          </a:p>
          <a:p>
            <a:r>
              <a:rPr lang="es-ES" dirty="0" smtClean="0"/>
              <a:t>Europa mediterránea: importancia de la agricultura y el turismo.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POLÍTICAS ECONÓMICAS DE LA 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Tratan de evitar las desigualdades entre los distintos países miembros.</a:t>
            </a:r>
          </a:p>
          <a:p>
            <a:r>
              <a:rPr lang="es-ES" dirty="0" smtClean="0"/>
              <a:t>Para ello:</a:t>
            </a:r>
          </a:p>
          <a:p>
            <a:pPr lvl="1"/>
            <a:r>
              <a:rPr lang="es-ES" dirty="0" smtClean="0"/>
              <a:t>Fondos de Cohesión</a:t>
            </a:r>
          </a:p>
          <a:p>
            <a:pPr lvl="1"/>
            <a:r>
              <a:rPr lang="es-ES" dirty="0" smtClean="0"/>
              <a:t>Fondos estructurales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RENTA PERCÁPITA EN EUROPA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Gráfico: Los países del G-20 según su renta per cápita | Stat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480720" cy="573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IMPERIO ROMANO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El Imperio Romano (27 a.C. - 476 d.C.) - Historia del Imperio de 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2000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RENTA PERCÁPITA EN EUROPA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2770" name="Picture 2" descr="Eurostat: España no consiguió en 2017 superar en riqueza a Italia |  Economía | 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3379985" cy="474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POBLACIÓN EN EUROPA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Hacia 740 millones de habitantes hoy en día.</a:t>
            </a:r>
            <a:endParaRPr lang="es-ES" dirty="0" smtClean="0"/>
          </a:p>
          <a:p>
            <a:r>
              <a:rPr lang="es-ES" dirty="0" smtClean="0"/>
              <a:t>Crecimiento muy rápido a partir del siglo XVIII</a:t>
            </a:r>
          </a:p>
          <a:p>
            <a:r>
              <a:rPr lang="es-ES" dirty="0" smtClean="0"/>
              <a:t>Desde finales del siglo XIX crecimiento bajo.</a:t>
            </a:r>
          </a:p>
          <a:p>
            <a:r>
              <a:rPr lang="es-ES" dirty="0" smtClean="0"/>
              <a:t>TBN entre el 9 y el 11 x 1000</a:t>
            </a:r>
          </a:p>
          <a:p>
            <a:r>
              <a:rPr lang="es-ES" dirty="0" smtClean="0"/>
              <a:t>Esperanza de vida mayor de 75 años</a:t>
            </a:r>
          </a:p>
          <a:p>
            <a:r>
              <a:rPr lang="es-ES" dirty="0" smtClean="0"/>
              <a:t>Población envejecida.</a:t>
            </a:r>
          </a:p>
          <a:p>
            <a:r>
              <a:rPr lang="es-ES" dirty="0" smtClean="0"/>
              <a:t>TBM hacia el 11 X 1000. Ligero repunte.</a:t>
            </a:r>
          </a:p>
          <a:p>
            <a:r>
              <a:rPr lang="es-ES" dirty="0" smtClean="0"/>
              <a:t>Crecimiento natural bajo. Casi negativo.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Europa se suicida: hasta 15 países tienen más muertes que nacimientos -  Unidos Por l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88640"/>
            <a:ext cx="890246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Pirámides de población por contine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27849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25 ideas de Actividades Económicas en España y Europa | actividades  economicas, actividades, econo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912768" cy="711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Las cifras de la población europea — El Cap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17933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DISTRIBUCIÓN DE LA POBLACIÓN  EN EUROPA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Bastante desigual.</a:t>
            </a:r>
          </a:p>
          <a:p>
            <a:r>
              <a:rPr lang="es-ES" dirty="0" smtClean="0"/>
              <a:t>Densidad de población en Europa de unos 70 </a:t>
            </a:r>
            <a:r>
              <a:rPr lang="es-ES" dirty="0" err="1" smtClean="0"/>
              <a:t>hab</a:t>
            </a:r>
            <a:r>
              <a:rPr lang="es-ES" dirty="0" smtClean="0"/>
              <a:t>/Km.</a:t>
            </a:r>
          </a:p>
          <a:p>
            <a:r>
              <a:rPr lang="es-ES" dirty="0" smtClean="0"/>
              <a:t>Grandes contrastes en cualquier caso: de 350 Bélgica a otros que no llegan a 10 </a:t>
            </a:r>
            <a:r>
              <a:rPr lang="es-ES" dirty="0" err="1" smtClean="0"/>
              <a:t>hab</a:t>
            </a:r>
            <a:r>
              <a:rPr lang="es-ES" dirty="0" smtClean="0"/>
              <a:t>/</a:t>
            </a:r>
            <a:r>
              <a:rPr lang="es-ES" dirty="0" err="1" smtClean="0"/>
              <a:t>kmt</a:t>
            </a:r>
            <a:r>
              <a:rPr lang="es-ES" dirty="0" smtClean="0"/>
              <a:t>., caso de Rusia.</a:t>
            </a:r>
          </a:p>
          <a:p>
            <a:r>
              <a:rPr lang="es-ES" dirty="0" smtClean="0"/>
              <a:t>Zonas más pobladas en las regiones costeras cerca de ríos importantes.</a:t>
            </a:r>
          </a:p>
          <a:p>
            <a:r>
              <a:rPr lang="es-ES" dirty="0" smtClean="0"/>
              <a:t>Triángulo formado por GB, Italia y Europa central </a:t>
            </a:r>
          </a:p>
          <a:p>
            <a:r>
              <a:rPr lang="es-ES" dirty="0" smtClean="0"/>
              <a:t>Las densidades de población más bajas se encuentran en los países nórdicos. 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🟣Jordi Llátzer on Twitter: &quot;Mapa de Europa por densidad de población en  cada una de sus regiones. Impactante lo vacía que está España con excepción  de Madrid y las áreas de costa.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8692704" cy="639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MIGRACIONES EN EUROPA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Históricamente Europa como emigrante.</a:t>
            </a:r>
          </a:p>
          <a:p>
            <a:r>
              <a:rPr lang="es-ES" dirty="0" smtClean="0"/>
              <a:t>Hoy en día es receptora de inmigrantes.</a:t>
            </a:r>
          </a:p>
          <a:p>
            <a:r>
              <a:rPr lang="es-ES" dirty="0" smtClean="0"/>
              <a:t>Inmigración de población joven que rejuvenece a la población europea.</a:t>
            </a:r>
          </a:p>
          <a:p>
            <a:r>
              <a:rPr lang="es-ES" dirty="0" smtClean="0"/>
              <a:t>Búsqueda de oportunidades en el mercado de trabajo europeo.</a:t>
            </a:r>
          </a:p>
          <a:p>
            <a:r>
              <a:rPr lang="es-ES" dirty="0" smtClean="0"/>
              <a:t>Regulación de los fenómenos de inmigración en Europa. 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986" name="Picture 2" descr="Migración comunitaria en la Unión Europea | Expans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848872" cy="6457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IMPERIO DE CARLOMAGNO. EUROPA SIGLO IX.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Imperio carolin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CIUDADES EUROPEAS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Uno de los continentes más urbanizados del mundo.</a:t>
            </a:r>
          </a:p>
          <a:p>
            <a:r>
              <a:rPr lang="es-ES" dirty="0" smtClean="0"/>
              <a:t>Distribución desigual.</a:t>
            </a:r>
          </a:p>
          <a:p>
            <a:r>
              <a:rPr lang="es-ES" dirty="0" err="1" smtClean="0"/>
              <a:t>Megaciudades</a:t>
            </a:r>
            <a:r>
              <a:rPr lang="es-ES" dirty="0" smtClean="0"/>
              <a:t> mayores de 10 millones escasas en Europa. Moscú.</a:t>
            </a:r>
          </a:p>
          <a:p>
            <a:r>
              <a:rPr lang="es-ES" dirty="0" smtClean="0"/>
              <a:t>Predominio de las ciudades medianas y pequeñas. </a:t>
            </a:r>
          </a:p>
          <a:p>
            <a:r>
              <a:rPr lang="es-ES" dirty="0" smtClean="0"/>
              <a:t>Destacan las metrópolis de Londres y París.</a:t>
            </a:r>
          </a:p>
          <a:p>
            <a:r>
              <a:rPr lang="es-ES" dirty="0" smtClean="0"/>
              <a:t>Las ciudades alemanas y de los P. Bajos</a:t>
            </a:r>
          </a:p>
          <a:p>
            <a:r>
              <a:rPr lang="es-ES" dirty="0" smtClean="0"/>
              <a:t>Las ciudades mediterráneas. 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Ciudades En Europa Y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9793088" cy="734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IMPERIO ESPAÑOL DEL SIGLO XVI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Mapa de los dominios españoles en Europa entre los siglos XVI y XVII. |  Historia de españa, Mapa de europa, Siglo x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524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IMPERIO NAPOLEÓNICO. EUROPA SIGLO XIX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530" name="Picture 2" descr="Historia: Mapa del Imperio Napoleónic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28554"/>
            <a:ext cx="7704856" cy="5329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 GUERRA MUNDIAL 1914-1918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Pin en ALS DIVERSIFIC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80920" cy="540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II GUERRA MUNDIAL 1939-1945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9458" name="Picture 2" descr="2ª guerra mundial mapa interacti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5"/>
            <a:ext cx="8280920" cy="5244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UNION EUROPEA (CEE, 1957)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8434" name="Picture 2" descr="La unión europ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5135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PROCESO DE CONSTRUCCIÓN EUROPEA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El mapa de la integración europea - Mapas de El Orden Mundial - E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604</Words>
  <Application>Microsoft Office PowerPoint</Application>
  <PresentationFormat>Presentación en pantalla (4:3)</PresentationFormat>
  <Paragraphs>84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TEMA 4. EL ESPACIO HUMANO EUROPEO</vt:lpstr>
      <vt:lpstr>El IMPERIO ROMANO</vt:lpstr>
      <vt:lpstr>EL IMPERIO DE CARLOMAGNO. EUROPA SIGLO IX.</vt:lpstr>
      <vt:lpstr>EL IMPERIO ESPAÑOL DEL SIGLO XVI</vt:lpstr>
      <vt:lpstr>EL IMPERIO NAPOLEÓNICO. EUROPA SIGLO XIX</vt:lpstr>
      <vt:lpstr>I GUERRA MUNDIAL 1914-1918</vt:lpstr>
      <vt:lpstr>II GUERRA MUNDIAL 1939-1945</vt:lpstr>
      <vt:lpstr>UNION EUROPEA (CEE, 1957)</vt:lpstr>
      <vt:lpstr>PROCESO DE CONSTRUCCIÓN EUROPEA</vt:lpstr>
      <vt:lpstr>Diapositiva 10</vt:lpstr>
      <vt:lpstr>UNIÓN EUROPEA A DÍA DE HOY</vt:lpstr>
      <vt:lpstr>SECTORES ECONÓMICOS EUROPA</vt:lpstr>
      <vt:lpstr>SECTOR SECUNDARIO</vt:lpstr>
      <vt:lpstr>SECTOR TERCIARIO</vt:lpstr>
      <vt:lpstr>REGIONES ECONÓMICAS EUROPEAS</vt:lpstr>
      <vt:lpstr>REGIONES ECONÓMICAS EUROPEAS</vt:lpstr>
      <vt:lpstr>REGIONES ECONÓMICAS EUROPEAS</vt:lpstr>
      <vt:lpstr>POLÍTICAS ECONÓMICAS DE LA UE</vt:lpstr>
      <vt:lpstr>RENTA PERCÁPITA EN EUROPA</vt:lpstr>
      <vt:lpstr>RENTA PERCÁPITA EN EUROPA</vt:lpstr>
      <vt:lpstr>LA POBLACIÓN EN EUROPA</vt:lpstr>
      <vt:lpstr>Diapositiva 22</vt:lpstr>
      <vt:lpstr>Diapositiva 23</vt:lpstr>
      <vt:lpstr>Diapositiva 24</vt:lpstr>
      <vt:lpstr>Diapositiva 25</vt:lpstr>
      <vt:lpstr>LA DISTRIBUCIÓN DE LA POBLACIÓN  EN EUROPA</vt:lpstr>
      <vt:lpstr>Diapositiva 27</vt:lpstr>
      <vt:lpstr>LAS MIGRACIONES EN EUROPA</vt:lpstr>
      <vt:lpstr>Diapositiva 29</vt:lpstr>
      <vt:lpstr>LAS CIUDADES EUROPEAS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4. EL ESPACIO HUMANO EUROPEO</dc:title>
  <dc:creator>Miguel A Richart B</dc:creator>
  <cp:lastModifiedBy>Miguel A Richart B</cp:lastModifiedBy>
  <cp:revision>18</cp:revision>
  <dcterms:created xsi:type="dcterms:W3CDTF">2021-05-28T07:32:42Z</dcterms:created>
  <dcterms:modified xsi:type="dcterms:W3CDTF">2021-05-31T21:06:48Z</dcterms:modified>
</cp:coreProperties>
</file>