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331" r:id="rId4"/>
    <p:sldId id="260" r:id="rId5"/>
    <p:sldId id="281" r:id="rId6"/>
    <p:sldId id="285" r:id="rId7"/>
    <p:sldId id="332" r:id="rId8"/>
    <p:sldId id="286" r:id="rId9"/>
    <p:sldId id="267" r:id="rId10"/>
    <p:sldId id="273" r:id="rId11"/>
    <p:sldId id="272" r:id="rId12"/>
    <p:sldId id="333" r:id="rId13"/>
    <p:sldId id="274" r:id="rId14"/>
    <p:sldId id="275" r:id="rId15"/>
    <p:sldId id="276" r:id="rId16"/>
    <p:sldId id="334" r:id="rId17"/>
    <p:sldId id="277" r:id="rId18"/>
    <p:sldId id="278" r:id="rId19"/>
    <p:sldId id="288" r:id="rId20"/>
    <p:sldId id="289" r:id="rId21"/>
    <p:sldId id="290" r:id="rId22"/>
    <p:sldId id="298" r:id="rId23"/>
    <p:sldId id="291" r:id="rId24"/>
    <p:sldId id="292" r:id="rId25"/>
    <p:sldId id="294" r:id="rId26"/>
    <p:sldId id="293" r:id="rId27"/>
    <p:sldId id="295" r:id="rId28"/>
    <p:sldId id="296" r:id="rId29"/>
    <p:sldId id="297" r:id="rId30"/>
    <p:sldId id="282" r:id="rId31"/>
    <p:sldId id="284" r:id="rId32"/>
    <p:sldId id="263" r:id="rId33"/>
    <p:sldId id="264" r:id="rId34"/>
    <p:sldId id="265" r:id="rId35"/>
    <p:sldId id="266" r:id="rId36"/>
    <p:sldId id="299" r:id="rId37"/>
    <p:sldId id="300" r:id="rId38"/>
    <p:sldId id="302" r:id="rId39"/>
    <p:sldId id="304" r:id="rId40"/>
    <p:sldId id="313" r:id="rId41"/>
    <p:sldId id="308" r:id="rId42"/>
    <p:sldId id="305" r:id="rId43"/>
    <p:sldId id="307" r:id="rId44"/>
    <p:sldId id="306" r:id="rId45"/>
    <p:sldId id="310" r:id="rId46"/>
    <p:sldId id="309" r:id="rId47"/>
    <p:sldId id="311" r:id="rId48"/>
    <p:sldId id="312" r:id="rId49"/>
    <p:sldId id="325" r:id="rId50"/>
    <p:sldId id="324" r:id="rId51"/>
    <p:sldId id="314" r:id="rId52"/>
    <p:sldId id="315" r:id="rId53"/>
    <p:sldId id="316" r:id="rId54"/>
    <p:sldId id="326" r:id="rId55"/>
    <p:sldId id="317" r:id="rId56"/>
    <p:sldId id="319" r:id="rId57"/>
    <p:sldId id="320" r:id="rId58"/>
    <p:sldId id="321" r:id="rId59"/>
    <p:sldId id="322" r:id="rId60"/>
    <p:sldId id="323" r:id="rId61"/>
    <p:sldId id="327" r:id="rId62"/>
    <p:sldId id="328" r:id="rId63"/>
    <p:sldId id="329" r:id="rId64"/>
    <p:sldId id="330" r:id="rId6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43" autoAdjust="0"/>
  </p:normalViewPr>
  <p:slideViewPr>
    <p:cSldViewPr>
      <p:cViewPr varScale="1">
        <p:scale>
          <a:sx n="69" d="100"/>
          <a:sy n="69" d="100"/>
        </p:scale>
        <p:origin x="-11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DEC5-46F2-4016-9E9D-B43B45182F4F}" type="datetimeFigureOut">
              <a:rPr lang="es-ES" smtClean="0"/>
              <a:pPr/>
              <a:t>13/10/2021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EEBBB-6733-4518-9A4B-3C4AF3B0247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Vm_M9A9ob0" TargetMode="External"/><Relationship Id="rId2" Type="http://schemas.openxmlformats.org/officeDocument/2006/relationships/hyperlink" Target="https://www.youtube.com/watch?v=9KcC9LIgjl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2yyVi24GHg" TargetMode="External"/><Relationship Id="rId5" Type="http://schemas.openxmlformats.org/officeDocument/2006/relationships/hyperlink" Target="https://www.youtube.com/watch?v=Ie06Y7CQpQs" TargetMode="External"/><Relationship Id="rId4" Type="http://schemas.openxmlformats.org/officeDocument/2006/relationships/hyperlink" Target="https://www.youtube.com/watch?v=z5D7Mi80g2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DE LA EDAD ANTIGUA A LA EDAD MEDIA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5058" name="Picture 2" descr="Ver las imágenes de ori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820472" cy="5715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Página 17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194" name="AutoShape 2" descr="4. El Imperio Bizantino - UDdeCC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6" name="AutoShape 4" descr="4. El Imperio Bizantino - UDdeCC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198" name="AutoShape 6" descr="4. El Imperio Bizantino - UDdeCC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200" name="Picture 8" descr="4. El Imperio Bizantino - UDdeCC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025352"/>
            <a:ext cx="9937104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218" name="Picture 2" descr="3. El Imperio Bizantino | El mundo en la Edad Media: La Alta Edad 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05" y="980728"/>
            <a:ext cx="8777095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ORGANIZACIÓN POLÍTICA IMPERIO BIZANTINO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Hereda sistema político del Imperio romano.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Emperador o </a:t>
            </a:r>
            <a:r>
              <a:rPr lang="es-ES" dirty="0" err="1" smtClean="0"/>
              <a:t>Basileus</a:t>
            </a:r>
            <a:r>
              <a:rPr lang="es-ES" dirty="0" smtClean="0"/>
              <a:t> a la cabeza.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Funcionarios en la administración.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smtClean="0"/>
              <a:t>Derecho romano.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Pagina 18. Organización política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La organización política del Imperio bizant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511880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Biografia de Justiniano Emperador Campañas, Obra Juridica y Politica –  BIOGRAFÍAS e HISTORIA UNIVERSAL,ARGENTINA y de la CIEN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87618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La olvidada pandemia medieval que obligó a un duro encierro con  consecuencias terribles - La Terc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ECONOMÍA IMPERIO BIZANTINO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Agricultura.</a:t>
            </a:r>
          </a:p>
          <a:p>
            <a:r>
              <a:rPr lang="es-ES" dirty="0" smtClean="0"/>
              <a:t>Artesanía.</a:t>
            </a:r>
          </a:p>
          <a:p>
            <a:r>
              <a:rPr lang="es-ES" dirty="0" smtClean="0"/>
              <a:t>Comercio.</a:t>
            </a:r>
          </a:p>
          <a:p>
            <a:r>
              <a:rPr lang="es-ES" dirty="0" smtClean="0"/>
              <a:t>Desarrollo de las ciudades como centros económicos.</a:t>
            </a: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Slideshow: NACIMIENTO DE LA EDAD MEDIA (historia - edad media barbaros  historia - bizancio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9782863" cy="7344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Cultura y arte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/>
          <a:lstStyle/>
          <a:p>
            <a:r>
              <a:rPr lang="es-ES" dirty="0" smtClean="0"/>
              <a:t>Influencia griega y romana.</a:t>
            </a:r>
          </a:p>
          <a:p>
            <a:r>
              <a:rPr lang="es-ES" dirty="0" smtClean="0"/>
              <a:t>Importancia del cristianismo.</a:t>
            </a:r>
          </a:p>
          <a:p>
            <a:r>
              <a:rPr lang="es-ES" dirty="0" smtClean="0"/>
              <a:t>Arquitectura. Iglesias.</a:t>
            </a:r>
          </a:p>
          <a:p>
            <a:r>
              <a:rPr lang="es-ES" dirty="0" smtClean="0"/>
              <a:t>Mosaicos.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9154" name="Picture 2" descr="Arquitectura Bizantina – Arkip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2404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1506" name="Picture 2" descr="El Imperio Romano (27 a.C. - 476 d.C.) - Historia del Imperio de R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19936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8130" name="Picture 2" descr="Joyas bizantinas que no puedes perderte en Estamb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792937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7106" name="Picture 2" descr="Estilo Bizantino. Iglesia de Santa Sofía (página 2) - Monografias.com |  Arquitectura bizantina, Arquitectura paleocristiana, Santa sofí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60607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Basílica de Santa Sofia de Constantinopla Planta modelo (tentativa de  fundir os tipos L + C) | Santa sofia de constantinopla, Santa sofía,  Basilica de santa so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1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6082" name="Picture 2" descr="Arquitectura bizan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424936" cy="6318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1202" name="Picture 2" descr="Mosaico bizantino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882098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4276" name="Picture 4" descr="HISTORIA DEL ARTE: LOS MOSAICOS BIZANTINOS: SAN VITAL, RÁVEN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332656"/>
            <a:ext cx="8688551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 descr="Rávena, Italia - 18 De Agosto 2015 Hasta 1500 Años, Los Mosaicos Bizantinos  De La Basílica De San Enumerado La UNESCO Vitalis En Rávena, Italia Fotos,  Retratos, Imágenes Y Fotografía De Archi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80655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4869160"/>
            <a:ext cx="8229600" cy="1143000"/>
          </a:xfrm>
        </p:spPr>
        <p:txBody>
          <a:bodyPr/>
          <a:lstStyle/>
          <a:p>
            <a:r>
              <a:rPr lang="es-ES" dirty="0" smtClean="0"/>
              <a:t>PINTURA BIZANTINA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3250" name="Picture 2" descr="Arte bizantino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-459432"/>
            <a:ext cx="10493216" cy="13317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6" name="Picture 2" descr="Pintura Bizantina Fotos e Imágenes de stock - Ala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57536" cy="6206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FUENTES Y EJERCÍCIOS PÁGINA 20 Y 21</a:t>
            </a:r>
          </a:p>
          <a:p>
            <a:r>
              <a:rPr lang="es-ES" dirty="0" smtClean="0"/>
              <a:t>VÍDEOS YOUTUBE:</a:t>
            </a:r>
          </a:p>
          <a:p>
            <a:r>
              <a:rPr lang="es-ES" dirty="0" smtClean="0">
                <a:hlinkClick r:id="rId2"/>
              </a:rPr>
              <a:t>https://www.youtube.com/watch?v=9KcC9LIgjlM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https://www.youtube.com/watch?v=XVm_M9A9ob0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https://www.youtube.com/watch?v=z5D7Mi80g2Y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https://www.youtube.com/watch?v=Ie06Y7CQpQs</a:t>
            </a:r>
            <a:endParaRPr lang="es-ES" dirty="0" smtClean="0"/>
          </a:p>
          <a:p>
            <a:r>
              <a:rPr lang="es-ES" dirty="0" smtClean="0">
                <a:hlinkClick r:id="rId6"/>
              </a:rPr>
              <a:t>https://www.youtube.com/watch?v=L2yyVi24GHg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CAUSAS DE LA CAÍDA DEL IMPERIO ROMANO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 smtClean="0"/>
              <a:t>Paralización de las conquistas.</a:t>
            </a:r>
          </a:p>
          <a:p>
            <a:pPr lvl="1"/>
            <a:r>
              <a:rPr lang="es-ES" dirty="0" smtClean="0"/>
              <a:t>Menos metales preciosos, menos esclavos, menos moneda, menos comercio: CRISIS ECONÓMICA</a:t>
            </a:r>
          </a:p>
          <a:p>
            <a:r>
              <a:rPr lang="es-ES" b="1" dirty="0" smtClean="0"/>
              <a:t>Presión de  los pueblos extranjeros. Pueblos bárbaros.</a:t>
            </a:r>
          </a:p>
          <a:p>
            <a:pPr lvl="1"/>
            <a:r>
              <a:rPr lang="es-ES" dirty="0" smtClean="0"/>
              <a:t>Ataques, inseguridad, desabastecimiento ciudades, suida de impuestos, revueltas sociales, ruralización, de la ciudad al campo</a:t>
            </a:r>
          </a:p>
          <a:p>
            <a:pPr>
              <a:buFont typeface="Wingdings" pitchFamily="2" charset="2"/>
              <a:buChar char="§"/>
            </a:pPr>
            <a:r>
              <a:rPr lang="es-ES" b="1" dirty="0" smtClean="0"/>
              <a:t>Dificultades de control del territorio</a:t>
            </a:r>
          </a:p>
          <a:p>
            <a:pPr lvl="1">
              <a:buNone/>
            </a:pPr>
            <a:endParaRPr lang="es-ES" dirty="0" smtClean="0"/>
          </a:p>
          <a:p>
            <a:pPr lvl="1">
              <a:buNone/>
            </a:pP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 descr="Los pueblos germanos y la caída del Impe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58871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8" name="Picture 2" descr="Pinturas y cuadros de la Antigüedad | Roma antigua, Pinturas, Soldados  roma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845513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2" name="Picture 4" descr="Los pueblos germanos y la caída del Impe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8631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 descr="Las invasiones bárbaras - Resumen bre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 descr="INVASIONES BÁRBA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568952" cy="6426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338" name="AutoShape 2" descr="Período de las grandes migraciones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340" name="AutoShape 4" descr="Período de las grandes migraciones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342" name="AutoShape 6" descr="Período de las grandes migraciones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344" name="Picture 8" descr="La cocina en los pueblos bárbaros: los Visigodos - historia de la  aliment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584324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CARACTERÍSTICAS REINOS </a:t>
            </a:r>
            <a:r>
              <a:rPr lang="es-ES" dirty="0" smtClean="0"/>
              <a:t>GERMÁNICOS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Monarquías electivas.</a:t>
            </a:r>
          </a:p>
          <a:p>
            <a:r>
              <a:rPr lang="es-ES" dirty="0" smtClean="0"/>
              <a:t>Población romanizada y minoría dominante germana. Derecho germano fusión con romano.</a:t>
            </a:r>
          </a:p>
          <a:p>
            <a:r>
              <a:rPr lang="es-ES" dirty="0" smtClean="0"/>
              <a:t>Se impone el latín y el cristianismo (cultura romana).</a:t>
            </a:r>
          </a:p>
          <a:p>
            <a:r>
              <a:rPr lang="es-ES" dirty="0" smtClean="0"/>
              <a:t>Ruralización general (economía). Agricultura muy básica y casi desaparición del comercio y de las ciudades.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REINO FRANCO E IMPERIO CAROLINGIO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098" name="Picture 2" descr="Reino franco (Derrota en Poitiers) | Historia Alternativa | Fan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21818"/>
            <a:ext cx="6624736" cy="5436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arlomagno: biografía breve - ¡Perfecto para estudiar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7620000" cy="478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2" name="Picture 2" descr="HISTORIA DEL ARTE : temas, imágenes y comentario: CAPILLA PALATINA DE  AQUISGRÁ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1827584"/>
            <a:ext cx="7324725" cy="9229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 descr="Causas de la caída del Imperio Romano - Resumen | Imperio romano, Imperio,  Roma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92" y="204459"/>
            <a:ext cx="9073008" cy="6653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ADMINISTRACIÓN EN EL IMPERIO CAROLINGIO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CAPITULARES</a:t>
            </a:r>
          </a:p>
          <a:p>
            <a:r>
              <a:rPr lang="es-ES" dirty="0" smtClean="0"/>
              <a:t>ORGANIZA CIÓN EN CONDADOS (CONDES) Y MARCAS (MARQUÉS)</a:t>
            </a:r>
          </a:p>
          <a:p>
            <a:r>
              <a:rPr lang="es-ES" dirty="0" smtClean="0"/>
              <a:t>VÍNCULOS ENTRE NOBLEZA DE RELACIÓN PERSONAL.</a:t>
            </a:r>
          </a:p>
          <a:p>
            <a:r>
              <a:rPr lang="es-ES" dirty="0" smtClean="0"/>
              <a:t>MISSI DOMINICI (CONTROLAN A CONDES Y MARQUESES)</a:t>
            </a:r>
          </a:p>
          <a:p>
            <a:r>
              <a:rPr lang="es-ES" dirty="0" smtClean="0"/>
              <a:t>TRATADO DE VERDÚN 843 REPARTO NIETOS DE CARLOMAGNO (LOTARIO, LUIS Y CARLOS)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4274" name="Picture 2" descr="Imperio Caroling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3356992"/>
            <a:ext cx="13537504" cy="12412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 descr="https://www.historiando.org/wp-content/uploads/2018/07/Organizaci%C3%B3n-pol%C3%ADtica-del-Imperio-carolingio-1024x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7499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6" name="Picture 2" descr="Blink Activity | BlinkLear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476672"/>
            <a:ext cx="939653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252" name="Picture 4" descr="El Blog de Paula 2ºESO: El Tratado de Verdú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CULTURA Y ARTE CAROLINGIOS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Revitalización cultural.</a:t>
            </a:r>
          </a:p>
          <a:p>
            <a:r>
              <a:rPr lang="es-ES" dirty="0" smtClean="0"/>
              <a:t>Minoritaria.</a:t>
            </a:r>
          </a:p>
          <a:p>
            <a:r>
              <a:rPr lang="es-ES" dirty="0" smtClean="0"/>
              <a:t>Nuevos planes de estudio (</a:t>
            </a:r>
            <a:r>
              <a:rPr lang="es-ES" dirty="0" err="1" smtClean="0"/>
              <a:t>Trivium</a:t>
            </a:r>
            <a:r>
              <a:rPr lang="es-ES" dirty="0" smtClean="0"/>
              <a:t> y </a:t>
            </a:r>
            <a:r>
              <a:rPr lang="es-ES" dirty="0" err="1" smtClean="0"/>
              <a:t>Quadrivium</a:t>
            </a:r>
            <a:r>
              <a:rPr lang="es-ES" dirty="0" smtClean="0"/>
              <a:t>).</a:t>
            </a:r>
          </a:p>
          <a:p>
            <a:r>
              <a:rPr lang="es-ES" dirty="0" smtClean="0"/>
              <a:t>Arte de influencia Bizantina (Capilla Palatina Aquisgrán).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322" name="Picture 2" descr="Capilla Palatina de Aquisgrá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704856" cy="6541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SEGUNDAS INVASIONES SIGLOS IX y X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Normandos</a:t>
            </a:r>
          </a:p>
          <a:p>
            <a:r>
              <a:rPr lang="es-ES" dirty="0" smtClean="0"/>
              <a:t>Vikingos</a:t>
            </a:r>
          </a:p>
          <a:p>
            <a:r>
              <a:rPr lang="es-ES" dirty="0" smtClean="0"/>
              <a:t>Piratas sarracenos</a:t>
            </a:r>
          </a:p>
          <a:p>
            <a:r>
              <a:rPr lang="es-ES" dirty="0" smtClean="0"/>
              <a:t>Magiares o húngaros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7346" name="Picture 2" descr="Europa Feudal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963488"/>
            <a:ext cx="12193352" cy="914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9634" name="Picture 2" descr="Las invasiones germánicas en la Península Ibérica | Aldea Ásatr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938921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 descr="División del Imperio Romano by Grupo 1 artica on Prezi Nex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2158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8610" name="Picture 2" descr="ARQUITECTURA VISIGODA - Doc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LOS GERMANOS EN LA PENÍNSULA IBÉRICA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42" name="Picture 2" descr="Reino visigodo - Wikipedia, la enciclopedia lib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1"/>
            <a:ext cx="8496944" cy="5084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Reino Visigodo | Historia de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248016"/>
            <a:ext cx="7776864" cy="710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Tres Culturas: Las instituciones de la monarquía visig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04446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0658" name="Picture 2" descr="Leovigildo Rey High Resolution Stock Photography and Images - Ala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484784"/>
            <a:ext cx="3545041" cy="3774105"/>
          </a:xfrm>
          <a:prstGeom prst="rect">
            <a:avLst/>
          </a:prstGeom>
          <a:noFill/>
        </p:spPr>
      </p:pic>
      <p:pic>
        <p:nvPicPr>
          <p:cNvPr id="70660" name="Picture 4" descr="Leovigildo - Wikipedia, la enciclopedia lib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20688"/>
            <a:ext cx="672890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 descr="Amazon.com: Liber Iudiciorum (El Libro de los Juicios) (Leyes Históricas de  España) (Spanish Edition) (9788434021891): Boletín Oficial del Estado: Boo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-171400"/>
            <a:ext cx="6264696" cy="8805870"/>
          </a:xfrm>
          <a:prstGeom prst="rect">
            <a:avLst/>
          </a:prstGeom>
          <a:noFill/>
        </p:spPr>
      </p:pic>
      <p:pic>
        <p:nvPicPr>
          <p:cNvPr id="7172" name="Picture 4" descr="Recesvinto High Resolution Stock Photography and Images - Ala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1700808"/>
            <a:ext cx="4992341" cy="5485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Persecución de los judíos en la Hispania visigoda - Wikiw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0"/>
            <a:ext cx="4191000" cy="6753225"/>
          </a:xfrm>
          <a:prstGeom prst="rect">
            <a:avLst/>
          </a:prstGeom>
          <a:noFill/>
        </p:spPr>
      </p:pic>
      <p:pic>
        <p:nvPicPr>
          <p:cNvPr id="5" name="Picture 2" descr="El rey visigodo Recaredo. La nación española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473652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CONCILIOS ECLESIÁSTICOS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Tres Culturas: III Concilio de Tole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28800"/>
            <a:ext cx="9189591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HISPANIA VISIGODA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Sociedad fusión hispanorromanos y visigodos.</a:t>
            </a:r>
          </a:p>
          <a:p>
            <a:r>
              <a:rPr lang="es-ES" dirty="0" smtClean="0"/>
              <a:t>El latín pervive.</a:t>
            </a:r>
          </a:p>
          <a:p>
            <a:r>
              <a:rPr lang="es-ES" dirty="0" smtClean="0"/>
              <a:t>Sociedad visigoda:</a:t>
            </a:r>
          </a:p>
          <a:p>
            <a:pPr lvl="1"/>
            <a:r>
              <a:rPr lang="es-ES" dirty="0" smtClean="0"/>
              <a:t>Rey</a:t>
            </a:r>
          </a:p>
          <a:p>
            <a:pPr lvl="1"/>
            <a:r>
              <a:rPr lang="es-ES" dirty="0" smtClean="0"/>
              <a:t>Nobleza guerrera</a:t>
            </a:r>
          </a:p>
          <a:p>
            <a:pPr lvl="1"/>
            <a:r>
              <a:rPr lang="es-ES" dirty="0" smtClean="0"/>
              <a:t>Campesinos libres  o siervos</a:t>
            </a:r>
          </a:p>
          <a:p>
            <a:pPr lvl="1"/>
            <a:r>
              <a:rPr lang="es-ES" dirty="0" smtClean="0"/>
              <a:t>Tierra en manos de los grandes propietarios</a:t>
            </a:r>
          </a:p>
          <a:p>
            <a:pPr lvl="1"/>
            <a:r>
              <a:rPr lang="es-ES" dirty="0" smtClean="0"/>
              <a:t>Ruralización y decadencia de las ciudades.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CULTURA EN LA ESPAÑA VISIGODA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Fundamentalmente religiosa.</a:t>
            </a:r>
          </a:p>
          <a:p>
            <a:r>
              <a:rPr lang="es-ES" dirty="0" smtClean="0"/>
              <a:t>San Isidoro de Sevilla (Etimologías).</a:t>
            </a:r>
          </a:p>
          <a:p>
            <a:r>
              <a:rPr lang="es-ES" dirty="0" smtClean="0"/>
              <a:t>Importancia del Arte:</a:t>
            </a:r>
          </a:p>
          <a:p>
            <a:pPr lvl="1"/>
            <a:r>
              <a:rPr lang="es-ES" dirty="0" smtClean="0"/>
              <a:t>Arquitectura</a:t>
            </a:r>
          </a:p>
          <a:p>
            <a:pPr lvl="1"/>
            <a:r>
              <a:rPr lang="es-ES" dirty="0" smtClean="0"/>
              <a:t>Escultura</a:t>
            </a:r>
          </a:p>
          <a:p>
            <a:pPr lvl="1"/>
            <a:r>
              <a:rPr lang="es-ES" dirty="0" smtClean="0"/>
              <a:t>Orfebrería</a:t>
            </a:r>
          </a:p>
          <a:p>
            <a:pPr lvl="1"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EL IMPERIO BIZANTINO</a:t>
            </a:r>
            <a:endParaRPr lang="es-ES" b="1" dirty="0"/>
          </a:p>
        </p:txBody>
      </p:sp>
      <p:pic>
        <p:nvPicPr>
          <p:cNvPr id="4" name="Picture 2" descr="NACIMIENTO DE EUROPA – Ámbito Sociolingüísti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897" y="1600200"/>
            <a:ext cx="673820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IGLESIA DE SAN JUAN DE BAÑOS (PALENCIA)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Línea Serpentinata: La iglesia visigoda de San Juan de Bañ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556792"/>
            <a:ext cx="8915277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INTERIOR DE SAN PEDRO DE LA NAVE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2706" name="Picture 2" descr="Iglesia de San Pedro de la Nave (El Campillo, Zamora) - Interior. Arte  visigodo (con imágenes) | Igle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525000" cy="635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RELIEVE QUINTANILLA DE LAS VIÑAS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682" name="Picture 2" descr="Ermita de Quintanilla de las Viñ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84976" cy="5438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ORFEBRERÍA: CORONA DE RECESVINTO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3730" name="AutoShape 2" descr="LA CORONA de RECESVINTO… La corona del... - Por AMOR al ART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3732" name="AutoShape 4" descr="LA CORONA de RECESVINTO… La corona del... - Por AMOR al ART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3734" name="Picture 6" descr="Arte magistral: Corona votiva de Recesvi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24744"/>
            <a:ext cx="3168352" cy="5827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4754" name="Picture 2" descr="Yacimiento Guarrazar: el tesoro go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572500" cy="6505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01.2 EL IMPERIO BIZANTINO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395 división Imperio Romano entre oriente y occidente.</a:t>
            </a:r>
          </a:p>
          <a:p>
            <a:r>
              <a:rPr lang="es-ES" dirty="0" smtClean="0"/>
              <a:t>La mayor expansión del imperio bizantino, MAPA,  en el siglo VI d. C. con en emperador  Justiniano y la emperatriz Teodora.</a:t>
            </a:r>
          </a:p>
          <a:p>
            <a:r>
              <a:rPr lang="es-ES" dirty="0" smtClean="0"/>
              <a:t>Luego pierde territorios por la expansión del imperio árabe.</a:t>
            </a:r>
          </a:p>
          <a:p>
            <a:r>
              <a:rPr lang="es-ES" dirty="0" smtClean="0"/>
              <a:t>En el siglo x recupera su antiguo esplendor, pero a partir del siglo XI retrocede definitivamente por la expansión del imperio otomano hasta desaparecer en el siglo XV (1453).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4034" name="Picture 2" descr="Justiniano I (527-565) el emperador de los roman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640958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 descr="NACIMIENTO DE EUROPA – Ámbito Sociolingüíst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8358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483</Words>
  <Application>Microsoft Office PowerPoint</Application>
  <PresentationFormat>Presentación en pantalla (4:3)</PresentationFormat>
  <Paragraphs>87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65" baseType="lpstr">
      <vt:lpstr>Tema de Office</vt:lpstr>
      <vt:lpstr>DE LA EDAD ANTIGUA A LA EDAD MEDIA</vt:lpstr>
      <vt:lpstr>Diapositiva 2</vt:lpstr>
      <vt:lpstr>CAUSAS DE LA CAÍDA DEL IMPERIO ROMANO</vt:lpstr>
      <vt:lpstr>Diapositiva 4</vt:lpstr>
      <vt:lpstr>Diapositiva 5</vt:lpstr>
      <vt:lpstr>EL IMPERIO BIZANTINO</vt:lpstr>
      <vt:lpstr>01.2 EL IMPERIO BIZANTINO</vt:lpstr>
      <vt:lpstr>Diapositiva 8</vt:lpstr>
      <vt:lpstr>Diapositiva 9</vt:lpstr>
      <vt:lpstr>Página 17</vt:lpstr>
      <vt:lpstr>Diapositiva 11</vt:lpstr>
      <vt:lpstr>ORGANIZACIÓN POLÍTICA IMPERIO BIZANTINO</vt:lpstr>
      <vt:lpstr>Pagina 18. Organización política</vt:lpstr>
      <vt:lpstr>Diapositiva 14</vt:lpstr>
      <vt:lpstr>Diapositiva 15</vt:lpstr>
      <vt:lpstr>ECONOMÍA IMPERIO BIZANTINO</vt:lpstr>
      <vt:lpstr>Diapositiva 17</vt:lpstr>
      <vt:lpstr>Cultura y arte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PINTURA BIZANTINA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CARACTERÍSTICAS REINOS GERMÁNICOS</vt:lpstr>
      <vt:lpstr>REINO FRANCO E IMPERIO CAROLINGIO</vt:lpstr>
      <vt:lpstr>Diapositiva 38</vt:lpstr>
      <vt:lpstr>Diapositiva 39</vt:lpstr>
      <vt:lpstr>ADMINISTRACIÓN EN EL IMPERIO CAROLINGIO</vt:lpstr>
      <vt:lpstr>Diapositiva 41</vt:lpstr>
      <vt:lpstr>Diapositiva 42</vt:lpstr>
      <vt:lpstr>Diapositiva 43</vt:lpstr>
      <vt:lpstr>Diapositiva 44</vt:lpstr>
      <vt:lpstr>CULTURA Y ARTE CAROLINGIOS</vt:lpstr>
      <vt:lpstr>Diapositiva 46</vt:lpstr>
      <vt:lpstr>SEGUNDAS INVASIONES SIGLOS IX y X</vt:lpstr>
      <vt:lpstr>Diapositiva 48</vt:lpstr>
      <vt:lpstr>Diapositiva 49</vt:lpstr>
      <vt:lpstr>Diapositiva 50</vt:lpstr>
      <vt:lpstr>LOS GERMANOS EN LA PENÍNSULA IBÉRICA</vt:lpstr>
      <vt:lpstr>Diapositiva 52</vt:lpstr>
      <vt:lpstr>Diapositiva 53</vt:lpstr>
      <vt:lpstr>Diapositiva 54</vt:lpstr>
      <vt:lpstr>Diapositiva 55</vt:lpstr>
      <vt:lpstr>Diapositiva 56</vt:lpstr>
      <vt:lpstr>CONCILIOS ECLESIÁSTICOS </vt:lpstr>
      <vt:lpstr>HISPANIA VISIGODA</vt:lpstr>
      <vt:lpstr>CULTURA EN LA ESPAÑA VISIGODA</vt:lpstr>
      <vt:lpstr>IGLESIA DE SAN JUAN DE BAÑOS (PALENCIA)</vt:lpstr>
      <vt:lpstr>INTERIOR DE SAN PEDRO DE LA NAVE</vt:lpstr>
      <vt:lpstr>RELIEVE QUINTANILLA DE LAS VIÑAS</vt:lpstr>
      <vt:lpstr>ORFEBRERÍA: CORONA DE RECESVINTO</vt:lpstr>
      <vt:lpstr>Diapositiva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 A Richart B</dc:creator>
  <cp:lastModifiedBy>Miguel A Richart B</cp:lastModifiedBy>
  <cp:revision>65</cp:revision>
  <dcterms:created xsi:type="dcterms:W3CDTF">2020-09-14T18:06:11Z</dcterms:created>
  <dcterms:modified xsi:type="dcterms:W3CDTF">2021-10-13T12:10:40Z</dcterms:modified>
</cp:coreProperties>
</file>