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0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5" r:id="rId40"/>
    <p:sldId id="297" r:id="rId41"/>
    <p:sldId id="298" r:id="rId42"/>
    <p:sldId id="299" r:id="rId43"/>
    <p:sldId id="300" r:id="rId44"/>
    <p:sldId id="304" r:id="rId45"/>
    <p:sldId id="305" r:id="rId46"/>
    <p:sldId id="306" r:id="rId47"/>
    <p:sldId id="307" r:id="rId48"/>
    <p:sldId id="301" r:id="rId49"/>
    <p:sldId id="302" r:id="rId50"/>
    <p:sldId id="303" r:id="rId51"/>
    <p:sldId id="308" r:id="rId52"/>
    <p:sldId id="309" r:id="rId53"/>
    <p:sldId id="310" r:id="rId54"/>
    <p:sldId id="311" r:id="rId55"/>
    <p:sldId id="312" r:id="rId56"/>
    <p:sldId id="313" r:id="rId57"/>
    <p:sldId id="314" r:id="rId5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C9FF9-F1DC-4823-9E70-158F930706DF}" type="datetimeFigureOut">
              <a:rPr lang="es-ES" smtClean="0"/>
              <a:pPr/>
              <a:t>27/10/2021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6037E-A497-4DCC-95FC-915A1E6F74F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C9FF9-F1DC-4823-9E70-158F930706DF}" type="datetimeFigureOut">
              <a:rPr lang="es-ES" smtClean="0"/>
              <a:pPr/>
              <a:t>27/10/2021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6037E-A497-4DCC-95FC-915A1E6F74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C9FF9-F1DC-4823-9E70-158F930706DF}" type="datetimeFigureOut">
              <a:rPr lang="es-ES" smtClean="0"/>
              <a:pPr/>
              <a:t>27/10/2021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6037E-A497-4DCC-95FC-915A1E6F74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C9FF9-F1DC-4823-9E70-158F930706DF}" type="datetimeFigureOut">
              <a:rPr lang="es-ES" smtClean="0"/>
              <a:pPr/>
              <a:t>27/10/2021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6037E-A497-4DCC-95FC-915A1E6F74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C9FF9-F1DC-4823-9E70-158F930706DF}" type="datetimeFigureOut">
              <a:rPr lang="es-ES" smtClean="0"/>
              <a:pPr/>
              <a:t>27/10/2021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6037E-A497-4DCC-95FC-915A1E6F74F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C9FF9-F1DC-4823-9E70-158F930706DF}" type="datetimeFigureOut">
              <a:rPr lang="es-ES" smtClean="0"/>
              <a:pPr/>
              <a:t>27/10/2021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6037E-A497-4DCC-95FC-915A1E6F74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C9FF9-F1DC-4823-9E70-158F930706DF}" type="datetimeFigureOut">
              <a:rPr lang="es-ES" smtClean="0"/>
              <a:pPr/>
              <a:t>27/10/2021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6037E-A497-4DCC-95FC-915A1E6F74F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C9FF9-F1DC-4823-9E70-158F930706DF}" type="datetimeFigureOut">
              <a:rPr lang="es-ES" smtClean="0"/>
              <a:pPr/>
              <a:t>27/10/2021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6037E-A497-4DCC-95FC-915A1E6F74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C9FF9-F1DC-4823-9E70-158F930706DF}" type="datetimeFigureOut">
              <a:rPr lang="es-ES" smtClean="0"/>
              <a:pPr/>
              <a:t>27/10/2021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6037E-A497-4DCC-95FC-915A1E6F74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C9FF9-F1DC-4823-9E70-158F930706DF}" type="datetimeFigureOut">
              <a:rPr lang="es-ES" smtClean="0"/>
              <a:pPr/>
              <a:t>27/10/2021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6037E-A497-4DCC-95FC-915A1E6F74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C5C9FF9-F1DC-4823-9E70-158F930706DF}" type="datetimeFigureOut">
              <a:rPr lang="es-ES" smtClean="0"/>
              <a:pPr/>
              <a:t>27/10/2021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D86037E-A497-4DCC-95FC-915A1E6F74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5C9FF9-F1DC-4823-9E70-158F930706DF}" type="datetimeFigureOut">
              <a:rPr lang="es-ES" smtClean="0"/>
              <a:pPr/>
              <a:t>27/10/2021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D86037E-A497-4DCC-95FC-915A1E6F74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6000" b="1" dirty="0" smtClean="0"/>
              <a:t>TEMA 2. </a:t>
            </a:r>
          </a:p>
          <a:p>
            <a:pPr algn="ctr">
              <a:buNone/>
            </a:pPr>
            <a:endParaRPr lang="es-ES" sz="6000" b="1" dirty="0"/>
          </a:p>
          <a:p>
            <a:pPr algn="ctr">
              <a:buNone/>
            </a:pPr>
            <a:r>
              <a:rPr lang="es-ES" sz="6000" b="1" dirty="0" smtClean="0"/>
              <a:t>LA CIVILIZACIÓN ISLÁMICA</a:t>
            </a:r>
            <a:endParaRPr lang="es-E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EXPANSIÓN DEL ISLAM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PROCESO:</a:t>
            </a:r>
          </a:p>
          <a:p>
            <a:pPr lvl="1"/>
            <a:r>
              <a:rPr lang="es-ES" dirty="0" err="1" smtClean="0"/>
              <a:t>Égira</a:t>
            </a:r>
            <a:r>
              <a:rPr lang="es-ES" dirty="0" smtClean="0"/>
              <a:t> 622. Mahoma de la Meca a Medina.</a:t>
            </a:r>
          </a:p>
          <a:p>
            <a:pPr lvl="1"/>
            <a:r>
              <a:rPr lang="es-ES" dirty="0" smtClean="0"/>
              <a:t>A partir de Medina rápido proceso expansivo.</a:t>
            </a:r>
          </a:p>
          <a:p>
            <a:pPr lvl="1"/>
            <a:r>
              <a:rPr lang="es-ES" dirty="0" smtClean="0"/>
              <a:t>Debilidad del Imperio Bizantino que facilita la expansión. </a:t>
            </a:r>
          </a:p>
          <a:p>
            <a:pPr lvl="1"/>
            <a:r>
              <a:rPr lang="es-ES" dirty="0" smtClean="0"/>
              <a:t>A la muerte de Mahoma en el 632 el Islam domina toda la península arábiga. </a:t>
            </a:r>
          </a:p>
          <a:p>
            <a:pPr lvl="1"/>
            <a:r>
              <a:rPr lang="es-ES" dirty="0" smtClean="0"/>
              <a:t>Hacia 661 </a:t>
            </a:r>
            <a:r>
              <a:rPr lang="es-ES" dirty="0" err="1" smtClean="0"/>
              <a:t>Mesopotámia</a:t>
            </a:r>
            <a:r>
              <a:rPr lang="es-ES" dirty="0" smtClean="0"/>
              <a:t>, Siria, Palestina y Egipto. </a:t>
            </a:r>
          </a:p>
          <a:p>
            <a:pPr lvl="1"/>
            <a:r>
              <a:rPr lang="es-ES" dirty="0" smtClean="0"/>
              <a:t>A </a:t>
            </a:r>
            <a:r>
              <a:rPr lang="es-ES" dirty="0" err="1" smtClean="0"/>
              <a:t>cominezos</a:t>
            </a:r>
            <a:r>
              <a:rPr lang="es-ES" dirty="0" smtClean="0"/>
              <a:t> del siglo VIII Península Ibérica por occidente  e India por oriente. </a:t>
            </a:r>
          </a:p>
          <a:p>
            <a:pPr lvl="1"/>
            <a:r>
              <a:rPr lang="es-ES" dirty="0" smtClean="0"/>
              <a:t>Claves: ardor guerrero, asimilación de los nuevos pueblos, componente religioso.</a:t>
            </a:r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698" name="Picture 2" descr="LA EXPANSIÓN DEL IMPERIO ISLÁMICO. Edubook | Map, Al andalus, Hi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4" name="Picture 2" descr="TEMA 6 El Islam – Blog de Miguel Ángel Suárez Umpiér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5962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b="1" dirty="0" smtClean="0"/>
              <a:t>02 EL ISLAM MEDIEVAL</a:t>
            </a:r>
            <a:endParaRPr lang="es-ES" sz="4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/>
              <a:t>LA ORGANIZAIÓN POLÍTICA</a:t>
            </a:r>
          </a:p>
          <a:p>
            <a:pPr>
              <a:buNone/>
            </a:pPr>
            <a:endParaRPr lang="es-ES" b="1" dirty="0" smtClean="0"/>
          </a:p>
          <a:p>
            <a:pPr lvl="1"/>
            <a:r>
              <a:rPr lang="es-ES" sz="2800" dirty="0" smtClean="0"/>
              <a:t>Califato: Ortodoxo (Medina), Omeya (Damasco), Abasí (Bagdad).</a:t>
            </a:r>
          </a:p>
          <a:p>
            <a:pPr lvl="1">
              <a:buNone/>
            </a:pPr>
            <a:endParaRPr lang="es-ES" sz="2800" dirty="0" smtClean="0"/>
          </a:p>
          <a:p>
            <a:pPr lvl="1"/>
            <a:r>
              <a:rPr lang="es-ES" sz="2800" b="1" dirty="0" smtClean="0"/>
              <a:t>Califa ayudado por</a:t>
            </a:r>
            <a:r>
              <a:rPr lang="es-ES" sz="2800" dirty="0" smtClean="0"/>
              <a:t>:</a:t>
            </a:r>
          </a:p>
          <a:p>
            <a:pPr lvl="2"/>
            <a:r>
              <a:rPr lang="es-ES" sz="2800" dirty="0" smtClean="0"/>
              <a:t>Visir</a:t>
            </a:r>
          </a:p>
          <a:p>
            <a:pPr lvl="2"/>
            <a:r>
              <a:rPr lang="es-ES" sz="2800" dirty="0" smtClean="0"/>
              <a:t>Valíes</a:t>
            </a:r>
          </a:p>
          <a:p>
            <a:pPr lvl="2"/>
            <a:r>
              <a:rPr lang="es-ES" sz="2800" dirty="0" smtClean="0"/>
              <a:t>Cadí</a:t>
            </a:r>
          </a:p>
          <a:p>
            <a:pPr lvl="2">
              <a:buNone/>
            </a:pPr>
            <a:endParaRPr lang="es-ES" sz="4000" dirty="0" smtClean="0"/>
          </a:p>
          <a:p>
            <a:pPr lvl="2">
              <a:buNone/>
            </a:pPr>
            <a:endParaRPr lang="es-ES" dirty="0" smtClean="0"/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SOCIEDAD Y ECONOMÍA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83560"/>
            <a:ext cx="8568952" cy="4572000"/>
          </a:xfrm>
        </p:spPr>
        <p:txBody>
          <a:bodyPr/>
          <a:lstStyle/>
          <a:p>
            <a:r>
              <a:rPr lang="es-ES" dirty="0" smtClean="0"/>
              <a:t>Minoría aristocrática (altos cargos administración). Ricos y poderosos, familiares Califa.</a:t>
            </a:r>
          </a:p>
          <a:p>
            <a:r>
              <a:rPr lang="es-ES" dirty="0" smtClean="0"/>
              <a:t>Grupo intermedio (comerciantes, pequeños propietarios, artesanos, ganaderos</a:t>
            </a:r>
          </a:p>
          <a:p>
            <a:r>
              <a:rPr lang="es-ES" dirty="0" smtClean="0"/>
              <a:t>Grupo menos favorecido, los más pobres y también esclavos.</a:t>
            </a:r>
          </a:p>
          <a:p>
            <a:r>
              <a:rPr lang="es-ES" dirty="0" smtClean="0"/>
              <a:t>Judíos y cristianos con leyes propias. Mantienen su religión, pagan impuestos especiales.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Qué es el CALIFATO OMEYA y sus características [RESUMEN con MAPA y VÍDEO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9102492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6" name="Picture 2" descr="Califato abasí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964488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ACTIVIDADES ECONÓMICAS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Agricultura muy desarrollada. Regadío de huerta (huertas), trigo, olivo, vid.</a:t>
            </a:r>
          </a:p>
          <a:p>
            <a:r>
              <a:rPr lang="es-ES" dirty="0" smtClean="0"/>
              <a:t>Comercio muy desarrollado: localización entre oriente y occidente, desarrollo navegación, economía monetaria (oro y plata, Dinar y </a:t>
            </a:r>
            <a:r>
              <a:rPr lang="es-ES" dirty="0" err="1" smtClean="0"/>
              <a:t>Dirhem</a:t>
            </a:r>
            <a:r>
              <a:rPr lang="es-ES" dirty="0" smtClean="0"/>
              <a:t>).</a:t>
            </a:r>
          </a:p>
          <a:p>
            <a:r>
              <a:rPr lang="es-ES" dirty="0" smtClean="0"/>
              <a:t>Importancia y desarrollo de las ciudades en el Islam medieval (estructura irregular, murallas, medinas, </a:t>
            </a:r>
            <a:r>
              <a:rPr lang="es-ES" dirty="0" err="1" smtClean="0"/>
              <a:t>Kasbah</a:t>
            </a:r>
            <a:r>
              <a:rPr lang="es-ES" dirty="0" smtClean="0"/>
              <a:t>, alcázar, mezquitas, zocos, arrabales…)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9698" name="Picture 2" descr="LA NORIA. DANDO VIDA AL CAMPO DESDE LA ANTIGÜEDAD - Conocer la Agricultura  y la Ganadería"/>
          <p:cNvPicPr>
            <a:picLocks noChangeAspect="1" noChangeArrowheads="1"/>
          </p:cNvPicPr>
          <p:nvPr/>
        </p:nvPicPr>
        <p:blipFill>
          <a:blip r:embed="rId2" cstate="print"/>
          <a:srcRect l="-10001" t="23866"/>
          <a:stretch>
            <a:fillRect/>
          </a:stretch>
        </p:blipFill>
        <p:spPr bwMode="auto">
          <a:xfrm>
            <a:off x="-540568" y="-315416"/>
            <a:ext cx="9361040" cy="803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5842" name="Picture 2" descr="Subastado el astrolabio andalusí más antiguo que se conser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856984" cy="6918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01. NACIMIENTO Y EXPANSIÓN DEL ISLAM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MAHOMA Y EL NACIMIENTO DEL ISLAM</a:t>
            </a:r>
          </a:p>
          <a:p>
            <a:pPr lvl="1"/>
            <a:r>
              <a:rPr lang="es-ES" dirty="0" smtClean="0"/>
              <a:t>Península arábiga a comienzos del VII.</a:t>
            </a:r>
          </a:p>
          <a:p>
            <a:pPr lvl="1"/>
            <a:r>
              <a:rPr lang="es-ES" dirty="0" smtClean="0"/>
              <a:t>Arabia preislámica. Formada por tribus enfrentadas entre si de carácter  politeísta.</a:t>
            </a:r>
          </a:p>
          <a:p>
            <a:pPr lvl="1"/>
            <a:r>
              <a:rPr lang="es-ES" dirty="0" smtClean="0"/>
              <a:t> Grupos de comerciantes que atravesaban el desierto con caravanas.</a:t>
            </a:r>
          </a:p>
          <a:p>
            <a:pPr lvl="1"/>
            <a:r>
              <a:rPr lang="es-ES" dirty="0" smtClean="0"/>
              <a:t>Asentamientos urbanos importantes: La Meca y Medina.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4818" name="Picture 2" descr="6 inventos medievales que cambiaron el mu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21752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3794" name="Picture 2" descr="LA SOCIEDAD DE AL-ANDALUS - Página Jimdo de viajeatravesdeltiem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7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70" name="Picture 2" descr="BLOG DE GEOGRAFÍA Profesor Pedro Oña: EL PLANO DE LAS CIUDADES MEDIEVALES  ISLAMICAS DE LA PENÍNSULA IBÉ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54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6866" name="Picture 2" descr="CIUDAD ISLAMICA - URBANI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9938" name="Picture 2" descr="EL PLANO DE LAS CIUDADES MEDIEVALES ISLAMICAS DE LA PENÍNSULA IBÉRICA -  BLOG DE GEOGRAFÍA Profesor Pedro O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616579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03. ARTE Y CULTURA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Destaca sobre todo la arquitectura destacando la Mezquita, las alcazabas, los palacios y los baños.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Entre las partes de la Mezquita destacamos las siguientes: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partes de una mezquita | Mezquita, Historia de la arquitectura,  Arquitectura islam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171401"/>
            <a:ext cx="9612560" cy="7216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arcos en el arte islámico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Póster: Los tipos de arco en el arte musulmá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1844824"/>
            <a:ext cx="12313368" cy="6156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bóvedas arte árabe islámico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Arte Islá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784976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Yeserías y azulejos arte árabe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Marrakech Marruecos azulejos decorativos y yeserías en la Medersa Ben  Youssef Fotografía de stock - Ala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5966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PPT - EL ISLAM PowerPoint Presentation, free download - ID:44049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Esplendor cultural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Influencias del mundo clásico (Grecia y Roma) y el mundo oriental (India, China).</a:t>
            </a:r>
          </a:p>
          <a:p>
            <a:r>
              <a:rPr lang="es-ES" dirty="0" smtClean="0"/>
              <a:t>Desarrollo de las ciencias (Matemática, astronomía, medicina…)</a:t>
            </a:r>
          </a:p>
          <a:p>
            <a:r>
              <a:rPr lang="es-ES" dirty="0" smtClean="0"/>
              <a:t>Desarrollo de la </a:t>
            </a:r>
            <a:r>
              <a:rPr lang="es-ES" dirty="0" err="1" smtClean="0"/>
              <a:t>folosofía</a:t>
            </a:r>
            <a:r>
              <a:rPr lang="es-ES" dirty="0" smtClean="0"/>
              <a:t> (</a:t>
            </a:r>
            <a:r>
              <a:rPr lang="es-ES" dirty="0" err="1" smtClean="0"/>
              <a:t>Averroes</a:t>
            </a:r>
            <a:r>
              <a:rPr lang="es-ES" dirty="0" smtClean="0"/>
              <a:t>, </a:t>
            </a:r>
            <a:r>
              <a:rPr lang="es-ES" dirty="0" err="1" smtClean="0"/>
              <a:t>Avicenas</a:t>
            </a:r>
            <a:r>
              <a:rPr lang="es-ES" dirty="0" smtClean="0"/>
              <a:t>…)</a:t>
            </a:r>
          </a:p>
          <a:p>
            <a:r>
              <a:rPr lang="es-ES" dirty="0" smtClean="0"/>
              <a:t>Desarrollo de la literatura (Mil y una noches…)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5058" name="Picture 2" descr="La Ciencia Árabe Medieval: Logros Cientificos del Islam Resumen -  BIOGRAFÍAS e HISTORIA UNIVERSAL,ARGENTINA y de la CIEN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6985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4034" name="Picture 2" descr="Ciencia en el Islam - La Ciencia de los Astros (Astronomía desde cas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408712" cy="7141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9154" name="Picture 2" descr="Médicos del Islam, los grandes sanadores de su tiem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476672"/>
            <a:ext cx="11430000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8130" name="Picture 2" descr="Filosofía medieval árabe y judí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36971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03 ORÍGENES DE AL ÁNDALUS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Guerra civil reino visigodo  de Hispania.</a:t>
            </a:r>
          </a:p>
          <a:p>
            <a:r>
              <a:rPr lang="es-ES" dirty="0" smtClean="0"/>
              <a:t>D. Rodrigo es derrotado por Tarik y Muza en la batalla de Guadalete 711.</a:t>
            </a:r>
          </a:p>
          <a:p>
            <a:r>
              <a:rPr lang="es-ES" dirty="0" smtClean="0"/>
              <a:t>Rápida expansión por toda la península</a:t>
            </a:r>
          </a:p>
          <a:p>
            <a:r>
              <a:rPr lang="es-ES" dirty="0" smtClean="0"/>
              <a:t>Los musulmanes intentan la expansión por Europa pero son </a:t>
            </a:r>
            <a:r>
              <a:rPr lang="es-ES" dirty="0" err="1" smtClean="0"/>
              <a:t>derritados</a:t>
            </a:r>
            <a:r>
              <a:rPr lang="es-ES" dirty="0" smtClean="0"/>
              <a:t> en el 732, Poitiers.</a:t>
            </a:r>
          </a:p>
          <a:p>
            <a:r>
              <a:rPr lang="es-ES" dirty="0" smtClean="0"/>
              <a:t>Causas de la rápida expansión musulmana por la península: debilidad monarquía visigoda, indiferencia población, guerra civil visigodos (Rodrigo-</a:t>
            </a:r>
            <a:r>
              <a:rPr lang="es-ES" dirty="0" err="1" smtClean="0"/>
              <a:t>Witiza</a:t>
            </a:r>
            <a:r>
              <a:rPr lang="es-ES" dirty="0" smtClean="0"/>
              <a:t>)</a:t>
            </a:r>
            <a:endParaRPr lang="es-E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Población musulmana que llega a la península: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ES" dirty="0" smtClean="0"/>
              <a:t>Minoría siria o árabe ocupan tierras más ricas</a:t>
            </a:r>
          </a:p>
          <a:p>
            <a:pPr>
              <a:buFontTx/>
              <a:buChar char="-"/>
            </a:pPr>
            <a:r>
              <a:rPr lang="es-ES" dirty="0" smtClean="0"/>
              <a:t>Mayoría que son bereberes magrebíes, ocupan las tierras más pobres.</a:t>
            </a:r>
          </a:p>
          <a:p>
            <a:pPr>
              <a:buFontTx/>
              <a:buChar char="-"/>
            </a:pPr>
            <a:r>
              <a:rPr lang="es-ES" dirty="0" smtClean="0"/>
              <a:t>La mayoría de la población hispanorromana se convertirá al islam, </a:t>
            </a:r>
            <a:r>
              <a:rPr lang="es-ES" dirty="0" err="1" smtClean="0"/>
              <a:t>Mulhadíes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Algunos cristianos permanecerán fieles al cristianismo, Mozárabes.</a:t>
            </a:r>
            <a:endParaRPr lang="es-E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03.2. LA ORGANIZACIÓN POLÍTICA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Emirato dependiente de damasco (711-756)</a:t>
            </a:r>
          </a:p>
          <a:p>
            <a:r>
              <a:rPr lang="es-ES" dirty="0" smtClean="0"/>
              <a:t>Emirato independiente de Córdoba (756-929), </a:t>
            </a:r>
            <a:r>
              <a:rPr lang="es-ES" dirty="0" err="1" smtClean="0"/>
              <a:t>Abd</a:t>
            </a:r>
            <a:r>
              <a:rPr lang="es-ES" dirty="0" smtClean="0"/>
              <a:t> al </a:t>
            </a:r>
            <a:r>
              <a:rPr lang="es-ES" dirty="0" err="1" smtClean="0"/>
              <a:t>Rahman</a:t>
            </a:r>
            <a:r>
              <a:rPr lang="es-ES" dirty="0" smtClean="0"/>
              <a:t> I</a:t>
            </a:r>
          </a:p>
          <a:p>
            <a:r>
              <a:rPr lang="es-ES" dirty="0" smtClean="0"/>
              <a:t>Califato de </a:t>
            </a:r>
            <a:r>
              <a:rPr lang="es-ES" dirty="0" err="1" smtClean="0"/>
              <a:t>Córdona</a:t>
            </a:r>
            <a:r>
              <a:rPr lang="es-ES" dirty="0" smtClean="0"/>
              <a:t> (929-1031). </a:t>
            </a:r>
            <a:r>
              <a:rPr lang="es-ES" dirty="0" err="1" smtClean="0"/>
              <a:t>Abd</a:t>
            </a:r>
            <a:r>
              <a:rPr lang="es-ES" dirty="0" smtClean="0"/>
              <a:t> al </a:t>
            </a:r>
            <a:r>
              <a:rPr lang="es-ES" dirty="0" err="1" smtClean="0"/>
              <a:t>Rahman</a:t>
            </a:r>
            <a:r>
              <a:rPr lang="es-ES" dirty="0" smtClean="0"/>
              <a:t> III. Máximo esplendor con Almanzor.</a:t>
            </a:r>
          </a:p>
          <a:p>
            <a:r>
              <a:rPr lang="es-ES" dirty="0" smtClean="0"/>
              <a:t>Reinos Taifas (siglo XI)</a:t>
            </a:r>
          </a:p>
          <a:p>
            <a:r>
              <a:rPr lang="es-ES" dirty="0" smtClean="0"/>
              <a:t>Almorávides y Almohades (XIII y XIII).</a:t>
            </a:r>
          </a:p>
          <a:p>
            <a:r>
              <a:rPr lang="es-ES" dirty="0" smtClean="0"/>
              <a:t> Reino Nazarí de Granada (XIII- XV)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Invasión musulmana - Resumen fácil para estudi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640960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46" name="AutoShape 2" descr="CAUSAS DE LA INVASIÓN MUSULMANA Y DE SU RÁPIDA OCUPACIÓN EN by aurora  González on Prezi Nex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8" name="Picture 4" descr="UNIDAD 2 AL ÁNDALUS: LOS TERRITORIOS HISPANO-MUSULMANES EN LA EDAD MEDIA (  ) - ppt video online descarg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32656"/>
            <a:ext cx="9577064" cy="7694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La Meca como ciudad santa.</a:t>
            </a:r>
          </a:p>
          <a:p>
            <a:r>
              <a:rPr lang="es-ES" dirty="0" smtClean="0"/>
              <a:t>MAHOMA</a:t>
            </a:r>
          </a:p>
          <a:p>
            <a:pPr lvl="1"/>
            <a:r>
              <a:rPr lang="es-ES" dirty="0" smtClean="0"/>
              <a:t>Nacimiento hacia 570</a:t>
            </a:r>
          </a:p>
          <a:p>
            <a:pPr lvl="1"/>
            <a:r>
              <a:rPr lang="es-ES" dirty="0" smtClean="0"/>
              <a:t>Contacto con rutas caravaneras.</a:t>
            </a:r>
          </a:p>
          <a:p>
            <a:pPr lvl="1"/>
            <a:r>
              <a:rPr lang="es-ES" dirty="0" smtClean="0"/>
              <a:t>Recibe llamada de Alá.</a:t>
            </a:r>
          </a:p>
          <a:p>
            <a:pPr lvl="1"/>
            <a:r>
              <a:rPr lang="es-ES" dirty="0" smtClean="0"/>
              <a:t>Crea religión monoteísta  del Islam.</a:t>
            </a:r>
          </a:p>
          <a:p>
            <a:r>
              <a:rPr lang="es-ES" dirty="0" smtClean="0"/>
              <a:t>PRINCIPIOS DEL ISLAM:</a:t>
            </a:r>
          </a:p>
          <a:p>
            <a:pPr lvl="1"/>
            <a:r>
              <a:rPr lang="es-ES" dirty="0" smtClean="0"/>
              <a:t>Profesión de Fe</a:t>
            </a:r>
          </a:p>
          <a:p>
            <a:pPr lvl="1"/>
            <a:r>
              <a:rPr lang="es-ES" dirty="0" smtClean="0"/>
              <a:t>Oración 5 veces al día</a:t>
            </a:r>
          </a:p>
          <a:p>
            <a:pPr lvl="1"/>
            <a:r>
              <a:rPr lang="es-ES" dirty="0" smtClean="0"/>
              <a:t>Limosna</a:t>
            </a:r>
          </a:p>
          <a:p>
            <a:pPr lvl="1"/>
            <a:r>
              <a:rPr lang="es-ES" dirty="0" smtClean="0"/>
              <a:t>Ayuno en Ramadán</a:t>
            </a:r>
          </a:p>
          <a:p>
            <a:pPr lvl="1"/>
            <a:r>
              <a:rPr lang="es-ES" dirty="0" smtClean="0"/>
              <a:t>Peregrinación</a:t>
            </a:r>
          </a:p>
          <a:p>
            <a:pPr lvl="1"/>
            <a:r>
              <a:rPr lang="es-ES" dirty="0" smtClean="0"/>
              <a:t>No alcohol, cerdo, imágenes…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Espacio - Tiempo: Al-Anda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4685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Al-Andalus timeline | Timetoast time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8060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Abderramán III y el Califato de Córdoba - Archivos de la Hist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-2115616"/>
            <a:ext cx="19050000" cy="952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03.3 ECONOMÍA Y SOCIEDAD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ECONOMÍA</a:t>
            </a:r>
          </a:p>
          <a:p>
            <a:pPr lvl="1"/>
            <a:r>
              <a:rPr lang="es-ES" dirty="0" smtClean="0"/>
              <a:t>Agricultura ( regadío, almendros, naranja, …)</a:t>
            </a:r>
          </a:p>
          <a:p>
            <a:pPr lvl="1"/>
            <a:r>
              <a:rPr lang="es-ES" dirty="0" smtClean="0"/>
              <a:t>Artesanía (madera, cerámica. Seda, cuero…)</a:t>
            </a:r>
          </a:p>
          <a:p>
            <a:pPr lvl="1"/>
            <a:r>
              <a:rPr lang="es-ES" dirty="0" smtClean="0"/>
              <a:t>Ganadería ( oveja, caballos…)</a:t>
            </a:r>
          </a:p>
          <a:p>
            <a:pPr lvl="1">
              <a:buNone/>
            </a:pPr>
            <a:r>
              <a:rPr lang="es-ES" dirty="0" smtClean="0"/>
              <a:t>SOCIEDAD</a:t>
            </a:r>
          </a:p>
          <a:p>
            <a:pPr lvl="1">
              <a:buFontTx/>
              <a:buChar char="-"/>
            </a:pPr>
            <a:r>
              <a:rPr lang="es-ES" dirty="0" smtClean="0"/>
              <a:t>Árabes y </a:t>
            </a:r>
            <a:r>
              <a:rPr lang="es-ES" dirty="0" err="1" smtClean="0"/>
              <a:t>sírios</a:t>
            </a:r>
            <a:r>
              <a:rPr lang="es-ES" dirty="0" smtClean="0"/>
              <a:t>. Aristocracia.</a:t>
            </a:r>
          </a:p>
          <a:p>
            <a:pPr lvl="1">
              <a:buFontTx/>
              <a:buChar char="-"/>
            </a:pPr>
            <a:r>
              <a:rPr lang="es-ES" dirty="0" smtClean="0"/>
              <a:t>Bereberes</a:t>
            </a:r>
          </a:p>
          <a:p>
            <a:pPr lvl="1">
              <a:buFontTx/>
              <a:buChar char="-"/>
            </a:pPr>
            <a:r>
              <a:rPr lang="es-ES" dirty="0" err="1" smtClean="0"/>
              <a:t>Mulhadíes</a:t>
            </a:r>
            <a:r>
              <a:rPr lang="es-ES" dirty="0" smtClean="0"/>
              <a:t> y Mozárabes.</a:t>
            </a:r>
          </a:p>
          <a:p>
            <a:pPr lvl="1">
              <a:buFontTx/>
              <a:buChar char="-"/>
            </a:pPr>
            <a:r>
              <a:rPr lang="es-ES" dirty="0" smtClean="0"/>
              <a:t>Esclavos y gente menos favorecida.</a:t>
            </a:r>
          </a:p>
          <a:p>
            <a:pPr lvl="1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42" name="Picture 2" descr="AL ANDALUS, EL AOVE, LA CIUDAD JIENNENSE DE JODAR COMO RESERVA ACEITERA  ANCESTRAL, Y LA DIETA MEDITERRÁNEA - JUAN VILAR CONSULTOR ESTRATEG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332656"/>
            <a:ext cx="8697805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418" name="AutoShape 2" descr="Historia y Geografía: AL ANDALUS - (IV) LA AGRICULTURA Y EL AG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0420" name="Picture 4" descr="Al-Andalus, magia y seducción culinarias - FUNCI - Fundación de Cultura  Islám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0"/>
            <a:ext cx="9372533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9394" name="Picture 2" descr="Los Musulmanes y Cristianos en La Península Ibérica.: LA ECONOMÍA EN AL- ÁNDALU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660565" cy="724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8370" name="Picture 2" descr="Economía y Sociedad de al-Andalus | Historia de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840760" cy="664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37824"/>
          </a:xfrm>
        </p:spPr>
        <p:txBody>
          <a:bodyPr/>
          <a:lstStyle/>
          <a:p>
            <a:r>
              <a:rPr lang="es-ES" dirty="0" smtClean="0"/>
              <a:t>03. 4 CULTURA EN EL CALIFATO DE CÓRDOBA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96855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Científicos</a:t>
            </a:r>
          </a:p>
          <a:p>
            <a:r>
              <a:rPr lang="es-ES" dirty="0" smtClean="0"/>
              <a:t>Médicos</a:t>
            </a:r>
          </a:p>
          <a:p>
            <a:r>
              <a:rPr lang="es-ES" dirty="0" smtClean="0"/>
              <a:t>Astrónomos.</a:t>
            </a:r>
          </a:p>
          <a:p>
            <a:r>
              <a:rPr lang="es-ES" dirty="0" smtClean="0"/>
              <a:t>Filósofos</a:t>
            </a:r>
          </a:p>
          <a:p>
            <a:r>
              <a:rPr lang="es-ES" dirty="0" smtClean="0"/>
              <a:t>Grandes ciudades como Córdoba, Toledo, Sevilla o Granada.</a:t>
            </a:r>
          </a:p>
          <a:p>
            <a:r>
              <a:rPr lang="es-ES" dirty="0" smtClean="0"/>
              <a:t>Grandes monumentos como la Mezquita de Córdoba o la Alhambra de Granada.</a:t>
            </a:r>
          </a:p>
          <a:p>
            <a:r>
              <a:rPr lang="es-ES" dirty="0" smtClean="0"/>
              <a:t>Palacios como el de Medina </a:t>
            </a:r>
            <a:r>
              <a:rPr lang="es-ES" dirty="0" err="1" smtClean="0"/>
              <a:t>Azahara</a:t>
            </a:r>
            <a:r>
              <a:rPr lang="es-ES" dirty="0" smtClean="0"/>
              <a:t>.</a:t>
            </a:r>
          </a:p>
          <a:p>
            <a:r>
              <a:rPr lang="es-ES" dirty="0" smtClean="0"/>
              <a:t>Objetos decorativos en Marfil como el bote de </a:t>
            </a:r>
            <a:r>
              <a:rPr lang="es-ES" dirty="0" err="1" smtClean="0"/>
              <a:t>zamora</a:t>
            </a:r>
            <a:endParaRPr lang="es-ES" dirty="0" smtClean="0"/>
          </a:p>
          <a:p>
            <a:r>
              <a:rPr lang="es-ES" dirty="0" smtClean="0"/>
              <a:t>Gran esplendor durante Califato de Córdoba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3490" name="Picture 2" descr="Cultura en Al andalus | Historia | Pinte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5842" name="Picture 2" descr="La Mentira del Islam Contenido n n 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72532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2466" name="Picture 2" descr="La cultura andalus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6562" name="Picture 2" descr="La Mezquita Catedral, más bella a la caída de la no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5542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5538" name="Picture 2" descr="Visita guiada Mezquita de Córdoba – Córdoba Tick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5698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9636" name="Picture 4" descr="Cómo es la visita nocturna de Mezquita de Córdoba: precios entradas | Guías  Viaj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658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8610" name="Picture 2" descr="Alhambra, Grenade - Réservez des tickets pour votre vi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77072" y="-387424"/>
            <a:ext cx="18635531" cy="10482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7586" name="Picture 2" descr="Visitar Medina Azahara, la ciudad palatina - Los viajes de Margall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57551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682" name="Picture 2" descr="Historia del Arte: Bote de Zam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572000" cy="6871139"/>
          </a:xfrm>
          <a:prstGeom prst="rect">
            <a:avLst/>
          </a:prstGeom>
          <a:noFill/>
        </p:spPr>
      </p:pic>
      <p:sp>
        <p:nvSpPr>
          <p:cNvPr id="71684" name="AutoShape 4" descr="Archivo:Arqueta andalusí de la Catedral de Palencia (M.A.N. 57371) 01.jpg - 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686" name="AutoShape 6" descr="Archivo:Arqueta andalusí de la Catedral de Palencia (M.A.N. 57371) 01.jpg - 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688" name="Picture 8" descr="Arqueta de la Catedral de Palencia - Discover Islamic Art - Virtual Muse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44824"/>
            <a:ext cx="5664629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4818" name="Picture 2" descr="Ilustración de Tres Símbolos De Las Religiones Del Mundo Judaísmo  Cristianismo E Islam Ilustración De Vector y más Vectores Libres de  Derechos de Islam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38101"/>
            <a:ext cx="9753600" cy="689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3794" name="Picture 2" descr="El Corán - El libro Sagrado del Islam eBook by Mahoma - 1230001688450 |  Rakuten Kobo United St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1070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70" name="Picture 2" descr="ملف:The Kaaba during Hajj.jpg - ويكيبيدي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-531440"/>
            <a:ext cx="12192000" cy="814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8" name="Picture 4" descr="Twitter पर Manshead History: &amp;quot;On this day in 622 AD The Prophet Muhammad,  the founder of Islam, arrives in Medina after fleeing Mecca: the &amp;#39;hegira&amp;#39;  #OTD #MansheadAcademy… https://t.co/r4nEstzWih&amp;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3551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145</TotalTime>
  <Words>741</Words>
  <Application>Microsoft Office PowerPoint</Application>
  <PresentationFormat>Presentación en pantalla (4:3)</PresentationFormat>
  <Paragraphs>100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8" baseType="lpstr">
      <vt:lpstr>Metro</vt:lpstr>
      <vt:lpstr>Diapositiva 1</vt:lpstr>
      <vt:lpstr>01. NACIMIENTO Y EXPANSIÓN DEL ISLAM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LA EXPANSIÓN DEL ISLAM</vt:lpstr>
      <vt:lpstr>Diapositiva 11</vt:lpstr>
      <vt:lpstr>Diapositiva 12</vt:lpstr>
      <vt:lpstr>02 EL ISLAM MEDIEVAL</vt:lpstr>
      <vt:lpstr>SOCIEDAD Y ECONOMÍA</vt:lpstr>
      <vt:lpstr>Diapositiva 15</vt:lpstr>
      <vt:lpstr>Diapositiva 16</vt:lpstr>
      <vt:lpstr>ACTIVIDADES ECONÓMICAS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03. ARTE Y CULTURA</vt:lpstr>
      <vt:lpstr>Diapositiva 26</vt:lpstr>
      <vt:lpstr>Tipos de arcos en el arte islámico</vt:lpstr>
      <vt:lpstr>Tipos de bóvedas arte árabe islámico</vt:lpstr>
      <vt:lpstr>Yeserías y azulejos arte árabe</vt:lpstr>
      <vt:lpstr>Esplendor cultural</vt:lpstr>
      <vt:lpstr>Diapositiva 31</vt:lpstr>
      <vt:lpstr>Diapositiva 32</vt:lpstr>
      <vt:lpstr>Diapositiva 33</vt:lpstr>
      <vt:lpstr>Diapositiva 34</vt:lpstr>
      <vt:lpstr>03 ORÍGENES DE AL ÁNDALUS</vt:lpstr>
      <vt:lpstr>Población musulmana que llega a la península:</vt:lpstr>
      <vt:lpstr>03.2. LA ORGANIZACIÓN POLÍTICA</vt:lpstr>
      <vt:lpstr>Diapositiva 38</vt:lpstr>
      <vt:lpstr>Diapositiva 39</vt:lpstr>
      <vt:lpstr>Diapositiva 40</vt:lpstr>
      <vt:lpstr>Diapositiva 41</vt:lpstr>
      <vt:lpstr>Diapositiva 42</vt:lpstr>
      <vt:lpstr>03.3 ECONOMÍA Y SOCIEDAD</vt:lpstr>
      <vt:lpstr>Diapositiva 44</vt:lpstr>
      <vt:lpstr>Diapositiva 45</vt:lpstr>
      <vt:lpstr>Diapositiva 46</vt:lpstr>
      <vt:lpstr>Diapositiva 47</vt:lpstr>
      <vt:lpstr>03. 4 CULTURA EN EL CALIFATO DE CÓRDOBA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Miguel A Richart B</dc:creator>
  <cp:lastModifiedBy>Miguel A Richart B</cp:lastModifiedBy>
  <cp:revision>34</cp:revision>
  <dcterms:created xsi:type="dcterms:W3CDTF">2021-10-24T19:49:38Z</dcterms:created>
  <dcterms:modified xsi:type="dcterms:W3CDTF">2021-10-27T20:18:46Z</dcterms:modified>
</cp:coreProperties>
</file>