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6" r:id="rId4"/>
    <p:sldId id="287" r:id="rId5"/>
    <p:sldId id="290" r:id="rId6"/>
    <p:sldId id="291" r:id="rId7"/>
    <p:sldId id="288" r:id="rId8"/>
    <p:sldId id="289" r:id="rId9"/>
    <p:sldId id="293" r:id="rId10"/>
    <p:sldId id="299" r:id="rId11"/>
    <p:sldId id="297" r:id="rId12"/>
    <p:sldId id="298" r:id="rId13"/>
    <p:sldId id="257" r:id="rId14"/>
    <p:sldId id="258" r:id="rId15"/>
    <p:sldId id="259" r:id="rId16"/>
    <p:sldId id="260" r:id="rId17"/>
    <p:sldId id="282" r:id="rId18"/>
    <p:sldId id="261" r:id="rId19"/>
    <p:sldId id="262" r:id="rId20"/>
    <p:sldId id="263" r:id="rId21"/>
    <p:sldId id="264" r:id="rId22"/>
    <p:sldId id="266" r:id="rId23"/>
    <p:sldId id="265" r:id="rId24"/>
    <p:sldId id="267" r:id="rId25"/>
    <p:sldId id="268" r:id="rId26"/>
    <p:sldId id="283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1990-391E-4EBA-9721-E7846538CFA7}" type="datetimeFigureOut">
              <a:rPr lang="es-ES" smtClean="0"/>
              <a:pPr/>
              <a:t>30/01/2022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6DA6-EB2F-4452-8FB5-7314007F95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1990-391E-4EBA-9721-E7846538CFA7}" type="datetimeFigureOut">
              <a:rPr lang="es-ES" smtClean="0"/>
              <a:pPr/>
              <a:t>30/01/2022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6DA6-EB2F-4452-8FB5-7314007F95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1990-391E-4EBA-9721-E7846538CFA7}" type="datetimeFigureOut">
              <a:rPr lang="es-ES" smtClean="0"/>
              <a:pPr/>
              <a:t>30/01/2022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6DA6-EB2F-4452-8FB5-7314007F95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1990-391E-4EBA-9721-E7846538CFA7}" type="datetimeFigureOut">
              <a:rPr lang="es-ES" smtClean="0"/>
              <a:pPr/>
              <a:t>30/01/2022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6DA6-EB2F-4452-8FB5-7314007F95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1990-391E-4EBA-9721-E7846538CFA7}" type="datetimeFigureOut">
              <a:rPr lang="es-ES" smtClean="0"/>
              <a:pPr/>
              <a:t>30/01/2022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6DA6-EB2F-4452-8FB5-7314007F95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1990-391E-4EBA-9721-E7846538CFA7}" type="datetimeFigureOut">
              <a:rPr lang="es-ES" smtClean="0"/>
              <a:pPr/>
              <a:t>30/01/2022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6DA6-EB2F-4452-8FB5-7314007F95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1990-391E-4EBA-9721-E7846538CFA7}" type="datetimeFigureOut">
              <a:rPr lang="es-ES" smtClean="0"/>
              <a:pPr/>
              <a:t>30/01/2022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6DA6-EB2F-4452-8FB5-7314007F95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1990-391E-4EBA-9721-E7846538CFA7}" type="datetimeFigureOut">
              <a:rPr lang="es-ES" smtClean="0"/>
              <a:pPr/>
              <a:t>30/01/2022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6DA6-EB2F-4452-8FB5-7314007F95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1990-391E-4EBA-9721-E7846538CFA7}" type="datetimeFigureOut">
              <a:rPr lang="es-ES" smtClean="0"/>
              <a:pPr/>
              <a:t>30/01/2022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6DA6-EB2F-4452-8FB5-7314007F95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1990-391E-4EBA-9721-E7846538CFA7}" type="datetimeFigureOut">
              <a:rPr lang="es-ES" smtClean="0"/>
              <a:pPr/>
              <a:t>30/01/2022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6DA6-EB2F-4452-8FB5-7314007F95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1990-391E-4EBA-9721-E7846538CFA7}" type="datetimeFigureOut">
              <a:rPr lang="es-ES" smtClean="0"/>
              <a:pPr/>
              <a:t>30/01/2022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6DA6-EB2F-4452-8FB5-7314007F95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1990-391E-4EBA-9721-E7846538CFA7}" type="datetimeFigureOut">
              <a:rPr lang="es-ES" smtClean="0"/>
              <a:pPr/>
              <a:t>30/01/2022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86DA6-EB2F-4452-8FB5-7314007F95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DEMOGRAFÍA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Por demografía entendemos el estudio de la población.</a:t>
            </a:r>
          </a:p>
          <a:p>
            <a:r>
              <a:rPr lang="es-ES" dirty="0" smtClean="0"/>
              <a:t>Estudios desde el comienzo de la historia por distintos motivos: fiscales, militares, previsión, planificación…</a:t>
            </a:r>
          </a:p>
          <a:p>
            <a:r>
              <a:rPr lang="es-ES" dirty="0" smtClean="0"/>
              <a:t>CENSOS como instrumento fundamental para el estudio de la población.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1.3 LA ESTRUCTURA DE LA POBLACIÓN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s-ES" dirty="0" smtClean="0"/>
          </a:p>
          <a:p>
            <a:r>
              <a:rPr lang="es-ES" dirty="0" smtClean="0"/>
              <a:t>ESTRUCTURA ECONÓMICA DE LA POBLACIÓN</a:t>
            </a:r>
          </a:p>
          <a:p>
            <a:pPr>
              <a:buNone/>
            </a:pPr>
            <a:endParaRPr lang="es-ES" dirty="0" smtClean="0"/>
          </a:p>
          <a:p>
            <a:pPr lvl="1"/>
            <a:r>
              <a:rPr lang="es-ES" dirty="0" smtClean="0"/>
              <a:t>Población activa (mano de obra disponible para trabajar) </a:t>
            </a:r>
          </a:p>
          <a:p>
            <a:pPr lvl="2"/>
            <a:r>
              <a:rPr lang="es-ES" dirty="0" smtClean="0"/>
              <a:t>Población ocupada (con trabajo reenumerado)</a:t>
            </a:r>
          </a:p>
          <a:p>
            <a:pPr lvl="2"/>
            <a:r>
              <a:rPr lang="es-ES" dirty="0" smtClean="0"/>
              <a:t>Población desocupada (está en paro y busca trabajo)</a:t>
            </a:r>
          </a:p>
          <a:p>
            <a:pPr lvl="1">
              <a:buNone/>
            </a:pPr>
            <a:endParaRPr lang="es-ES" dirty="0" smtClean="0"/>
          </a:p>
          <a:p>
            <a:pPr lvl="1"/>
            <a:r>
              <a:rPr lang="es-ES" dirty="0" smtClean="0"/>
              <a:t>Población inactiva (No trabaja y no lo busca:  jubilados, estudiantes mayores de 16 años).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LOS SECTORES </a:t>
            </a:r>
            <a:r>
              <a:rPr lang="es-ES" dirty="0" smtClean="0"/>
              <a:t>ECONÓMICOS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2226" name="Picture 2" descr="Qué es el sector primario, secundario y terciario - con EJEMPLOS y VÍDEO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832982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LOS MOVIMIENTOS NATURALES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NATALIDAD: Nº de nacimientos en una población durante 1 año.</a:t>
            </a:r>
          </a:p>
          <a:p>
            <a:pPr lvl="1"/>
            <a:r>
              <a:rPr lang="es-ES" dirty="0" smtClean="0"/>
              <a:t>Tasa bruta de natalidad: </a:t>
            </a:r>
          </a:p>
          <a:p>
            <a:pPr lvl="1"/>
            <a:endParaRPr lang="es-ES" dirty="0"/>
          </a:p>
          <a:p>
            <a:pPr lvl="1"/>
            <a:endParaRPr lang="es-ES" dirty="0" smtClean="0"/>
          </a:p>
          <a:p>
            <a:pPr lvl="1"/>
            <a:endParaRPr lang="es-ES" dirty="0"/>
          </a:p>
          <a:p>
            <a:pPr lvl="2"/>
            <a:r>
              <a:rPr lang="es-ES" dirty="0" smtClean="0"/>
              <a:t>Bajas en los países desarrollados. Menos 15 por mil.</a:t>
            </a:r>
          </a:p>
          <a:p>
            <a:pPr lvl="2"/>
            <a:r>
              <a:rPr lang="es-ES" dirty="0" smtClean="0"/>
              <a:t>Altas países restantes. Hasta más de 45 por mil.</a:t>
            </a:r>
            <a:endParaRPr lang="es-ES" dirty="0"/>
          </a:p>
        </p:txBody>
      </p:sp>
      <p:pic>
        <p:nvPicPr>
          <p:cNvPr id="34818" name="Picture 2" descr="La población mundial - Magnap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56992"/>
            <a:ext cx="4229100" cy="1076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3794" name="Picture 2" descr="Tasa de natalidad (por cada 1.000 personas) por país - 2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FECUNDIDAD</a:t>
            </a:r>
          </a:p>
          <a:p>
            <a:r>
              <a:rPr lang="es-ES" dirty="0" smtClean="0"/>
              <a:t>TASA DE FECUNDIDAD GENERAL:</a:t>
            </a:r>
          </a:p>
          <a:p>
            <a:pPr lvl="1"/>
            <a:endParaRPr lang="es-ES" dirty="0"/>
          </a:p>
        </p:txBody>
      </p:sp>
      <p:pic>
        <p:nvPicPr>
          <p:cNvPr id="32770" name="Picture 2" descr="La población mundial - Magnap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12976"/>
            <a:ext cx="4610100" cy="990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TASA DE FECUNDIDAD GENERAL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1746" name="Picture 2" descr="|12 |13 |14 |15 |16 |17 |18 |19 |20 |21 |22 |23 |24 |25 |26 |27 |28 |29 |30  |31 |32 |33 |34 |35 |36 |37 |38 |39 |40 |review La tasa total de fertilidad  de una población es el promedio de niños que deberían haber nacido de una  mujer en su vida si ella experimentara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128792" cy="5346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LOS MOVIMIENTOS NATURALES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MORTALIDAD: Nº de muertes en una población durante 1 año.</a:t>
            </a:r>
          </a:p>
          <a:p>
            <a:pPr lvl="1"/>
            <a:r>
              <a:rPr lang="es-ES" dirty="0" smtClean="0"/>
              <a:t>Tasa bruta de mortalidad: </a:t>
            </a:r>
          </a:p>
          <a:p>
            <a:pPr lvl="1"/>
            <a:endParaRPr lang="es-ES" dirty="0"/>
          </a:p>
          <a:p>
            <a:pPr lvl="1"/>
            <a:endParaRPr lang="es-ES" dirty="0" smtClean="0"/>
          </a:p>
          <a:p>
            <a:pPr lvl="1"/>
            <a:endParaRPr lang="es-ES" dirty="0"/>
          </a:p>
          <a:p>
            <a:pPr lvl="2"/>
            <a:r>
              <a:rPr lang="es-ES" dirty="0" smtClean="0"/>
              <a:t>Bajas en los países desarrollados. Menos 10 por mil.</a:t>
            </a:r>
          </a:p>
          <a:p>
            <a:pPr lvl="2"/>
            <a:r>
              <a:rPr lang="es-ES" dirty="0" smtClean="0"/>
              <a:t>Altas países restantes. </a:t>
            </a:r>
            <a:endParaRPr lang="es-ES" dirty="0"/>
          </a:p>
        </p:txBody>
      </p:sp>
      <p:pic>
        <p:nvPicPr>
          <p:cNvPr id="39938" name="Picture 2" descr="http://3.bp.blogspot.com/-PuAX5opq4XA/Umvy_aevBbI/AAAAAAAAAZQ/zjLyQzGMepw/s320/tasa+bruta+mortalid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212976"/>
            <a:ext cx="5472608" cy="1470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TASA BRUTA DE MORTALIDAD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22" name="Picture 2" descr="Tasa bruta de mortalidad - Wikiw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8622005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TASA DE MORTALIDAD INFANTIL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9698" name="Picture 2" descr="TASA DE MORTALIDAD INFANTIL - ppt video online descarg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056784" cy="5292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FUENTES DEMOGRÁFICAS EN ESPAÑA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CENSO DE POBLACIÓN (INI, 10 años)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PADRÓN MUNICIPAL (Ayuntamientos 5 años)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REGISTRO CIVIL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TASA DE MORTALIDAD INFANTIL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8674" name="Picture 2" descr="Mortalidad infantil - Wikipedia, la enciclopedia lib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543" y="1988840"/>
            <a:ext cx="8714457" cy="443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MAPA DE ESPERANZA DE VIDA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7650" name="Picture 2" descr="La esperanza de vida en diversos países, en un mapa interactivo |  Microsiervos (MundoReal™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268760"/>
            <a:ext cx="8634439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CRECIMIENTO NATURAL O VEGETATIVO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5602" name="AutoShape 2" descr="La población mundial - Magnapl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604" name="AutoShape 4" descr="La población mundial - Magnapl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606" name="AutoShape 6" descr="La población mundial - Magnapl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608" name="AutoShape 8" descr="La población mundial - Magnapl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610" name="AutoShape 10" descr="La población mundial - Magnapl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612" name="AutoShape 12" descr="La población mundial - Magnapl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614" name="AutoShape 14" descr="LA POBLACIÓN DE LA PROVINCIA DE LE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5616" name="Picture 16" descr="LA POBLACIÓN MUNDIAL. - ppt video online descarg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6780246" cy="5085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CRECIMIENTO NATURAL O VEGETATIVO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6626" name="Picture 2" descr="Crecimiento natural o vegetativo - CC.SS. Inno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801438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4578" name="AutoShape 2" descr="La población mundial - Magnapl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4580" name="Picture 4" descr="Blog de Sociales 2º ESO : LAS TASAS DEMOGRÁFIC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260648"/>
            <a:ext cx="8651161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LOS REGIMENES DEMOGRÁFICOS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3554" name="Picture 2" descr="La transición demográfica - GEOGRAFÍA. Bachillerato. Segundo cur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712968" cy="5453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62" name="Picture 2" descr="Acércate a las Sociales:: Cambios demográficos del Antiguo Régim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30349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2530" name="Picture 2" descr="Regimen demográf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83196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1506" name="Picture 2" descr="Transición demográfica - Wikipedia, la enciclopedia lib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548680"/>
            <a:ext cx="8677115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MOVIMIENTOS MIGRATORIOS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Emigración.</a:t>
            </a:r>
          </a:p>
          <a:p>
            <a:r>
              <a:rPr lang="es-ES" dirty="0" smtClean="0"/>
              <a:t>Inmigración.</a:t>
            </a:r>
          </a:p>
          <a:p>
            <a:r>
              <a:rPr lang="es-ES" dirty="0" smtClean="0"/>
              <a:t>Crecimiento Real: Crecimiento natural + saldo migratorio </a:t>
            </a:r>
            <a:endParaRPr lang="es-ES" dirty="0"/>
          </a:p>
          <a:p>
            <a:r>
              <a:rPr lang="es-ES" dirty="0" smtClean="0"/>
              <a:t>Población Total: Nacidos más inmigrantes menos fallecidos más emigrantes.</a:t>
            </a:r>
          </a:p>
          <a:p>
            <a:r>
              <a:rPr lang="es-ES" dirty="0" smtClean="0"/>
              <a:t>RESULTADO POSITIVO O NEGATIVO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1.2  EL ESTUDIO DE LA POBLACIÓN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sz="2600" dirty="0" smtClean="0"/>
              <a:t>Distribución población en el mundo (situación en un momento concreto) (MAPA)</a:t>
            </a:r>
          </a:p>
          <a:p>
            <a:pPr lvl="1"/>
            <a:r>
              <a:rPr lang="es-ES" b="1" dirty="0" smtClean="0"/>
              <a:t>Punto de vista estático:</a:t>
            </a:r>
          </a:p>
          <a:p>
            <a:pPr lvl="2"/>
            <a:r>
              <a:rPr lang="es-ES" dirty="0" smtClean="0"/>
              <a:t>Distribución</a:t>
            </a:r>
          </a:p>
          <a:p>
            <a:pPr lvl="2"/>
            <a:r>
              <a:rPr lang="es-ES" dirty="0" smtClean="0"/>
              <a:t>Estructura o composición interna (sexo, edad, ocupación…)</a:t>
            </a:r>
          </a:p>
          <a:p>
            <a:pPr>
              <a:buNone/>
            </a:pPr>
            <a:endParaRPr lang="es-ES" dirty="0" smtClean="0"/>
          </a:p>
          <a:p>
            <a:pPr lvl="1"/>
            <a:r>
              <a:rPr lang="es-ES" b="1" dirty="0" smtClean="0"/>
              <a:t>Punto de vista dinámico (evolución en el tiempo y movimiento en el espacio):</a:t>
            </a:r>
          </a:p>
          <a:p>
            <a:pPr lvl="2"/>
            <a:r>
              <a:rPr lang="es-ES" dirty="0" smtClean="0"/>
              <a:t>Movimientos naturales</a:t>
            </a:r>
          </a:p>
          <a:p>
            <a:pPr lvl="2"/>
            <a:r>
              <a:rPr lang="es-ES" dirty="0" smtClean="0"/>
              <a:t>Movimientos migratorios</a:t>
            </a:r>
          </a:p>
          <a:p>
            <a:pPr lvl="2"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CAUSAS DE LOS MOVIMIENTOS MIGRATORIOS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ECONÓMICAS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POLÍTICAS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SOCIALES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TIPOS DE MOVIMIENTOS MIGRATORIOS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DURACIÓN: Definitivos o temporales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CAUSAS: forzosas o voluntarias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DISTRIBUCIÓN ESPACIAL: Interiores o exteriores.</a:t>
            </a:r>
          </a:p>
          <a:p>
            <a:pPr lvl="1"/>
            <a:r>
              <a:rPr lang="es-ES" dirty="0" smtClean="0"/>
              <a:t>Interiores: campo a ciudad (éxodo rural), estacionales, diarios de carácter pendular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08712"/>
          </a:xfrm>
        </p:spPr>
        <p:txBody>
          <a:bodyPr/>
          <a:lstStyle/>
          <a:p>
            <a:r>
              <a:rPr lang="es-ES" dirty="0" smtClean="0"/>
              <a:t>Migraciones exteriores:</a:t>
            </a:r>
          </a:p>
          <a:p>
            <a:pPr lvl="1"/>
            <a:r>
              <a:rPr lang="es-ES" dirty="0" smtClean="0"/>
              <a:t>Asia como </a:t>
            </a:r>
            <a:r>
              <a:rPr lang="es-ES" dirty="0" err="1" smtClean="0"/>
              <a:t>princial</a:t>
            </a:r>
            <a:r>
              <a:rPr lang="es-ES" dirty="0" smtClean="0"/>
              <a:t> foco de salida</a:t>
            </a:r>
          </a:p>
          <a:p>
            <a:pPr lvl="1"/>
            <a:r>
              <a:rPr lang="es-ES" dirty="0" smtClean="0"/>
              <a:t>Europa y Norteamérica como principales focos de recepción. </a:t>
            </a:r>
          </a:p>
          <a:p>
            <a:pPr lvl="1">
              <a:buNone/>
            </a:pPr>
            <a:r>
              <a:rPr lang="es-ES" dirty="0" smtClean="0"/>
              <a:t>VER MAPAS DE LA PÁGINA 26 COMENTAR</a:t>
            </a:r>
          </a:p>
          <a:p>
            <a:pPr lvl="1">
              <a:buNone/>
            </a:pPr>
            <a:endParaRPr lang="es-ES" dirty="0"/>
          </a:p>
        </p:txBody>
      </p:sp>
      <p:pic>
        <p:nvPicPr>
          <p:cNvPr id="8194" name="Picture 2" descr="Mapa interactivo: El mundo de los migrantes * TYS Magaz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8280920" cy="3931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PRINCIPALES FLUJOS MIGRATORIOS EN EL MUNDO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170" name="Picture 2" descr="que tipo de mapa necesitas para estudiar los fenómenos migratorios en el  mundo? - Brainly.l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712968" cy="520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CONSECUENCIAS DE LAS MIGRACIONES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Variación de tamaño de las poblaciones.</a:t>
            </a:r>
          </a:p>
          <a:p>
            <a:r>
              <a:rPr lang="es-ES" dirty="0" smtClean="0"/>
              <a:t>Perdida población joven países de origen, pero llegada dinero.</a:t>
            </a:r>
          </a:p>
          <a:p>
            <a:r>
              <a:rPr lang="es-ES" dirty="0" smtClean="0"/>
              <a:t>Países de llegada aumento población, natalidad, crecimiento económico, enriquecimiento cultural.</a:t>
            </a:r>
          </a:p>
          <a:p>
            <a:r>
              <a:rPr lang="es-ES" dirty="0" smtClean="0"/>
              <a:t>Otras consecuencias varias…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POBLEMAS DE LAS MIGRACIONES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Clandestinidad llegada inmigrantes.</a:t>
            </a:r>
          </a:p>
          <a:p>
            <a:r>
              <a:rPr lang="es-ES" dirty="0" smtClean="0"/>
              <a:t>Condiciones difíciles.</a:t>
            </a:r>
          </a:p>
          <a:p>
            <a:r>
              <a:rPr lang="es-ES" dirty="0" smtClean="0"/>
              <a:t>Sueldos más bajos en ocasiones.</a:t>
            </a:r>
          </a:p>
          <a:p>
            <a:r>
              <a:rPr lang="es-ES" dirty="0" smtClean="0"/>
              <a:t>Dificultades de integración. </a:t>
            </a:r>
          </a:p>
          <a:p>
            <a:r>
              <a:rPr lang="es-ES" dirty="0" smtClean="0"/>
              <a:t>Otras …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1.3 LA ESTRUCTURA DE LA POBLACIÓN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r>
              <a:rPr lang="es-ES" dirty="0" smtClean="0"/>
              <a:t>ESTRUCTURA BIOLÓGICA DE LA POBLACIÓN</a:t>
            </a:r>
          </a:p>
          <a:p>
            <a:pPr>
              <a:buNone/>
            </a:pPr>
            <a:endParaRPr lang="es-ES" dirty="0" smtClean="0"/>
          </a:p>
          <a:p>
            <a:pPr lvl="1"/>
            <a:r>
              <a:rPr lang="es-ES" dirty="0" smtClean="0"/>
              <a:t>Población joven (0 a 14 años)</a:t>
            </a:r>
          </a:p>
          <a:p>
            <a:pPr lvl="1">
              <a:buNone/>
            </a:pPr>
            <a:endParaRPr lang="es-ES" dirty="0" smtClean="0"/>
          </a:p>
          <a:p>
            <a:pPr lvl="1"/>
            <a:r>
              <a:rPr lang="es-ES" dirty="0" smtClean="0"/>
              <a:t>Población adulta (15 a 64)</a:t>
            </a:r>
          </a:p>
          <a:p>
            <a:pPr lvl="1">
              <a:buNone/>
            </a:pPr>
            <a:endParaRPr lang="es-ES" dirty="0" smtClean="0"/>
          </a:p>
          <a:p>
            <a:pPr lvl="1"/>
            <a:r>
              <a:rPr lang="es-ES" dirty="0" smtClean="0"/>
              <a:t>Población anciana (más de 65)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ENLACE SOBRE DATOS DEMOGRÁFICOS, SOCIOECONÓMICOS DEL MUNDO. - Recursos de  Geografía e Histo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964488" cy="677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8130" name="Picture 2" descr="Leccion 20: Mujeres y hombres en el mundo. | Mind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7420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 descr="PPT - LA POBLACIÓN ESPAÑOLA DESDE 1900 (Comentario de una pirámide de  población) PowerPoint Presentation - ID:58259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PIRÁMIDE DE POBLACIÓN </a:t>
            </a:r>
            <a:endParaRPr lang="es-ES" dirty="0"/>
          </a:p>
        </p:txBody>
      </p:sp>
      <p:pic>
        <p:nvPicPr>
          <p:cNvPr id="5123" name="Picture 3" descr="pyr99ur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44824"/>
            <a:ext cx="9186622" cy="5013176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617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133600"/>
            <a:ext cx="624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267200"/>
            <a:ext cx="624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336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2400"/>
            <a:ext cx="17907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2672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505</Words>
  <Application>Microsoft Office PowerPoint</Application>
  <PresentationFormat>Presentación en pantalla (4:3)</PresentationFormat>
  <Paragraphs>101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Tema de Office</vt:lpstr>
      <vt:lpstr>1. DEMOGRAFÍA</vt:lpstr>
      <vt:lpstr>FUENTES DEMOGRÁFICAS EN ESPAÑA</vt:lpstr>
      <vt:lpstr>1.2  EL ESTUDIO DE LA POBLACIÓN</vt:lpstr>
      <vt:lpstr>1.3 LA ESTRUCTURA DE LA POBLACIÓN</vt:lpstr>
      <vt:lpstr>Diapositiva 5</vt:lpstr>
      <vt:lpstr>Diapositiva 6</vt:lpstr>
      <vt:lpstr>Diapositiva 7</vt:lpstr>
      <vt:lpstr>LA PIRÁMIDE DE POBLACIÓN </vt:lpstr>
      <vt:lpstr>Diapositiva 9</vt:lpstr>
      <vt:lpstr>1.3 LA ESTRUCTURA DE LA POBLACIÓN</vt:lpstr>
      <vt:lpstr>LOS SECTORES ECONÓMICOS</vt:lpstr>
      <vt:lpstr>Diapositiva 12</vt:lpstr>
      <vt:lpstr>2. LOS MOVIMIENTOS NATURALES</vt:lpstr>
      <vt:lpstr>Diapositiva 14</vt:lpstr>
      <vt:lpstr> </vt:lpstr>
      <vt:lpstr>TASA DE FECUNDIDAD GENERAL</vt:lpstr>
      <vt:lpstr>2. LOS MOVIMIENTOS NATURALES</vt:lpstr>
      <vt:lpstr>TASA BRUTA DE MORTALIDAD</vt:lpstr>
      <vt:lpstr>TASA DE MORTALIDAD INFANTIL</vt:lpstr>
      <vt:lpstr>TASA DE MORTALIDAD INFANTIL</vt:lpstr>
      <vt:lpstr>MAPA DE ESPERANZA DE VIDA</vt:lpstr>
      <vt:lpstr>CRECIMIENTO NATURAL O VEGETATIVO</vt:lpstr>
      <vt:lpstr>CRECIMIENTO NATURAL O VEGETATIVO</vt:lpstr>
      <vt:lpstr>Diapositiva 24</vt:lpstr>
      <vt:lpstr>LOS REGIMENES DEMOGRÁFICOS </vt:lpstr>
      <vt:lpstr>Diapositiva 26</vt:lpstr>
      <vt:lpstr>Diapositiva 27</vt:lpstr>
      <vt:lpstr>Diapositiva 28</vt:lpstr>
      <vt:lpstr>LOS MOVIMIENTOS MIGRATORIOS</vt:lpstr>
      <vt:lpstr>CAUSAS DE LOS MOVIMIENTOS MIGRATORIOS </vt:lpstr>
      <vt:lpstr>TIPOS DE MOVIMIENTOS MIGRATORIOS</vt:lpstr>
      <vt:lpstr>Diapositiva 32</vt:lpstr>
      <vt:lpstr>PRINCIPALES FLUJOS MIGRATORIOS EN EL MUNDO</vt:lpstr>
      <vt:lpstr>CONSECUENCIAS DE LAS MIGRACIONES</vt:lpstr>
      <vt:lpstr>POBLEMAS DE LAS MIGRACIONES</vt:lpstr>
      <vt:lpstr>Diapositiva 36</vt:lpstr>
      <vt:lpstr>Diapositiva 37</vt:lpstr>
      <vt:lpstr>Diapositiva 38</vt:lpstr>
      <vt:lpstr>Diapositiva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LOS MOVIMIENTOS NATURALES</dc:title>
  <dc:creator>Miguel A Richart B</dc:creator>
  <cp:lastModifiedBy>Miguel A Richart B</cp:lastModifiedBy>
  <cp:revision>13</cp:revision>
  <dcterms:created xsi:type="dcterms:W3CDTF">2021-04-11T20:26:00Z</dcterms:created>
  <dcterms:modified xsi:type="dcterms:W3CDTF">2022-01-30T17:11:49Z</dcterms:modified>
</cp:coreProperties>
</file>