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58" r:id="rId9"/>
    <p:sldId id="278" r:id="rId10"/>
    <p:sldId id="259" r:id="rId11"/>
    <p:sldId id="260" r:id="rId12"/>
    <p:sldId id="261" r:id="rId13"/>
    <p:sldId id="262" r:id="rId14"/>
    <p:sldId id="263" r:id="rId15"/>
    <p:sldId id="279" r:id="rId16"/>
    <p:sldId id="280" r:id="rId17"/>
    <p:sldId id="281" r:id="rId18"/>
    <p:sldId id="282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D1DC4-36A2-4B55-80FB-26812FB2C1EE}" type="datetimeFigureOut">
              <a:rPr lang="es-ES" smtClean="0"/>
              <a:pPr/>
              <a:t>15/02/2022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35FAC-DC9E-4251-9BA3-0955077A63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orldometers.info/es/poblacion-mundial/nigeria-poblacion/" TargetMode="External"/><Relationship Id="rId13" Type="http://schemas.openxmlformats.org/officeDocument/2006/relationships/hyperlink" Target="https://www.worldometers.info/es/poblacion-mundial/etiop%C3%ADa-poblacion/" TargetMode="External"/><Relationship Id="rId18" Type="http://schemas.openxmlformats.org/officeDocument/2006/relationships/hyperlink" Target="https://www.worldometers.info/es/poblacion-mundial/turqu%C3%ADa-poblacion/" TargetMode="External"/><Relationship Id="rId3" Type="http://schemas.openxmlformats.org/officeDocument/2006/relationships/hyperlink" Target="https://www.worldometers.info/es/poblacion-mundial/india-poblacion/" TargetMode="External"/><Relationship Id="rId21" Type="http://schemas.openxmlformats.org/officeDocument/2006/relationships/hyperlink" Target="https://www.worldometers.info/es/poblacion-mundial/tailandia-poblacion/" TargetMode="External"/><Relationship Id="rId7" Type="http://schemas.openxmlformats.org/officeDocument/2006/relationships/hyperlink" Target="https://www.worldometers.info/es/poblacion-mundial/pakist%C3%A1n-poblacion/" TargetMode="External"/><Relationship Id="rId12" Type="http://schemas.openxmlformats.org/officeDocument/2006/relationships/hyperlink" Target="https://www.worldometers.info/es/poblacion-mundial/jap%C3%B3n-poblacion/" TargetMode="External"/><Relationship Id="rId17" Type="http://schemas.openxmlformats.org/officeDocument/2006/relationships/hyperlink" Target="https://www.worldometers.info/es/poblacion-mundial/rd-congo-poblacion/" TargetMode="External"/><Relationship Id="rId2" Type="http://schemas.openxmlformats.org/officeDocument/2006/relationships/hyperlink" Target="https://www.worldometers.info/es/poblacion-mundial/china-poblacion/" TargetMode="External"/><Relationship Id="rId16" Type="http://schemas.openxmlformats.org/officeDocument/2006/relationships/hyperlink" Target="https://www.worldometers.info/es/poblacion-mundial/vietnam-poblacion/" TargetMode="External"/><Relationship Id="rId20" Type="http://schemas.openxmlformats.org/officeDocument/2006/relationships/hyperlink" Target="https://www.worldometers.info/es/poblacion-mundial/alemania-poblacio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orldometers.info/es/poblacion-mundial/brasil-poblacion/" TargetMode="External"/><Relationship Id="rId11" Type="http://schemas.openxmlformats.org/officeDocument/2006/relationships/hyperlink" Target="https://www.worldometers.info/es/poblacion-mundial/mexico-poblacion/" TargetMode="External"/><Relationship Id="rId5" Type="http://schemas.openxmlformats.org/officeDocument/2006/relationships/hyperlink" Target="https://www.worldometers.info/es/poblacion-mundial/indonesia-poblacion/" TargetMode="External"/><Relationship Id="rId15" Type="http://schemas.openxmlformats.org/officeDocument/2006/relationships/hyperlink" Target="https://www.worldometers.info/es/poblacion-mundial/egipto-poblacion/" TargetMode="External"/><Relationship Id="rId10" Type="http://schemas.openxmlformats.org/officeDocument/2006/relationships/hyperlink" Target="https://www.worldometers.info/es/poblacion-mundial/rusia-poblacion/" TargetMode="External"/><Relationship Id="rId19" Type="http://schemas.openxmlformats.org/officeDocument/2006/relationships/hyperlink" Target="https://www.worldometers.info/es/poblacion-mundial/ir%C3%A1n-poblacion/" TargetMode="External"/><Relationship Id="rId4" Type="http://schemas.openxmlformats.org/officeDocument/2006/relationships/hyperlink" Target="https://www.worldometers.info/es/poblacion-mundial/estados%20unidos-poblacion/" TargetMode="External"/><Relationship Id="rId9" Type="http://schemas.openxmlformats.org/officeDocument/2006/relationships/hyperlink" Target="https://www.worldometers.info/es/poblacion-mundial/bangladesh-poblacion/" TargetMode="External"/><Relationship Id="rId14" Type="http://schemas.openxmlformats.org/officeDocument/2006/relationships/hyperlink" Target="https://www.worldometers.info/es/poblacion-mundial/filipinas-poblacio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TEMA 2. GEOGRAFÍA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LOS SERES HUMANOS EN EL MUNDO</a:t>
            </a:r>
            <a:endParaRPr lang="es-E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1.3 LA DENSIDAD DE POBLACIÓN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Se mide en habitantes por Kilómetro cuadrado</a:t>
            </a:r>
          </a:p>
          <a:p>
            <a:r>
              <a:rPr lang="es-ES" dirty="0" smtClean="0"/>
              <a:t>Mayores concentraciones de la población mundial en:</a:t>
            </a:r>
          </a:p>
          <a:p>
            <a:pPr lvl="1"/>
            <a:r>
              <a:rPr lang="es-ES" dirty="0" smtClean="0"/>
              <a:t>Costa este de América del Norte.</a:t>
            </a:r>
          </a:p>
          <a:p>
            <a:pPr lvl="1"/>
            <a:r>
              <a:rPr lang="es-ES" dirty="0" smtClean="0"/>
              <a:t>Europa.</a:t>
            </a:r>
          </a:p>
          <a:p>
            <a:pPr lvl="1"/>
            <a:r>
              <a:rPr lang="es-ES" dirty="0" smtClean="0"/>
              <a:t>Asia oriental (China, Corea, Japón)</a:t>
            </a:r>
          </a:p>
          <a:p>
            <a:pPr lvl="1"/>
            <a:r>
              <a:rPr lang="es-ES" dirty="0" smtClean="0"/>
              <a:t>Asia meridional (India, Bangladesh, Indonesia, Pakistán, Tailandia).</a:t>
            </a:r>
          </a:p>
          <a:p>
            <a:pPr lvl="1"/>
            <a:r>
              <a:rPr lang="es-ES" dirty="0" smtClean="0"/>
              <a:t>África (Ribera del Nilo, Golfo de Guinea, Kenia)</a:t>
            </a:r>
          </a:p>
          <a:p>
            <a:pPr lvl="1"/>
            <a:r>
              <a:rPr lang="es-ES" dirty="0" smtClean="0"/>
              <a:t>América del sur (Brasil)</a:t>
            </a:r>
          </a:p>
          <a:p>
            <a:pPr lvl="1"/>
            <a:r>
              <a:rPr lang="es-ES" dirty="0" smtClean="0"/>
              <a:t>MAPA  PÁGINA </a:t>
            </a:r>
            <a:r>
              <a:rPr lang="es-ES" dirty="0" smtClean="0"/>
              <a:t>36 (leer)</a:t>
            </a:r>
            <a:endParaRPr lang="es-ES" dirty="0" smtClean="0"/>
          </a:p>
          <a:p>
            <a:pPr lvl="1"/>
            <a:r>
              <a:rPr lang="es-ES" dirty="0" smtClean="0"/>
              <a:t>EJERCÍCIOS 37: 1, 5.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3314" name="Picture 2" descr="Slideshow: La población... (sociedad - poblacion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116632"/>
            <a:ext cx="8832981" cy="65527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02. LA POBLACIÓN MUNDIAL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Actualmente población de 7700 millones de personas  en la tierra.</a:t>
            </a:r>
          </a:p>
          <a:p>
            <a:r>
              <a:rPr lang="es-ES" dirty="0" smtClean="0"/>
              <a:t>Tasa de natalidad media: 20 x 1000</a:t>
            </a:r>
          </a:p>
          <a:p>
            <a:r>
              <a:rPr lang="es-ES" dirty="0" smtClean="0"/>
              <a:t>Tasa de mortalidad media: 8 x 1000</a:t>
            </a:r>
          </a:p>
          <a:p>
            <a:r>
              <a:rPr lang="es-ES" dirty="0" smtClean="0"/>
              <a:t>Tasa de mortalidad infantil media: 38 x 1000</a:t>
            </a:r>
          </a:p>
          <a:p>
            <a:r>
              <a:rPr lang="es-ES" dirty="0" smtClean="0"/>
              <a:t>Tasa de crecimiento natural medio: 1,2 x 100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Crecimiento desigual: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Países desarrollados:</a:t>
            </a:r>
          </a:p>
          <a:p>
            <a:pPr lvl="1"/>
            <a:r>
              <a:rPr lang="es-ES" dirty="0" smtClean="0"/>
              <a:t>1400 millones</a:t>
            </a:r>
          </a:p>
          <a:p>
            <a:pPr lvl="1"/>
            <a:r>
              <a:rPr lang="es-ES" dirty="0" smtClean="0"/>
              <a:t>Bajo crecimiento natural</a:t>
            </a:r>
          </a:p>
          <a:p>
            <a:pPr lvl="1"/>
            <a:r>
              <a:rPr lang="es-ES" dirty="0" smtClean="0"/>
              <a:t>Descenso de la natalidad</a:t>
            </a:r>
          </a:p>
          <a:p>
            <a:r>
              <a:rPr lang="es-ES" dirty="0" smtClean="0"/>
              <a:t>Países </a:t>
            </a:r>
            <a:r>
              <a:rPr lang="es-ES" dirty="0" smtClean="0"/>
              <a:t>en vías de desarrollo:</a:t>
            </a:r>
            <a:endParaRPr lang="es-ES" dirty="0" smtClean="0"/>
          </a:p>
          <a:p>
            <a:pPr lvl="1"/>
            <a:r>
              <a:rPr lang="es-ES" dirty="0" smtClean="0"/>
              <a:t>82% población mundial</a:t>
            </a:r>
          </a:p>
          <a:p>
            <a:pPr lvl="1"/>
            <a:r>
              <a:rPr lang="es-ES" dirty="0" smtClean="0"/>
              <a:t>Crecimiento natural superior al 2%</a:t>
            </a:r>
            <a:endParaRPr lang="es-ES" dirty="0" smtClean="0"/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Crecimiento desigual: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ÁFRICA</a:t>
            </a:r>
          </a:p>
          <a:p>
            <a:pPr lvl="1"/>
            <a:r>
              <a:rPr lang="es-ES" dirty="0" smtClean="0"/>
              <a:t>18 % población mundial</a:t>
            </a:r>
          </a:p>
          <a:p>
            <a:pPr lvl="1"/>
            <a:r>
              <a:rPr lang="es-ES" dirty="0" smtClean="0"/>
              <a:t>TBN más elevada del planeta: 36 x 1000</a:t>
            </a:r>
          </a:p>
          <a:p>
            <a:pPr lvl="1"/>
            <a:r>
              <a:rPr lang="es-ES" dirty="0" smtClean="0"/>
              <a:t>Altos índices de mortalidad: 10 x 1000</a:t>
            </a:r>
          </a:p>
          <a:p>
            <a:pPr lvl="1"/>
            <a:r>
              <a:rPr lang="es-ES" dirty="0" smtClean="0"/>
              <a:t>Tasas mortalidad infantil: 62 x 1000</a:t>
            </a:r>
            <a:endParaRPr lang="es-ES" dirty="0" smtClean="0"/>
          </a:p>
          <a:p>
            <a:pPr lvl="1"/>
            <a:r>
              <a:rPr lang="es-ES" dirty="0" smtClean="0"/>
              <a:t>Alta tasa de crecimiento natural: 2,5%</a:t>
            </a:r>
          </a:p>
          <a:p>
            <a:pPr lvl="1"/>
            <a:r>
              <a:rPr lang="es-ES" dirty="0" smtClean="0"/>
              <a:t>Población joven</a:t>
            </a:r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Crecimiento desigual: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AMÉRICA</a:t>
            </a:r>
          </a:p>
          <a:p>
            <a:pPr lvl="1"/>
            <a:r>
              <a:rPr lang="es-ES" dirty="0" smtClean="0"/>
              <a:t>14 % población mundial</a:t>
            </a:r>
          </a:p>
          <a:p>
            <a:pPr lvl="2"/>
            <a:r>
              <a:rPr lang="es-ES" dirty="0" smtClean="0"/>
              <a:t>A. </a:t>
            </a:r>
            <a:r>
              <a:rPr lang="es-ES" dirty="0" smtClean="0"/>
              <a:t>Norte 360 millones</a:t>
            </a:r>
          </a:p>
          <a:p>
            <a:pPr lvl="2"/>
            <a:r>
              <a:rPr lang="es-ES" dirty="0" smtClean="0"/>
              <a:t>A. Central 220 millones</a:t>
            </a:r>
          </a:p>
          <a:p>
            <a:pPr lvl="2"/>
            <a:r>
              <a:rPr lang="es-ES" dirty="0" smtClean="0"/>
              <a:t>A. Sur 415 millones</a:t>
            </a:r>
            <a:endParaRPr lang="es-ES" dirty="0" smtClean="0"/>
          </a:p>
          <a:p>
            <a:pPr lvl="1"/>
            <a:r>
              <a:rPr lang="es-ES" dirty="0" smtClean="0"/>
              <a:t>Tasas de natalidad (16 x 1000) y mortalidad (10 x 1000) no muy elevadas.</a:t>
            </a:r>
          </a:p>
          <a:p>
            <a:pPr lvl="1"/>
            <a:r>
              <a:rPr lang="es-ES" dirty="0" smtClean="0"/>
              <a:t>Tasa mortalidad infantil:</a:t>
            </a:r>
            <a:r>
              <a:rPr lang="es-ES" dirty="0" smtClean="0"/>
              <a:t> </a:t>
            </a:r>
            <a:r>
              <a:rPr lang="es-ES" dirty="0" smtClean="0"/>
              <a:t>15 x 1000</a:t>
            </a:r>
            <a:endParaRPr lang="es-ES" dirty="0" smtClean="0"/>
          </a:p>
          <a:p>
            <a:pPr lvl="1"/>
            <a:r>
              <a:rPr lang="es-ES" dirty="0" smtClean="0"/>
              <a:t>Tasa de crecimiento natural baja (0,9%) aunque con diferencias A. Norte (0,4%) y A. Central y sur (1,5%).</a:t>
            </a:r>
          </a:p>
          <a:p>
            <a:pPr lvl="1"/>
            <a:r>
              <a:rPr lang="es-ES" dirty="0" smtClean="0"/>
              <a:t>USA, MÉXICO Y BRASIL  de los más poblados.</a:t>
            </a:r>
          </a:p>
          <a:p>
            <a:pPr lvl="1"/>
            <a:endParaRPr lang="es-ES" dirty="0" smtClean="0"/>
          </a:p>
          <a:p>
            <a:pPr lvl="1"/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Crecimiento desigual: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EUROPA</a:t>
            </a:r>
          </a:p>
          <a:p>
            <a:pPr lvl="1"/>
            <a:r>
              <a:rPr lang="es-ES" dirty="0" smtClean="0"/>
              <a:t>10 % población mundial (11% población mundial)</a:t>
            </a:r>
          </a:p>
          <a:p>
            <a:pPr lvl="1"/>
            <a:r>
              <a:rPr lang="es-ES" dirty="0" smtClean="0"/>
              <a:t>Tasa de Crecimiento natural muy baja (0,1%)</a:t>
            </a:r>
          </a:p>
          <a:p>
            <a:pPr lvl="1"/>
            <a:r>
              <a:rPr lang="es-ES" dirty="0" smtClean="0"/>
              <a:t>Transición régimen demográfico regresivo.</a:t>
            </a:r>
          </a:p>
          <a:p>
            <a:pPr lvl="1"/>
            <a:r>
              <a:rPr lang="es-ES" dirty="0" smtClean="0"/>
              <a:t>Tasa baja natalidad:  11 x 1000</a:t>
            </a:r>
          </a:p>
          <a:p>
            <a:pPr lvl="1"/>
            <a:r>
              <a:rPr lang="es-ES" dirty="0" smtClean="0"/>
              <a:t>Tasa mortalidad en aumento: 11 x 1000</a:t>
            </a:r>
          </a:p>
          <a:p>
            <a:pPr lvl="1"/>
            <a:r>
              <a:rPr lang="es-ES" dirty="0" smtClean="0"/>
              <a:t>Tasa de mortalidad infantil: 6 x 1000</a:t>
            </a:r>
            <a:endParaRPr lang="es-ES" dirty="0" smtClean="0"/>
          </a:p>
          <a:p>
            <a:pPr lvl="1"/>
            <a:r>
              <a:rPr lang="es-ES" dirty="0" smtClean="0"/>
              <a:t>Población distribuida de manera desigual</a:t>
            </a:r>
          </a:p>
          <a:p>
            <a:pPr lvl="1"/>
            <a:r>
              <a:rPr lang="es-ES" dirty="0" smtClean="0"/>
              <a:t>Rusia, Alemania, Francia Gran, Bretaña, Italia como países más poblados. </a:t>
            </a:r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Crecimiento desigual: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ASIA</a:t>
            </a:r>
          </a:p>
          <a:p>
            <a:pPr lvl="1"/>
            <a:r>
              <a:rPr lang="es-ES" dirty="0" smtClean="0"/>
              <a:t>60</a:t>
            </a:r>
            <a:r>
              <a:rPr lang="es-ES" dirty="0" smtClean="0"/>
              <a:t> % población mundial (4500 </a:t>
            </a:r>
            <a:r>
              <a:rPr lang="es-ES" dirty="0" err="1" smtClean="0"/>
              <a:t>milllones</a:t>
            </a:r>
            <a:r>
              <a:rPr lang="es-ES" dirty="0" smtClean="0"/>
              <a:t>)</a:t>
            </a:r>
          </a:p>
          <a:p>
            <a:pPr lvl="1"/>
            <a:r>
              <a:rPr lang="es-ES" dirty="0" smtClean="0"/>
              <a:t>Alta natalidad 18 x 1000</a:t>
            </a:r>
          </a:p>
          <a:p>
            <a:pPr lvl="1"/>
            <a:r>
              <a:rPr lang="es-ES" dirty="0" smtClean="0"/>
              <a:t>Control sobre la mortalidad:  7 x 1000</a:t>
            </a:r>
          </a:p>
          <a:p>
            <a:pPr lvl="1"/>
            <a:r>
              <a:rPr lang="es-ES" dirty="0" smtClean="0"/>
              <a:t>Tasa de mortalidad infantil:   34 x 1000</a:t>
            </a:r>
            <a:endParaRPr lang="es-ES" dirty="0" smtClean="0"/>
          </a:p>
          <a:p>
            <a:pPr lvl="1"/>
            <a:r>
              <a:rPr lang="es-ES" dirty="0" smtClean="0"/>
              <a:t>Tasa de crecimiento natural hacia el 1,1%</a:t>
            </a:r>
          </a:p>
          <a:p>
            <a:pPr lvl="1"/>
            <a:r>
              <a:rPr lang="es-ES" dirty="0" smtClean="0"/>
              <a:t>Grandes desigualdades entre desarrollo (Japón) y subdesarrollo (Nepal)</a:t>
            </a:r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Crecimiento desigual: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OCEANÍA</a:t>
            </a:r>
          </a:p>
          <a:p>
            <a:pPr lvl="1"/>
            <a:r>
              <a:rPr lang="es-ES" dirty="0" smtClean="0"/>
              <a:t>Continente más pequeño y menor poblado</a:t>
            </a:r>
          </a:p>
          <a:p>
            <a:pPr lvl="1"/>
            <a:r>
              <a:rPr lang="es-ES" dirty="0" smtClean="0"/>
              <a:t>0, 5 población mundial. 40 millones</a:t>
            </a:r>
          </a:p>
          <a:p>
            <a:pPr lvl="1"/>
            <a:r>
              <a:rPr lang="es-ES" dirty="0" smtClean="0"/>
              <a:t>Tasa de natalidad: 18 x 1000</a:t>
            </a:r>
          </a:p>
          <a:p>
            <a:pPr lvl="1"/>
            <a:r>
              <a:rPr lang="es-ES" dirty="0" smtClean="0"/>
              <a:t>Tasa de mortalidad: 7 x 1000</a:t>
            </a:r>
          </a:p>
          <a:p>
            <a:pPr lvl="1"/>
            <a:r>
              <a:rPr lang="es-ES" dirty="0" smtClean="0"/>
              <a:t>Tasa de mortalidad infantil: 21 x 1000</a:t>
            </a:r>
          </a:p>
          <a:p>
            <a:pPr lvl="1"/>
            <a:r>
              <a:rPr lang="es-ES" dirty="0" smtClean="0"/>
              <a:t>Tasa de crecimiento natural: 1,1</a:t>
            </a:r>
          </a:p>
          <a:p>
            <a:pPr lvl="1"/>
            <a:r>
              <a:rPr lang="es-ES" dirty="0" smtClean="0"/>
              <a:t>COMENTAR MAPA PÁGINA 40-41</a:t>
            </a:r>
          </a:p>
          <a:p>
            <a:pPr lvl="1"/>
            <a:r>
              <a:rPr lang="es-ES" dirty="0" smtClean="0"/>
              <a:t>EJERCÍCIOS 42 Y 43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60648"/>
            <a:ext cx="11531624" cy="6840760"/>
          </a:xfrm>
        </p:spPr>
        <p:txBody>
          <a:bodyPr>
            <a:normAutofit fontScale="62500" lnSpcReduction="20000"/>
          </a:bodyPr>
          <a:lstStyle/>
          <a:p>
            <a:r>
              <a:rPr lang="es-ES" cap="all" dirty="0" smtClean="0"/>
              <a:t>TOP 20 DE LOS PAÍSES MÁS GRANDES POR POBLACIÓN (EN VIVO)</a:t>
            </a:r>
          </a:p>
          <a:p>
            <a:r>
              <a:rPr lang="es-ES" dirty="0" smtClean="0"/>
              <a:t>1  </a:t>
            </a:r>
            <a:r>
              <a:rPr lang="es-ES" u="sng" dirty="0" smtClean="0">
                <a:hlinkClick r:id="rId2"/>
              </a:rPr>
              <a:t>China</a:t>
            </a:r>
            <a:r>
              <a:rPr lang="es-ES" b="1" dirty="0" smtClean="0"/>
              <a:t>1.448.403.908</a:t>
            </a:r>
            <a:endParaRPr lang="es-ES" dirty="0" smtClean="0"/>
          </a:p>
          <a:p>
            <a:r>
              <a:rPr lang="es-ES" dirty="0" smtClean="0"/>
              <a:t>2  </a:t>
            </a:r>
            <a:r>
              <a:rPr lang="es-ES" u="sng" dirty="0" smtClean="0">
                <a:hlinkClick r:id="rId3"/>
              </a:rPr>
              <a:t>India</a:t>
            </a:r>
            <a:r>
              <a:rPr lang="es-ES" b="1" dirty="0" smtClean="0"/>
              <a:t>1.402.450.367</a:t>
            </a:r>
            <a:endParaRPr lang="es-ES" dirty="0" smtClean="0"/>
          </a:p>
          <a:p>
            <a:r>
              <a:rPr lang="es-ES" dirty="0" smtClean="0"/>
              <a:t>3  </a:t>
            </a:r>
            <a:r>
              <a:rPr lang="es-ES" u="sng" dirty="0" smtClean="0">
                <a:hlinkClick r:id="rId4"/>
              </a:rPr>
              <a:t>Estados Unidos</a:t>
            </a:r>
            <a:r>
              <a:rPr lang="es-ES" b="1" dirty="0" smtClean="0"/>
              <a:t>334.187.003</a:t>
            </a:r>
            <a:endParaRPr lang="es-ES" dirty="0" smtClean="0"/>
          </a:p>
          <a:p>
            <a:r>
              <a:rPr lang="es-ES" dirty="0" smtClean="0"/>
              <a:t>4  </a:t>
            </a:r>
            <a:r>
              <a:rPr lang="es-ES" u="sng" dirty="0" smtClean="0">
                <a:hlinkClick r:id="rId5"/>
              </a:rPr>
              <a:t>Indonesia</a:t>
            </a:r>
            <a:r>
              <a:rPr lang="es-ES" b="1" dirty="0" smtClean="0"/>
              <a:t>278.316.150</a:t>
            </a:r>
            <a:endParaRPr lang="es-ES" dirty="0" smtClean="0"/>
          </a:p>
          <a:p>
            <a:r>
              <a:rPr lang="es-ES" dirty="0" smtClean="0"/>
              <a:t>5  </a:t>
            </a:r>
            <a:r>
              <a:rPr lang="es-ES" u="sng" dirty="0" smtClean="0">
                <a:hlinkClick r:id="rId6"/>
              </a:rPr>
              <a:t>Brasil</a:t>
            </a:r>
            <a:r>
              <a:rPr lang="es-ES" b="1" dirty="0" smtClean="0"/>
              <a:t>215.044.787</a:t>
            </a:r>
            <a:endParaRPr lang="es-ES" dirty="0" smtClean="0"/>
          </a:p>
          <a:p>
            <a:r>
              <a:rPr lang="es-ES" dirty="0" smtClean="0"/>
              <a:t>6  </a:t>
            </a:r>
            <a:r>
              <a:rPr lang="es-ES" u="sng" dirty="0" smtClean="0">
                <a:hlinkClick r:id="rId7"/>
              </a:rPr>
              <a:t>Pakistán</a:t>
            </a:r>
            <a:r>
              <a:rPr lang="es-ES" b="1" dirty="0" smtClean="0"/>
              <a:t>228.134.593</a:t>
            </a:r>
            <a:endParaRPr lang="es-ES" dirty="0" smtClean="0"/>
          </a:p>
          <a:p>
            <a:r>
              <a:rPr lang="es-ES" dirty="0" smtClean="0"/>
              <a:t>7  </a:t>
            </a:r>
            <a:r>
              <a:rPr lang="es-ES" u="sng" dirty="0" smtClean="0">
                <a:hlinkClick r:id="rId8"/>
              </a:rPr>
              <a:t>Nigeria</a:t>
            </a:r>
            <a:r>
              <a:rPr lang="es-ES" b="1" dirty="0" smtClean="0"/>
              <a:t>214.867.518</a:t>
            </a:r>
            <a:endParaRPr lang="es-ES" dirty="0" smtClean="0"/>
          </a:p>
          <a:p>
            <a:r>
              <a:rPr lang="es-ES" dirty="0" smtClean="0"/>
              <a:t>8  </a:t>
            </a:r>
            <a:r>
              <a:rPr lang="es-ES" u="sng" dirty="0" smtClean="0">
                <a:hlinkClick r:id="rId9"/>
              </a:rPr>
              <a:t>Bangladesh</a:t>
            </a:r>
            <a:r>
              <a:rPr lang="es-ES" b="1" dirty="0" smtClean="0"/>
              <a:t>167.404.567</a:t>
            </a:r>
            <a:endParaRPr lang="es-ES" dirty="0" smtClean="0"/>
          </a:p>
          <a:p>
            <a:r>
              <a:rPr lang="es-ES" dirty="0" smtClean="0"/>
              <a:t>9  </a:t>
            </a:r>
            <a:r>
              <a:rPr lang="es-ES" u="sng" dirty="0" smtClean="0">
                <a:hlinkClick r:id="rId10"/>
              </a:rPr>
              <a:t>Rusia</a:t>
            </a:r>
            <a:r>
              <a:rPr lang="es-ES" b="1" dirty="0" smtClean="0"/>
              <a:t>146.035.958</a:t>
            </a:r>
            <a:endParaRPr lang="es-ES" dirty="0" smtClean="0"/>
          </a:p>
          <a:p>
            <a:r>
              <a:rPr lang="es-ES" dirty="0" smtClean="0"/>
              <a:t>10  </a:t>
            </a:r>
            <a:r>
              <a:rPr lang="es-ES" u="sng" dirty="0" smtClean="0">
                <a:hlinkClick r:id="rId11"/>
              </a:rPr>
              <a:t>Mexico</a:t>
            </a:r>
            <a:r>
              <a:rPr lang="es-ES" b="1" dirty="0" smtClean="0"/>
              <a:t>131.177.006</a:t>
            </a:r>
            <a:endParaRPr lang="es-ES" dirty="0" smtClean="0"/>
          </a:p>
          <a:p>
            <a:r>
              <a:rPr lang="es-ES" dirty="0" smtClean="0"/>
              <a:t>11  </a:t>
            </a:r>
            <a:r>
              <a:rPr lang="es-ES" u="sng" dirty="0" smtClean="0">
                <a:hlinkClick r:id="rId12"/>
              </a:rPr>
              <a:t>Japón</a:t>
            </a:r>
            <a:r>
              <a:rPr lang="es-ES" b="1" dirty="0" smtClean="0"/>
              <a:t>125.853.026</a:t>
            </a:r>
            <a:endParaRPr lang="es-ES" dirty="0" smtClean="0"/>
          </a:p>
          <a:p>
            <a:r>
              <a:rPr lang="es-ES" dirty="0" smtClean="0"/>
              <a:t>12  </a:t>
            </a:r>
            <a:r>
              <a:rPr lang="es-ES" u="sng" dirty="0" smtClean="0">
                <a:hlinkClick r:id="rId13"/>
              </a:rPr>
              <a:t>Etiopía</a:t>
            </a:r>
            <a:r>
              <a:rPr lang="es-ES" b="1" dirty="0" smtClean="0"/>
              <a:t>119.828.030</a:t>
            </a:r>
            <a:endParaRPr lang="es-ES" dirty="0" smtClean="0"/>
          </a:p>
          <a:p>
            <a:r>
              <a:rPr lang="es-ES" dirty="0" smtClean="0"/>
              <a:t>13  </a:t>
            </a:r>
            <a:r>
              <a:rPr lang="es-ES" u="sng" dirty="0" smtClean="0">
                <a:hlinkClick r:id="rId14"/>
              </a:rPr>
              <a:t>Filipinas</a:t>
            </a:r>
            <a:r>
              <a:rPr lang="es-ES" b="1" dirty="0" smtClean="0"/>
              <a:t>112.011.833</a:t>
            </a:r>
            <a:endParaRPr lang="es-ES" dirty="0" smtClean="0"/>
          </a:p>
          <a:p>
            <a:r>
              <a:rPr lang="es-ES" dirty="0" smtClean="0"/>
              <a:t>14  </a:t>
            </a:r>
            <a:r>
              <a:rPr lang="es-ES" u="sng" dirty="0" smtClean="0">
                <a:hlinkClick r:id="rId15"/>
              </a:rPr>
              <a:t>Egipto</a:t>
            </a:r>
            <a:r>
              <a:rPr lang="es-ES" b="1" dirty="0" smtClean="0"/>
              <a:t>105.589.538</a:t>
            </a:r>
            <a:endParaRPr lang="es-ES" dirty="0" smtClean="0"/>
          </a:p>
          <a:p>
            <a:r>
              <a:rPr lang="es-ES" dirty="0" smtClean="0"/>
              <a:t>15  </a:t>
            </a:r>
            <a:r>
              <a:rPr lang="es-ES" u="sng" dirty="0" smtClean="0">
                <a:hlinkClick r:id="rId16"/>
              </a:rPr>
              <a:t>Vietnam</a:t>
            </a:r>
            <a:r>
              <a:rPr lang="es-ES" b="1" dirty="0" smtClean="0"/>
              <a:t>98.784.949</a:t>
            </a:r>
            <a:endParaRPr lang="es-ES" dirty="0" smtClean="0"/>
          </a:p>
          <a:p>
            <a:r>
              <a:rPr lang="es-ES" dirty="0" smtClean="0"/>
              <a:t>16  </a:t>
            </a:r>
            <a:r>
              <a:rPr lang="es-ES" u="sng" dirty="0" smtClean="0">
                <a:hlinkClick r:id="rId17"/>
              </a:rPr>
              <a:t>RD Congo</a:t>
            </a:r>
            <a:r>
              <a:rPr lang="es-ES" b="1" dirty="0" smtClean="0"/>
              <a:t>94.270.790</a:t>
            </a:r>
            <a:endParaRPr lang="es-ES" dirty="0" smtClean="0"/>
          </a:p>
          <a:p>
            <a:r>
              <a:rPr lang="es-ES" dirty="0" smtClean="0"/>
              <a:t>17  </a:t>
            </a:r>
            <a:r>
              <a:rPr lang="es-ES" u="sng" dirty="0" smtClean="0">
                <a:hlinkClick r:id="rId18"/>
              </a:rPr>
              <a:t>Turquía</a:t>
            </a:r>
            <a:r>
              <a:rPr lang="es-ES" b="1" dirty="0" smtClean="0"/>
              <a:t>85.843.415</a:t>
            </a:r>
            <a:endParaRPr lang="es-ES" dirty="0" smtClean="0"/>
          </a:p>
          <a:p>
            <a:r>
              <a:rPr lang="es-ES" dirty="0" smtClean="0"/>
              <a:t>18  </a:t>
            </a:r>
            <a:r>
              <a:rPr lang="es-ES" u="sng" dirty="0" smtClean="0">
                <a:hlinkClick r:id="rId19"/>
              </a:rPr>
              <a:t>Irán</a:t>
            </a:r>
            <a:r>
              <a:rPr lang="es-ES" b="1" dirty="0" smtClean="0"/>
              <a:t>85.782.737</a:t>
            </a:r>
            <a:endParaRPr lang="es-ES" dirty="0" smtClean="0"/>
          </a:p>
          <a:p>
            <a:r>
              <a:rPr lang="es-ES" dirty="0" smtClean="0"/>
              <a:t>19  </a:t>
            </a:r>
            <a:r>
              <a:rPr lang="es-ES" u="sng" dirty="0" smtClean="0">
                <a:hlinkClick r:id="rId20"/>
              </a:rPr>
              <a:t>Alemania</a:t>
            </a:r>
            <a:r>
              <a:rPr lang="es-ES" b="1" dirty="0" smtClean="0"/>
              <a:t>84.220.999</a:t>
            </a:r>
            <a:endParaRPr lang="es-ES" dirty="0" smtClean="0"/>
          </a:p>
          <a:p>
            <a:r>
              <a:rPr lang="es-ES" dirty="0" smtClean="0"/>
              <a:t>20  </a:t>
            </a:r>
            <a:r>
              <a:rPr lang="es-ES" u="sng" dirty="0" smtClean="0">
                <a:hlinkClick r:id="rId21"/>
              </a:rPr>
              <a:t>Tailandia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01. LA DISTRIBUCIÓN DE LA POBLACIÓN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7400 millones de personas en el mundo.</a:t>
            </a:r>
          </a:p>
          <a:p>
            <a:r>
              <a:rPr lang="es-ES" dirty="0" smtClean="0"/>
              <a:t>1.1 FACTORES DE DISTRIBUCIÓN DE LA POBLACIÓN</a:t>
            </a:r>
          </a:p>
          <a:p>
            <a:pPr lvl="1"/>
            <a:r>
              <a:rPr lang="es-ES" dirty="0" smtClean="0"/>
              <a:t>FÍSICOS: Los relacionados con la naturaleza: Clima, relieve, suelos, agua.</a:t>
            </a:r>
          </a:p>
          <a:p>
            <a:pPr lvl="1"/>
            <a:r>
              <a:rPr lang="es-ES" dirty="0" smtClean="0"/>
              <a:t>FACTORES HUMANOS: Políticos, económicos, de desarrollo tecnológico.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8194" name="Picture 2" descr="Mapa Mundo Poblac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32036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03. LOS PROBLEMAS DE LA POBLACIÓN MUNDIAL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Desproporción entre crecimiento y recursos</a:t>
            </a:r>
          </a:p>
          <a:p>
            <a:r>
              <a:rPr lang="es-ES" dirty="0" smtClean="0"/>
              <a:t>Envejecimiento de la población</a:t>
            </a:r>
          </a:p>
          <a:p>
            <a:r>
              <a:rPr lang="es-ES" dirty="0" smtClean="0"/>
              <a:t>Desigualdades en el desarrollo</a:t>
            </a:r>
          </a:p>
          <a:p>
            <a:r>
              <a:rPr lang="es-ES" dirty="0" smtClean="0"/>
              <a:t>PIB y renta per cápita</a:t>
            </a:r>
          </a:p>
          <a:p>
            <a:r>
              <a:rPr lang="es-ES" dirty="0" smtClean="0"/>
              <a:t>Economía y tecnología.</a:t>
            </a:r>
          </a:p>
          <a:p>
            <a:r>
              <a:rPr lang="es-ES" dirty="0" smtClean="0"/>
              <a:t>Educación y sanidad</a:t>
            </a:r>
          </a:p>
          <a:p>
            <a:r>
              <a:rPr lang="es-ES" dirty="0" smtClean="0"/>
              <a:t>Desigualdades sociales</a:t>
            </a:r>
          </a:p>
          <a:p>
            <a:r>
              <a:rPr lang="es-ES" dirty="0" smtClean="0"/>
              <a:t>Leer página 45. </a:t>
            </a:r>
            <a:r>
              <a:rPr lang="es-ES" dirty="0" smtClean="0"/>
              <a:t>E</a:t>
            </a:r>
            <a:r>
              <a:rPr lang="es-ES" dirty="0" smtClean="0"/>
              <a:t>jercicios 46, 47, 48 y 49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098" name="Picture 2" descr="8 diferencias entre el Polo Norte y el Polo Su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116632"/>
            <a:ext cx="10371333" cy="6741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074" name="Picture 2" descr="Cómo es el desierto de Marruecos y sus características? | Rutas por  Marruec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72616" y="0"/>
            <a:ext cx="12382500" cy="7115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 descr="Bacteria del agua del mar podría ayudar a tratar el melano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2576" y="0"/>
            <a:ext cx="12085647" cy="7173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10 Características de los Países en Vías de desarrol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13795027" cy="7173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4818" name="Picture 2" descr="Países subdesarrollados | Qué son, definición, características, cuáles s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11783843" cy="7173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1.2 CARACTERÍSTICAS DE LA DISTRIBUCIÓN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Mayor parte de la población en el hemisferio norte.</a:t>
            </a:r>
          </a:p>
          <a:p>
            <a:r>
              <a:rPr lang="es-ES" dirty="0" smtClean="0"/>
              <a:t>En las zonas cercanas al mar.</a:t>
            </a:r>
          </a:p>
          <a:p>
            <a:r>
              <a:rPr lang="es-ES" dirty="0" smtClean="0"/>
              <a:t>En las zonas densamente urbanizadas.</a:t>
            </a:r>
          </a:p>
          <a:p>
            <a:r>
              <a:rPr lang="es-ES" dirty="0" smtClean="0"/>
              <a:t>No población en las zonas polares.</a:t>
            </a:r>
          </a:p>
          <a:p>
            <a:r>
              <a:rPr lang="es-ES" dirty="0" smtClean="0"/>
              <a:t>No población en las zonas desérticas.</a:t>
            </a:r>
          </a:p>
          <a:p>
            <a:r>
              <a:rPr lang="es-ES" dirty="0" smtClean="0"/>
              <a:t>No población en las zonas ecuatoriales</a:t>
            </a:r>
          </a:p>
          <a:p>
            <a:r>
              <a:rPr lang="es-ES" dirty="0" smtClean="0"/>
              <a:t>Comentar mapa página </a:t>
            </a:r>
            <a:r>
              <a:rPr lang="es-ES" dirty="0" smtClean="0"/>
              <a:t>35 (leer)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5842" name="Picture 2" descr="Actividades de la sesión 3 - La población: Un mundo superpobl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540552" cy="71554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643</Words>
  <Application>Microsoft Office PowerPoint</Application>
  <PresentationFormat>Presentación en pantalla (4:3)</PresentationFormat>
  <Paragraphs>117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TEMA 2. GEOGRAFÍA</vt:lpstr>
      <vt:lpstr>01. LA DISTRIBUCIÓN DE LA POBLACIÓN</vt:lpstr>
      <vt:lpstr>Diapositiva 3</vt:lpstr>
      <vt:lpstr>Diapositiva 4</vt:lpstr>
      <vt:lpstr>Diapositiva 5</vt:lpstr>
      <vt:lpstr>Diapositiva 6</vt:lpstr>
      <vt:lpstr>Diapositiva 7</vt:lpstr>
      <vt:lpstr>1.2 CARACTERÍSTICAS DE LA DISTRIBUCIÓN </vt:lpstr>
      <vt:lpstr>Diapositiva 9</vt:lpstr>
      <vt:lpstr>1.3 LA DENSIDAD DE POBLACIÓN</vt:lpstr>
      <vt:lpstr>Diapositiva 11</vt:lpstr>
      <vt:lpstr>02. LA POBLACIÓN MUNDIAL</vt:lpstr>
      <vt:lpstr>Crecimiento desigual: </vt:lpstr>
      <vt:lpstr>Crecimiento desigual:</vt:lpstr>
      <vt:lpstr>Crecimiento desigual:</vt:lpstr>
      <vt:lpstr>Crecimiento desigual:</vt:lpstr>
      <vt:lpstr>Crecimiento desigual:</vt:lpstr>
      <vt:lpstr>Crecimiento desigual:</vt:lpstr>
      <vt:lpstr>Diapositiva 19</vt:lpstr>
      <vt:lpstr>Diapositiva 20</vt:lpstr>
      <vt:lpstr>03. LOS PROBLEMAS DE LA POBLACIÓN MUNDIAL</vt:lpstr>
      <vt:lpstr>Diapositiva 22</vt:lpstr>
      <vt:lpstr>Diapositiva 23</vt:lpstr>
      <vt:lpstr>Diapositiva 24</vt:lpstr>
      <vt:lpstr>Diapositiva 25</vt:lpstr>
      <vt:lpstr>Diapositiva 26</vt:lpstr>
      <vt:lpstr>Diapositiva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2. GEOGRAFÍA</dc:title>
  <dc:creator>Miguel A Richart B</dc:creator>
  <cp:lastModifiedBy>Miguel A Richart B</cp:lastModifiedBy>
  <cp:revision>17</cp:revision>
  <dcterms:created xsi:type="dcterms:W3CDTF">2021-05-02T21:57:31Z</dcterms:created>
  <dcterms:modified xsi:type="dcterms:W3CDTF">2022-02-15T20:16:47Z</dcterms:modified>
</cp:coreProperties>
</file>