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78" r:id="rId3"/>
    <p:sldId id="279" r:id="rId4"/>
    <p:sldId id="280" r:id="rId5"/>
    <p:sldId id="281" r:id="rId6"/>
    <p:sldId id="282" r:id="rId7"/>
    <p:sldId id="301" r:id="rId8"/>
    <p:sldId id="257" r:id="rId9"/>
    <p:sldId id="283" r:id="rId10"/>
    <p:sldId id="291" r:id="rId11"/>
    <p:sldId id="284" r:id="rId12"/>
    <p:sldId id="285" r:id="rId13"/>
    <p:sldId id="286" r:id="rId14"/>
    <p:sldId id="287" r:id="rId15"/>
    <p:sldId id="288" r:id="rId16"/>
    <p:sldId id="289" r:id="rId17"/>
    <p:sldId id="292" r:id="rId18"/>
    <p:sldId id="293" r:id="rId19"/>
    <p:sldId id="277" r:id="rId20"/>
    <p:sldId id="258" r:id="rId21"/>
    <p:sldId id="294" r:id="rId22"/>
    <p:sldId id="300" r:id="rId23"/>
    <p:sldId id="259" r:id="rId24"/>
    <p:sldId id="295" r:id="rId25"/>
    <p:sldId id="296" r:id="rId26"/>
    <p:sldId id="260" r:id="rId27"/>
    <p:sldId id="297" r:id="rId28"/>
    <p:sldId id="298" r:id="rId29"/>
    <p:sldId id="261" r:id="rId30"/>
    <p:sldId id="324" r:id="rId31"/>
    <p:sldId id="323" r:id="rId32"/>
    <p:sldId id="325" r:id="rId33"/>
    <p:sldId id="326" r:id="rId34"/>
    <p:sldId id="308" r:id="rId35"/>
    <p:sldId id="309" r:id="rId36"/>
    <p:sldId id="310" r:id="rId37"/>
    <p:sldId id="311" r:id="rId38"/>
    <p:sldId id="312" r:id="rId39"/>
    <p:sldId id="327" r:id="rId40"/>
    <p:sldId id="335" r:id="rId41"/>
    <p:sldId id="336" r:id="rId42"/>
    <p:sldId id="338" r:id="rId43"/>
    <p:sldId id="328" r:id="rId44"/>
    <p:sldId id="339" r:id="rId45"/>
    <p:sldId id="342" r:id="rId46"/>
    <p:sldId id="341" r:id="rId47"/>
    <p:sldId id="340" r:id="rId48"/>
    <p:sldId id="329" r:id="rId49"/>
    <p:sldId id="330" r:id="rId50"/>
    <p:sldId id="331" r:id="rId51"/>
    <p:sldId id="332" r:id="rId52"/>
    <p:sldId id="333" r:id="rId53"/>
    <p:sldId id="334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2" r:id="rId62"/>
    <p:sldId id="263" r:id="rId63"/>
    <p:sldId id="264" r:id="rId64"/>
    <p:sldId id="266" r:id="rId65"/>
    <p:sldId id="268" r:id="rId66"/>
    <p:sldId id="269" r:id="rId67"/>
    <p:sldId id="270" r:id="rId68"/>
    <p:sldId id="271" r:id="rId69"/>
    <p:sldId id="272" r:id="rId70"/>
    <p:sldId id="274" r:id="rId71"/>
    <p:sldId id="343" r:id="rId72"/>
    <p:sldId id="273" r:id="rId73"/>
    <p:sldId id="275" r:id="rId74"/>
    <p:sldId id="276" r:id="rId75"/>
    <p:sldId id="344" r:id="rId7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D8A4-ADD2-44A7-B721-F2A35AAD1D5A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A47B-5EA3-4BB6-9420-EC3118F025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75EBD-54DC-4BF4-BDA6-379FCD3BCE92}" type="slidenum">
              <a:rPr lang="es-ES"/>
              <a:pPr/>
              <a:t>11</a:t>
            </a:fld>
            <a:endParaRPr lang="es-ES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838FEC-EB51-4425-AD41-BFC4FD2E99C2}" type="slidenum">
              <a:rPr lang="es-ES" altLang="es-ES" smtClean="0"/>
              <a:pPr/>
              <a:t>28</a:t>
            </a:fld>
            <a:endParaRPr lang="es-ES" altLang="es-ES" smtClean="0"/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925513" y="685800"/>
            <a:ext cx="5008562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</p:spPr>
        <p:txBody>
          <a:bodyPr wrap="none" anchor="ctr"/>
          <a:lstStyle/>
          <a:p>
            <a:pPr eaLnBrk="1" hangingPunct="1"/>
            <a:endParaRPr lang="es-ES" alt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E43BC-F9CC-4180-B7A1-6E1F8AF073FE}" type="slidenum">
              <a:rPr lang="es-ES"/>
              <a:pPr/>
              <a:t>12</a:t>
            </a:fld>
            <a:endParaRPr lang="es-ES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80944-CB23-4E1B-9168-44989E7A2AAB}" type="slidenum">
              <a:rPr lang="es-ES"/>
              <a:pPr/>
              <a:t>13</a:t>
            </a:fld>
            <a:endParaRPr lang="es-ES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5B546-B466-4661-9136-AE557918C53C}" type="slidenum">
              <a:rPr lang="es-ES"/>
              <a:pPr/>
              <a:t>14</a:t>
            </a:fld>
            <a:endParaRPr lang="es-ES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572DA-E838-4DBB-86D0-B4816FEC3323}" type="slidenum">
              <a:rPr lang="es-ES"/>
              <a:pPr/>
              <a:t>15</a:t>
            </a:fld>
            <a:endParaRPr lang="es-ES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A4FCA-706A-4ECC-8273-A6C17706C61F}" type="slidenum">
              <a:rPr lang="es-ES"/>
              <a:pPr/>
              <a:t>16</a:t>
            </a:fld>
            <a:endParaRPr lang="es-E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152BF0-BBCC-4CDB-92A6-7BAB59C8C222}" type="slidenum">
              <a:rPr lang="es-ES" altLang="es-ES" smtClean="0"/>
              <a:pPr/>
              <a:t>24</a:t>
            </a:fld>
            <a:endParaRPr lang="es-ES" altLang="es-ES" smtClean="0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925513" y="685800"/>
            <a:ext cx="5008562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</p:spPr>
        <p:txBody>
          <a:bodyPr wrap="none" anchor="ctr"/>
          <a:lstStyle/>
          <a:p>
            <a:pPr eaLnBrk="1" hangingPunct="1"/>
            <a:endParaRPr lang="es-ES" alt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AC111D-7372-4BB1-AC7A-6D3BA9B1E574}" type="slidenum">
              <a:rPr lang="es-ES" altLang="es-ES" smtClean="0"/>
              <a:pPr/>
              <a:t>25</a:t>
            </a:fld>
            <a:endParaRPr lang="es-ES" altLang="es-ES" smtClean="0"/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</p:spPr>
        <p:txBody>
          <a:bodyPr wrap="none" anchor="ctr"/>
          <a:lstStyle/>
          <a:p>
            <a:pPr eaLnBrk="1" hangingPunct="1"/>
            <a:endParaRPr lang="es-ES" alt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F45727-84AD-4A91-83D2-DDA4B60754C8}" type="slidenum">
              <a:rPr lang="es-ES" altLang="es-ES" smtClean="0"/>
              <a:pPr/>
              <a:t>27</a:t>
            </a:fld>
            <a:endParaRPr lang="es-ES" altLang="es-ES" smtClean="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925513" y="685800"/>
            <a:ext cx="5008562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6388"/>
          </a:xfrm>
          <a:noFill/>
        </p:spPr>
        <p:txBody>
          <a:bodyPr wrap="none" anchor="ctr"/>
          <a:lstStyle/>
          <a:p>
            <a:pPr eaLnBrk="1" hangingPunct="1"/>
            <a:endParaRPr lang="es-ES" alt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1333-2A47-4541-9425-5B97CA2060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/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02E7-9BD4-48F3-A931-729C4CBDF32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EC12-FA82-44E6-AC77-C8C624B81357}" type="datetimeFigureOut">
              <a:rPr lang="es-ES" smtClean="0"/>
              <a:pPr/>
              <a:t>16/10/2022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7AC9-8494-49FF-BEEB-75990A7DA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image" Target="../media/image14.png"/><Relationship Id="rId7" Type="http://schemas.openxmlformats.org/officeDocument/2006/relationships/slide" Target="slide6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6.xml"/><Relationship Id="rId5" Type="http://schemas.openxmlformats.org/officeDocument/2006/relationships/slide" Target="slide7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4.xml"/><Relationship Id="rId5" Type="http://schemas.openxmlformats.org/officeDocument/2006/relationships/slide" Target="slide66.xml"/><Relationship Id="rId4" Type="http://schemas.openxmlformats.org/officeDocument/2006/relationships/slide" Target="slide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bsolutismomonarquico.files.wordpress.com/2014/01/monarquia-absoluta23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4bV-lc3LI" TargetMode="External"/><Relationship Id="rId2" Type="http://schemas.openxmlformats.org/officeDocument/2006/relationships/hyperlink" Target="https://www.youtube.com/watch?v=eqRZWAH--UA&amp;t=89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xc-PEvwYmc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TEMA 1. LA EUROPA DEL ANTIGUO RÉGIMEN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La sociedad estamental, y la sociedad de clases | los histori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315416"/>
            <a:ext cx="8424936" cy="731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3038" y="950913"/>
            <a:ext cx="49482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700">
              <a:solidFill>
                <a:srgbClr val="000000"/>
              </a:solidFill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700">
                <a:solidFill>
                  <a:srgbClr val="FFFFFF"/>
                </a:solidFill>
              </a:rPr>
              <a:t>Los estamentos sociales del Antiguo Régimen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757238" y="17653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71550" y="1674813"/>
            <a:ext cx="2122488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u="sng">
                <a:solidFill>
                  <a:srgbClr val="000000"/>
                </a:solidFill>
              </a:rPr>
              <a:t>Nobleza y aristocracia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61938" y="573088"/>
            <a:ext cx="4383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B4007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B4007C"/>
                </a:solidFill>
              </a:rPr>
              <a:t>2.- La sociedad de los privilegios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2233613"/>
            <a:ext cx="3898900" cy="377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74688" y="2047875"/>
            <a:ext cx="3930650" cy="306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La aristocracia era el nivel alto de la nobleza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22375" y="2376488"/>
            <a:ext cx="469900" cy="549275"/>
            <a:chOff x="770" y="1497"/>
            <a:chExt cx="296" cy="346"/>
          </a:xfrm>
        </p:grpSpPr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770" y="1497"/>
              <a:ext cx="1" cy="335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770" y="1844"/>
              <a:ext cx="297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768475" y="2444750"/>
            <a:ext cx="3387725" cy="687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- La más rica y poderosa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- Se reservaban los altos cargos de la administración y del ejército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662113" y="3340100"/>
            <a:ext cx="3341687" cy="4587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>
                <a:solidFill>
                  <a:srgbClr val="000000"/>
                </a:solidFill>
              </a:rPr>
              <a:t>- Despreciaban a los grupos inferiores y  al trabajo productivo</a:t>
            </a: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2033588" y="3140075"/>
            <a:ext cx="3857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3656013" y="3678238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733675" y="3897313"/>
            <a:ext cx="2293938" cy="49053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En el siglo XVIII se acercó a la alta burguesía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555875" y="6005513"/>
            <a:ext cx="2533650" cy="246062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>
                <a:solidFill>
                  <a:srgbClr val="000000"/>
                </a:solidFill>
              </a:rPr>
              <a:t>La reina María Antonieta y su corte</a:t>
            </a:r>
          </a:p>
        </p:txBody>
      </p:sp>
      <p:pic>
        <p:nvPicPr>
          <p:cNvPr id="4917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3" y="3870325"/>
            <a:ext cx="1995487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5164138" y="2090738"/>
            <a:ext cx="1497012" cy="654050"/>
          </a:xfrm>
          <a:prstGeom prst="ellips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4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67" grpId="0" animBg="1"/>
      <p:bldP spid="49168" grpId="0" animBg="1"/>
      <p:bldP spid="491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3038" y="950913"/>
            <a:ext cx="49482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700">
              <a:solidFill>
                <a:srgbClr val="000000"/>
              </a:solidFill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700">
                <a:solidFill>
                  <a:srgbClr val="FFFFFF"/>
                </a:solidFill>
              </a:rPr>
              <a:t>Los estamentos sociales del Antiguo Régimen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919163" y="204311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28713" y="1952625"/>
            <a:ext cx="2817812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000000"/>
                </a:solidFill>
              </a:rPr>
              <a:t>Una </a:t>
            </a:r>
            <a:r>
              <a:rPr lang="en-GB" sz="1500" u="sng">
                <a:solidFill>
                  <a:srgbClr val="000000"/>
                </a:solidFill>
              </a:rPr>
              <a:t>sociedad aristocratizante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1288" y="4229100"/>
            <a:ext cx="657225" cy="230188"/>
            <a:chOff x="2489" y="2664"/>
            <a:chExt cx="414" cy="145"/>
          </a:xfrm>
        </p:grpSpPr>
        <p:sp>
          <p:nvSpPr>
            <p:cNvPr id="47112" name="AutoShap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37" y="2691"/>
              <a:ext cx="367" cy="86"/>
            </a:xfrm>
            <a:prstGeom prst="homePlate">
              <a:avLst>
                <a:gd name="adj" fmla="val 106686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574" name="Text Box 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489" y="2664"/>
              <a:ext cx="308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18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>
                  <a:solidFill>
                    <a:srgbClr val="000000"/>
                  </a:solidFill>
                </a:rPr>
                <a:t>DOC. 9</a:t>
              </a:r>
            </a:p>
          </p:txBody>
        </p:sp>
      </p:grp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261938" y="573088"/>
            <a:ext cx="4383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B4007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B4007C"/>
                </a:solidFill>
              </a:rPr>
              <a:t>2.- La sociedad de los privilegios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 rot="5400000">
            <a:off x="2516982" y="2091531"/>
            <a:ext cx="158750" cy="4587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57225" y="2427288"/>
            <a:ext cx="4198938" cy="29210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>
                <a:solidFill>
                  <a:srgbClr val="000000"/>
                </a:solidFill>
              </a:rPr>
              <a:t>La división social se basaba en el privilegio jurídico 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815975" y="2771775"/>
            <a:ext cx="1071563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r" defTabSz="449263">
              <a:buClr>
                <a:srgbClr val="4D4D4D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>
                <a:solidFill>
                  <a:srgbClr val="4D4D4D"/>
                </a:solidFill>
              </a:rPr>
              <a:t>Se dividía en tres estamentos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2459038" y="2813050"/>
            <a:ext cx="2473325" cy="49053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Nobleza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Clero</a:t>
            </a:r>
          </a:p>
        </p:txBody>
      </p:sp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100" y="2233613"/>
            <a:ext cx="3898900" cy="377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459038" y="3352800"/>
            <a:ext cx="2473325" cy="29210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Tercer Estado o pueblo llano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339975" y="2805113"/>
            <a:ext cx="133350" cy="860425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50000">
                <a:srgbClr val="FFFFFF"/>
              </a:gs>
              <a:gs pos="100000">
                <a:srgbClr val="757575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2266950" y="3656013"/>
            <a:ext cx="277813" cy="304800"/>
          </a:xfrm>
          <a:prstGeom prst="downArrow">
            <a:avLst>
              <a:gd name="adj1" fmla="val 50000"/>
              <a:gd name="adj2" fmla="val 27429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427163" y="3963988"/>
            <a:ext cx="2473325" cy="49053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>
                <a:solidFill>
                  <a:srgbClr val="000000"/>
                </a:solidFill>
              </a:rPr>
              <a:t>Basados en la desigualdad de origen, de nacimiento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12938" y="2744788"/>
            <a:ext cx="469900" cy="549275"/>
            <a:chOff x="1205" y="1729"/>
            <a:chExt cx="296" cy="346"/>
          </a:xfrm>
        </p:grpSpPr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1205" y="1729"/>
              <a:ext cx="1" cy="335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1206" y="2076"/>
              <a:ext cx="296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9" grpId="0" animBg="1"/>
      <p:bldP spid="47115" grpId="0" animBg="1"/>
      <p:bldP spid="47121" grpId="0" animBg="1"/>
      <p:bldP spid="471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3038" y="950913"/>
            <a:ext cx="49482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700">
              <a:solidFill>
                <a:srgbClr val="000000"/>
              </a:solidFill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700">
                <a:solidFill>
                  <a:srgbClr val="FFFFFF"/>
                </a:solidFill>
              </a:rPr>
              <a:t>Los estamentos sociales del Antiguo Régimen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757238" y="17653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69963" y="1674813"/>
            <a:ext cx="798512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u="sng">
                <a:solidFill>
                  <a:srgbClr val="000000"/>
                </a:solidFill>
              </a:rPr>
              <a:t>El clero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938" y="573088"/>
            <a:ext cx="4383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B4007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B4007C"/>
                </a:solidFill>
              </a:rPr>
              <a:t>2.- La sociedad de los privilegios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2233613"/>
            <a:ext cx="3898900" cy="377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92163" y="2111375"/>
            <a:ext cx="2654300" cy="306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Era un estamento privilegiado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96888" y="2457450"/>
            <a:ext cx="1071562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r" defTabSz="449263">
              <a:buClr>
                <a:srgbClr val="4D4D4D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>
                <a:solidFill>
                  <a:srgbClr val="4D4D4D"/>
                </a:solidFill>
              </a:rPr>
              <a:t>Se dividía en dos grupos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108200" y="2517775"/>
            <a:ext cx="2473325" cy="687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 u="sng">
                <a:solidFill>
                  <a:srgbClr val="000000"/>
                </a:solidFill>
              </a:rPr>
              <a:t>Clero regular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i="1">
                <a:solidFill>
                  <a:srgbClr val="000000"/>
                </a:solidFill>
              </a:rPr>
              <a:t>(órdenes monásticas y religiosas, monjes y monjas)</a:t>
            </a:r>
            <a:r>
              <a:rPr lang="ar-SA" sz="1300" b="0" i="1">
                <a:solidFill>
                  <a:srgbClr val="000000"/>
                </a:solidFill>
              </a:rPr>
              <a:t>‏</a:t>
            </a:r>
            <a:endParaRPr lang="en-GB" sz="1300" b="0" i="1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990725" y="2517775"/>
            <a:ext cx="142875" cy="1255713"/>
          </a:xfrm>
          <a:prstGeom prst="rect">
            <a:avLst/>
          </a:prstGeom>
          <a:gradFill rotWithShape="0">
            <a:gsLst>
              <a:gs pos="0">
                <a:srgbClr val="757575"/>
              </a:gs>
              <a:gs pos="50000">
                <a:srgbClr val="FFFFFF"/>
              </a:gs>
              <a:gs pos="100000">
                <a:srgbClr val="757575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16075" y="2449513"/>
            <a:ext cx="344488" cy="549275"/>
            <a:chOff x="1018" y="1543"/>
            <a:chExt cx="217" cy="346"/>
          </a:xfrm>
        </p:grpSpPr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1018" y="1543"/>
              <a:ext cx="1" cy="335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1018" y="1890"/>
              <a:ext cx="217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116138" y="3270250"/>
            <a:ext cx="2473325" cy="49053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 u="sng">
                <a:solidFill>
                  <a:srgbClr val="000000"/>
                </a:solidFill>
              </a:rPr>
              <a:t>Clero secular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i="1">
                <a:solidFill>
                  <a:srgbClr val="000000"/>
                </a:solidFill>
              </a:rPr>
              <a:t>(curas)</a:t>
            </a:r>
            <a:r>
              <a:rPr lang="ar-SA" sz="1300" b="0" i="1">
                <a:solidFill>
                  <a:srgbClr val="000000"/>
                </a:solidFill>
              </a:rPr>
              <a:t>‏</a:t>
            </a:r>
            <a:endParaRPr lang="en-GB" sz="1300" b="0" i="1">
              <a:solidFill>
                <a:srgbClr val="000000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95438" y="3190875"/>
            <a:ext cx="374650" cy="681038"/>
            <a:chOff x="1005" y="2010"/>
            <a:chExt cx="236" cy="429"/>
          </a:xfrm>
        </p:grpSpPr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021" y="2016"/>
              <a:ext cx="222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flipH="1">
              <a:off x="1004" y="2010"/>
              <a:ext cx="13" cy="430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52438" y="3273425"/>
            <a:ext cx="1071562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r" defTabSz="449263">
              <a:buClr>
                <a:srgbClr val="4D4D4D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>
                <a:solidFill>
                  <a:srgbClr val="4D4D4D"/>
                </a:solidFill>
              </a:rPr>
              <a:t>Con diversidad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17550" y="3889375"/>
            <a:ext cx="3871913" cy="1084263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 u="sng">
                <a:solidFill>
                  <a:srgbClr val="000000"/>
                </a:solidFill>
              </a:rPr>
              <a:t>Alto clero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i="1">
                <a:solidFill>
                  <a:srgbClr val="000000"/>
                </a:solidFill>
              </a:rPr>
              <a:t>(cardenales, obispos...) Con gran poder y riqueza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 u="sng">
                <a:solidFill>
                  <a:srgbClr val="000000"/>
                </a:solidFill>
              </a:rPr>
              <a:t>Bajo clero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i="1">
                <a:solidFill>
                  <a:srgbClr val="000000"/>
                </a:solidFill>
              </a:rPr>
              <a:t>(curas, monjes...) Vivían de forma modesta, incluso en la pobreza</a:t>
            </a:r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3548063" y="4897438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647825" y="5116513"/>
            <a:ext cx="3898900" cy="64135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La carrera eclesiástica era la vía para poder acceder desde el estado llano a un estamento privilegiado</a:t>
            </a:r>
          </a:p>
        </p:txBody>
      </p:sp>
      <p:sp>
        <p:nvSpPr>
          <p:cNvPr id="51224" name="Oval 24"/>
          <p:cNvSpPr>
            <a:spLocks noChangeArrowheads="1"/>
          </p:cNvSpPr>
          <p:nvPr/>
        </p:nvSpPr>
        <p:spPr bwMode="auto">
          <a:xfrm>
            <a:off x="7216775" y="2052638"/>
            <a:ext cx="1497013" cy="654050"/>
          </a:xfrm>
          <a:prstGeom prst="ellips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12" grpId="0" animBg="1"/>
      <p:bldP spid="51222" grpId="0" animBg="1"/>
      <p:bldP spid="51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3038" y="950913"/>
            <a:ext cx="49482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700">
              <a:solidFill>
                <a:srgbClr val="000000"/>
              </a:solidFill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700">
                <a:solidFill>
                  <a:srgbClr val="FFFFFF"/>
                </a:solidFill>
              </a:rPr>
              <a:t>Los estamentos sociales del Antiguo Régimen 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757238" y="17653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66788" y="1674813"/>
            <a:ext cx="2889250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u="sng">
                <a:solidFill>
                  <a:srgbClr val="000000"/>
                </a:solidFill>
              </a:rPr>
              <a:t>El pueblo llano o tercer estado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61938" y="573088"/>
            <a:ext cx="4383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B4007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B4007C"/>
                </a:solidFill>
              </a:rPr>
              <a:t>2.- La sociedad de los privilegios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2233613"/>
            <a:ext cx="3898900" cy="377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88988" y="2111375"/>
            <a:ext cx="4086225" cy="306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Carecían de privilegios jurídicos y económicos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844550" y="2441575"/>
            <a:ext cx="101600" cy="960438"/>
          </a:xfrm>
          <a:prstGeom prst="rect">
            <a:avLst/>
          </a:prstGeom>
          <a:gradFill rotWithShape="0">
            <a:gsLst>
              <a:gs pos="0">
                <a:srgbClr val="755E46"/>
              </a:gs>
              <a:gs pos="50000">
                <a:srgbClr val="FFCC99"/>
              </a:gs>
              <a:gs pos="100000">
                <a:srgbClr val="755E46"/>
              </a:gs>
            </a:gsLst>
            <a:lin ang="108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139825" y="2506663"/>
            <a:ext cx="12160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000000"/>
                </a:solidFill>
              </a:rPr>
              <a:t>La burguesía</a:t>
            </a: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919163" y="2576513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144588" y="3013075"/>
            <a:ext cx="1423987" cy="276225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El grupo más rico</a:t>
            </a: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7770813" y="2619375"/>
            <a:ext cx="1246187" cy="1336675"/>
          </a:xfrm>
          <a:prstGeom prst="ellips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089150" y="3362325"/>
            <a:ext cx="2473325" cy="49053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i="1" u="sng">
                <a:solidFill>
                  <a:srgbClr val="000000"/>
                </a:solidFill>
              </a:rPr>
              <a:t>Sector básico del desarrollo económico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95450" y="3330575"/>
            <a:ext cx="344488" cy="271463"/>
            <a:chOff x="1068" y="2098"/>
            <a:chExt cx="217" cy="171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1068" y="2098"/>
              <a:ext cx="1" cy="166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>
              <a:off x="1068" y="2270"/>
              <a:ext cx="217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3503613" y="3683000"/>
            <a:ext cx="3857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206750" y="3919538"/>
            <a:ext cx="1809750" cy="64135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Con un papel social muy reducido (sin poder político)</a:t>
            </a:r>
            <a:r>
              <a:rPr lang="ar-SA" sz="1200" i="1">
                <a:solidFill>
                  <a:srgbClr val="000000"/>
                </a:solidFill>
              </a:rPr>
              <a:t>‏</a:t>
            </a:r>
            <a:endParaRPr lang="en-GB" sz="1200" i="1">
              <a:solidFill>
                <a:srgbClr val="000000"/>
              </a:solidFill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2603500" y="5907088"/>
            <a:ext cx="2039938" cy="398462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>
                <a:solidFill>
                  <a:srgbClr val="000000"/>
                </a:solidFill>
              </a:rPr>
              <a:t>Interior de un hogar burgués, por Jan Vermeer de Delf</a:t>
            </a: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1498600" y="2770188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3908425"/>
            <a:ext cx="1993900" cy="239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8" grpId="0" animBg="1"/>
      <p:bldP spid="53260" grpId="0" animBg="1"/>
      <p:bldP spid="53262" grpId="0" animBg="1"/>
      <p:bldP spid="53267" grpId="0" animBg="1"/>
      <p:bldP spid="532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11213" y="3981450"/>
            <a:ext cx="1162050" cy="4587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Mendigos, delicuentes...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3038" y="950913"/>
            <a:ext cx="49482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700">
              <a:solidFill>
                <a:srgbClr val="000000"/>
              </a:solidFill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700">
                <a:solidFill>
                  <a:srgbClr val="FFFFFF"/>
                </a:solidFill>
              </a:rPr>
              <a:t>Los estamentos sociales del Antiguo Régimen 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57238" y="17653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66788" y="1674813"/>
            <a:ext cx="2889250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u="sng">
                <a:solidFill>
                  <a:srgbClr val="000000"/>
                </a:solidFill>
              </a:rPr>
              <a:t>El pueblo llano o tercer estado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61938" y="573088"/>
            <a:ext cx="4383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B4007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B4007C"/>
                </a:solidFill>
              </a:rPr>
              <a:t>2.- La sociedad de los privilegios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2233613"/>
            <a:ext cx="3898900" cy="377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88988" y="2111375"/>
            <a:ext cx="4086225" cy="306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Carecían de privilegios jurídicos y económicos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844550" y="2441575"/>
            <a:ext cx="101600" cy="960438"/>
          </a:xfrm>
          <a:prstGeom prst="rect">
            <a:avLst/>
          </a:prstGeom>
          <a:gradFill rotWithShape="0">
            <a:gsLst>
              <a:gs pos="0">
                <a:srgbClr val="755E46"/>
              </a:gs>
              <a:gs pos="50000">
                <a:srgbClr val="FFCC99"/>
              </a:gs>
              <a:gs pos="100000">
                <a:srgbClr val="755E46"/>
              </a:gs>
            </a:gsLst>
            <a:lin ang="108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139825" y="2506663"/>
            <a:ext cx="12160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000000"/>
                </a:solidFill>
              </a:rPr>
              <a:t>La burguesía</a:t>
            </a: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919163" y="2576513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2466975" y="3079750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165350" y="3305175"/>
            <a:ext cx="2641600" cy="52070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</a:rPr>
              <a:t>Aprendices, jornaleros, empleados, criados...</a:t>
            </a: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5235575" y="3152775"/>
            <a:ext cx="1246188" cy="1336675"/>
          </a:xfrm>
          <a:prstGeom prst="ellips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32138" y="3914775"/>
            <a:ext cx="1985962" cy="276225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Carecían de propiedades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71775" y="3856038"/>
            <a:ext cx="344488" cy="271462"/>
            <a:chOff x="1746" y="2429"/>
            <a:chExt cx="217" cy="171"/>
          </a:xfrm>
        </p:grpSpPr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1746" y="2429"/>
              <a:ext cx="1" cy="166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>
              <a:off x="1746" y="2601"/>
              <a:ext cx="218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785813" y="5995988"/>
            <a:ext cx="1604962" cy="246062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>
                <a:solidFill>
                  <a:srgbClr val="000000"/>
                </a:solidFill>
              </a:rPr>
              <a:t>Reunión de mendigos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1138238" y="2814638"/>
            <a:ext cx="19875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000000"/>
                </a:solidFill>
              </a:rPr>
              <a:t>Otros grupos urbanos</a:t>
            </a:r>
          </a:p>
        </p:txBody>
      </p:sp>
      <p:sp>
        <p:nvSpPr>
          <p:cNvPr id="57367" name="AutoShape 23"/>
          <p:cNvSpPr>
            <a:spLocks noChangeArrowheads="1"/>
          </p:cNvSpPr>
          <p:nvPr/>
        </p:nvSpPr>
        <p:spPr bwMode="auto">
          <a:xfrm>
            <a:off x="917575" y="2884488"/>
            <a:ext cx="201613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>
            <a:off x="1279525" y="3071813"/>
            <a:ext cx="385763" cy="430212"/>
          </a:xfrm>
          <a:prstGeom prst="downArrow">
            <a:avLst>
              <a:gd name="adj1" fmla="val 50000"/>
              <a:gd name="adj2" fmla="val 27881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738188" y="3521075"/>
            <a:ext cx="1211262" cy="306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</a:rPr>
              <a:t>Marginados </a:t>
            </a:r>
          </a:p>
        </p:txBody>
      </p:sp>
      <p:sp>
        <p:nvSpPr>
          <p:cNvPr id="57370" name="AutoShape 26"/>
          <p:cNvSpPr>
            <a:spLocks noChangeArrowheads="1"/>
          </p:cNvSpPr>
          <p:nvPr/>
        </p:nvSpPr>
        <p:spPr bwMode="auto">
          <a:xfrm>
            <a:off x="1265238" y="3822700"/>
            <a:ext cx="3857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5737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950" y="4246563"/>
            <a:ext cx="2759075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60" grpId="0" animBg="1"/>
      <p:bldP spid="57367" grpId="0" animBg="1"/>
      <p:bldP spid="57368" grpId="0" animBg="1"/>
      <p:bldP spid="573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3038" y="950913"/>
            <a:ext cx="49482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700">
              <a:solidFill>
                <a:srgbClr val="000000"/>
              </a:solidFill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700">
                <a:solidFill>
                  <a:srgbClr val="FFFFFF"/>
                </a:solidFill>
              </a:rPr>
              <a:t>Los estamentos sociales del Antiguo Régimen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57238" y="17653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66788" y="1674813"/>
            <a:ext cx="2889250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u="sng">
                <a:solidFill>
                  <a:srgbClr val="000000"/>
                </a:solidFill>
              </a:rPr>
              <a:t>El pueblo llano o tercer estado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61938" y="573088"/>
            <a:ext cx="4383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B4007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B4007C"/>
                </a:solidFill>
              </a:rPr>
              <a:t>2.- La sociedad de los privilegios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2233613"/>
            <a:ext cx="3898900" cy="377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88988" y="2111375"/>
            <a:ext cx="4086225" cy="3063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Carecían de privilegios jurídicos y económicos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44550" y="2441575"/>
            <a:ext cx="101600" cy="960438"/>
          </a:xfrm>
          <a:prstGeom prst="rect">
            <a:avLst/>
          </a:prstGeom>
          <a:gradFill rotWithShape="0">
            <a:gsLst>
              <a:gs pos="0">
                <a:srgbClr val="755E46"/>
              </a:gs>
              <a:gs pos="50000">
                <a:srgbClr val="FFCC99"/>
              </a:gs>
              <a:gs pos="100000">
                <a:srgbClr val="755E46"/>
              </a:gs>
            </a:gsLst>
            <a:lin ang="108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139825" y="2506663"/>
            <a:ext cx="12160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000000"/>
                </a:solidFill>
              </a:rPr>
              <a:t>La burguesía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919163" y="2576513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116013" y="3500438"/>
            <a:ext cx="2978150" cy="30638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</a:rPr>
              <a:t>Un 80% de la población europea</a:t>
            </a: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5227638" y="3178175"/>
            <a:ext cx="1246187" cy="1336675"/>
          </a:xfrm>
          <a:prstGeom prst="ellipse">
            <a:avLst/>
          </a:prstGeom>
          <a:noFill/>
          <a:ln w="38160">
            <a:solidFill>
              <a:srgbClr val="99CC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549400" y="3852863"/>
            <a:ext cx="3397250" cy="45878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La mayoría eran jornaleros sin tierras (vasallos, siervos o arrendatarios)</a:t>
            </a:r>
            <a:r>
              <a:rPr lang="ar-SA" sz="1200" i="1">
                <a:solidFill>
                  <a:srgbClr val="000000"/>
                </a:solidFill>
              </a:rPr>
              <a:t>‏</a:t>
            </a:r>
            <a:endParaRPr lang="en-GB" sz="1200" i="1">
              <a:solidFill>
                <a:srgbClr val="00000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81100" y="3768725"/>
            <a:ext cx="344488" cy="271463"/>
            <a:chOff x="744" y="2374"/>
            <a:chExt cx="217" cy="171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744" y="2374"/>
              <a:ext cx="1" cy="166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744" y="2546"/>
              <a:ext cx="217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838200" y="5942013"/>
            <a:ext cx="1604963" cy="398462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>
                <a:solidFill>
                  <a:srgbClr val="000000"/>
                </a:solidFill>
              </a:rPr>
              <a:t>Fiesta rural a mediados del siglo XVIII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1138238" y="2814638"/>
            <a:ext cx="19875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000000"/>
                </a:solidFill>
              </a:rPr>
              <a:t>Otros grupos urbanos</a:t>
            </a:r>
          </a:p>
        </p:txBody>
      </p:sp>
      <p:sp>
        <p:nvSpPr>
          <p:cNvPr id="59413" name="AutoShape 21"/>
          <p:cNvSpPr>
            <a:spLocks noChangeArrowheads="1"/>
          </p:cNvSpPr>
          <p:nvPr/>
        </p:nvSpPr>
        <p:spPr bwMode="auto">
          <a:xfrm>
            <a:off x="917575" y="2884488"/>
            <a:ext cx="201613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1139825" y="3152775"/>
            <a:ext cx="14652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000000"/>
                </a:solidFill>
              </a:rPr>
              <a:t>El campesinado</a:t>
            </a:r>
          </a:p>
        </p:txBody>
      </p:sp>
      <p:sp>
        <p:nvSpPr>
          <p:cNvPr id="59415" name="AutoShape 23"/>
          <p:cNvSpPr>
            <a:spLocks noChangeArrowheads="1"/>
          </p:cNvSpPr>
          <p:nvPr/>
        </p:nvSpPr>
        <p:spPr bwMode="auto">
          <a:xfrm>
            <a:off x="919163" y="3222625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5941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275" y="4365625"/>
            <a:ext cx="2971800" cy="197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162050" y="4122738"/>
            <a:ext cx="349250" cy="271462"/>
            <a:chOff x="732" y="2597"/>
            <a:chExt cx="220" cy="171"/>
          </a:xfrm>
        </p:grpSpPr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 flipH="1">
              <a:off x="747" y="2599"/>
              <a:ext cx="207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 flipH="1">
              <a:off x="731" y="2597"/>
              <a:ext cx="12" cy="172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03250" y="4424363"/>
            <a:ext cx="1781175" cy="823912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La desigualdad en la distribución de la tierra, los impuestos y las malas cosechas</a:t>
            </a:r>
          </a:p>
        </p:txBody>
      </p:sp>
      <p:sp>
        <p:nvSpPr>
          <p:cNvPr id="59421" name="AutoShape 29"/>
          <p:cNvSpPr>
            <a:spLocks noChangeArrowheads="1"/>
          </p:cNvSpPr>
          <p:nvPr/>
        </p:nvSpPr>
        <p:spPr bwMode="auto">
          <a:xfrm>
            <a:off x="1835150" y="3384550"/>
            <a:ext cx="385763" cy="1539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17538" y="5365750"/>
            <a:ext cx="1771650" cy="4587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>
                <a:solidFill>
                  <a:srgbClr val="000000"/>
                </a:solidFill>
              </a:rPr>
              <a:t>Provocará conflictos sociales</a:t>
            </a:r>
          </a:p>
        </p:txBody>
      </p:sp>
      <p:sp>
        <p:nvSpPr>
          <p:cNvPr id="59423" name="AutoShape 31"/>
          <p:cNvSpPr>
            <a:spLocks noChangeArrowheads="1"/>
          </p:cNvSpPr>
          <p:nvPr/>
        </p:nvSpPr>
        <p:spPr bwMode="auto">
          <a:xfrm>
            <a:off x="655638" y="5224463"/>
            <a:ext cx="385762" cy="1539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 animBg="1"/>
      <p:bldP spid="59415" grpId="0" animBg="1"/>
      <p:bldP spid="59421" grpId="0" animBg="1"/>
      <p:bldP spid="594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La sociedad estam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9646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El antiguo régi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4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1.2. Una economía agraria y señorial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s-ES" dirty="0" smtClean="0"/>
              <a:t>Base de la economía en el antiguo Régimen en la agricultura.</a:t>
            </a:r>
          </a:p>
          <a:p>
            <a:pPr>
              <a:buFontTx/>
              <a:buChar char="-"/>
            </a:pPr>
            <a:r>
              <a:rPr lang="es-ES" dirty="0" smtClean="0"/>
              <a:t>La tierra estaba vinculada a la nobleza.</a:t>
            </a:r>
          </a:p>
          <a:p>
            <a:pPr>
              <a:buFontTx/>
              <a:buChar char="-"/>
            </a:pPr>
            <a:r>
              <a:rPr lang="es-ES" dirty="0" smtClean="0"/>
              <a:t>Los señores feudales cobraban derechos señoriales o feudales.</a:t>
            </a:r>
          </a:p>
          <a:p>
            <a:pPr>
              <a:buFontTx/>
              <a:buChar char="-"/>
            </a:pPr>
            <a:r>
              <a:rPr lang="es-ES" dirty="0" smtClean="0"/>
              <a:t>La agricultura era una agricultura de subsistencia.</a:t>
            </a:r>
          </a:p>
          <a:p>
            <a:pPr>
              <a:buFontTx/>
              <a:buChar char="-"/>
            </a:pPr>
            <a:r>
              <a:rPr lang="es-ES" dirty="0" smtClean="0"/>
              <a:t>Comercio interior reducido</a:t>
            </a:r>
          </a:p>
          <a:p>
            <a:pPr>
              <a:buFontTx/>
              <a:buChar char="-"/>
            </a:pPr>
            <a:r>
              <a:rPr lang="es-ES" dirty="0" smtClean="0"/>
              <a:t>Presencia de los “gremios”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971832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1.3 Una población estancada.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Ciclo demográfico antiguo (natalidad muy alta y mortalidad muy elevada).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- Se repiten habitualmente las llamadas crisis de subsistencia.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grafica demografica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0063"/>
            <a:ext cx="7704138" cy="3702050"/>
          </a:xfrm>
          <a:noFill/>
        </p:spPr>
      </p:pic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3348038" y="249237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1116013" y="48688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187450" y="5373688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 b="1"/>
              <a:t>Fase preindustrial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1116013" y="566102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/>
              <a:t> </a:t>
            </a:r>
            <a:r>
              <a:rPr lang="es-ES" altLang="es-ES" sz="1200"/>
              <a:t>(Ciclo demográfico antiguo)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200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 rot="-3176988">
            <a:off x="3276600" y="1196975"/>
            <a:ext cx="2376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/>
              <a:t>Inicio de la transición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H="1">
            <a:off x="3492500" y="2276475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 rot="-1652021">
            <a:off x="1476375" y="4221163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000"/>
              <a:t>Reducción de la mortalidad catastrófica</a:t>
            </a:r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V="1">
            <a:off x="3059113" y="3429000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4500563" y="1916113"/>
            <a:ext cx="2303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000"/>
              <a:t>Se mantiene alta la tasa de natalidad</a:t>
            </a:r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5003800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4067175" y="2924175"/>
            <a:ext cx="208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000"/>
              <a:t>Elevado crecimiento vegetativo</a:t>
            </a:r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 flipV="1">
            <a:off x="4572000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4572000" y="30686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4787900" y="981075"/>
            <a:ext cx="244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/>
              <a:t>(Ciclo demográfico moderno)</a:t>
            </a:r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>
            <a:off x="5508625" y="249237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54" name="Text Box 18"/>
          <p:cNvSpPr txBox="1">
            <a:spLocks noChangeArrowheads="1"/>
          </p:cNvSpPr>
          <p:nvPr/>
        </p:nvSpPr>
        <p:spPr bwMode="auto">
          <a:xfrm>
            <a:off x="3635375" y="537368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 b="1"/>
              <a:t>2ª Fase crecimiento</a:t>
            </a:r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6227763" y="2636838"/>
            <a:ext cx="1873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000"/>
              <a:t>Reducción de la natalidad</a:t>
            </a:r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flipH="1">
            <a:off x="5724525" y="27813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57" name="Text Box 21"/>
          <p:cNvSpPr txBox="1">
            <a:spLocks noChangeArrowheads="1"/>
          </p:cNvSpPr>
          <p:nvPr/>
        </p:nvSpPr>
        <p:spPr bwMode="auto">
          <a:xfrm>
            <a:off x="4859338" y="43656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000"/>
              <a:t>Menor ritmo de reducción de la mortalidad</a:t>
            </a:r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 flipV="1">
            <a:off x="5219700" y="42211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>
            <a:off x="6804025" y="24209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60" name="Text Box 24"/>
          <p:cNvSpPr txBox="1">
            <a:spLocks noChangeArrowheads="1"/>
          </p:cNvSpPr>
          <p:nvPr/>
        </p:nvSpPr>
        <p:spPr bwMode="auto">
          <a:xfrm>
            <a:off x="5651500" y="5373688"/>
            <a:ext cx="1368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 b="1"/>
              <a:t>3ª Fase, crecimiento menor</a:t>
            </a:r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8027988" y="2492375"/>
            <a:ext cx="0" cy="331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6877050" y="53736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 b="1"/>
              <a:t>4ª Fase, equilibrio </a:t>
            </a:r>
          </a:p>
        </p:txBody>
      </p:sp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6948488" y="587692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000"/>
              <a:t>(Estancamiento demográfico)</a:t>
            </a:r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4284663" y="6021388"/>
            <a:ext cx="352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1200"/>
              <a:t>(Revolución demográfica)</a:t>
            </a:r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 flipH="1">
            <a:off x="3348038" y="61658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6227763" y="61658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 flipV="1">
            <a:off x="3348038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 flipV="1">
            <a:off x="680402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69" name="Text Box 33"/>
          <p:cNvSpPr txBox="1">
            <a:spLocks noChangeArrowheads="1"/>
          </p:cNvSpPr>
          <p:nvPr/>
        </p:nvSpPr>
        <p:spPr bwMode="auto">
          <a:xfrm>
            <a:off x="1116013" y="90805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sz="1000"/>
              <a:t>episodios de mortalidad catastrófica</a:t>
            </a:r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H="1">
            <a:off x="1692275" y="1341438"/>
            <a:ext cx="1428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>
            <a:off x="2268538" y="1341438"/>
            <a:ext cx="2159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0" grpId="0" animBg="1"/>
      <p:bldP spid="167941" grpId="0"/>
      <p:bldP spid="167942" grpId="0"/>
      <p:bldP spid="167943" grpId="0"/>
      <p:bldP spid="167944" grpId="0" animBg="1"/>
      <p:bldP spid="167946" grpId="0" animBg="1"/>
      <p:bldP spid="167947" grpId="0"/>
      <p:bldP spid="167948" grpId="0" animBg="1"/>
      <p:bldP spid="167949" grpId="0"/>
      <p:bldP spid="167950" grpId="0" animBg="1"/>
      <p:bldP spid="167951" grpId="0" animBg="1"/>
      <p:bldP spid="167952" grpId="0"/>
      <p:bldP spid="167953" grpId="0" animBg="1"/>
      <p:bldP spid="167954" grpId="0"/>
      <p:bldP spid="167955" grpId="0"/>
      <p:bldP spid="167956" grpId="0" animBg="1"/>
      <p:bldP spid="167957" grpId="0"/>
      <p:bldP spid="167958" grpId="0" animBg="1"/>
      <p:bldP spid="167959" grpId="0" animBg="1"/>
      <p:bldP spid="167959" grpId="1" animBg="1"/>
      <p:bldP spid="167960" grpId="0"/>
      <p:bldP spid="167961" grpId="0" animBg="1"/>
      <p:bldP spid="167962" grpId="0"/>
      <p:bldP spid="167963" grpId="0"/>
      <p:bldP spid="167964" grpId="0"/>
      <p:bldP spid="167965" grpId="0" animBg="1"/>
      <p:bldP spid="167966" grpId="0" animBg="1"/>
      <p:bldP spid="167967" grpId="0" animBg="1"/>
      <p:bldP spid="167968" grpId="0" animBg="1"/>
      <p:bldP spid="167969" grpId="0"/>
      <p:bldP spid="167970" grpId="0" animBg="1"/>
      <p:bldP spid="1679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s-ES" dirty="0" smtClean="0"/>
              <a:t>EJERCÍCIOS PAG 2 Y 3 </a:t>
            </a:r>
          </a:p>
          <a:p>
            <a:endParaRPr lang="es-ES" dirty="0" smtClean="0"/>
          </a:p>
          <a:p>
            <a:r>
              <a:rPr lang="es-ES" dirty="0" smtClean="0"/>
              <a:t>1,2,3,4 Y 5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 PODER POLÍTICO Y RELACIONES INTERNACIONALES EN LA EUROPA XVIII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2.1 El absolutismo monárquico</a:t>
            </a:r>
          </a:p>
          <a:p>
            <a:pPr lvl="1"/>
            <a:r>
              <a:rPr lang="es-ES" dirty="0" smtClean="0"/>
              <a:t>Monarca con poder absoluto.</a:t>
            </a:r>
          </a:p>
          <a:p>
            <a:pPr lvl="1"/>
            <a:r>
              <a:rPr lang="es-ES" dirty="0" smtClean="0"/>
              <a:t>Pocos controles a la acción real.</a:t>
            </a:r>
          </a:p>
          <a:p>
            <a:pPr lvl="1"/>
            <a:r>
              <a:rPr lang="es-ES" dirty="0" smtClean="0"/>
              <a:t>Asesorado por Consejos y funcionarios.</a:t>
            </a:r>
          </a:p>
          <a:p>
            <a:pPr lvl="1"/>
            <a:r>
              <a:rPr lang="es-ES" dirty="0" smtClean="0"/>
              <a:t>El monarca debe respetar los </a:t>
            </a:r>
            <a:r>
              <a:rPr lang="es-ES" dirty="0" err="1" smtClean="0"/>
              <a:t>provilegios</a:t>
            </a:r>
            <a:r>
              <a:rPr lang="es-ES" dirty="0" smtClean="0"/>
              <a:t> tradicionales.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47638" y="1541463"/>
            <a:ext cx="355600" cy="4471987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1125"/>
              </a:spcBef>
              <a:buClr>
                <a:srgbClr val="B4007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b="1">
                <a:solidFill>
                  <a:srgbClr val="B4007C"/>
                </a:solidFill>
              </a:rPr>
              <a:t>3.- El absolutismo y su práctica de gobierno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49225" y="949325"/>
            <a:ext cx="388937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s-ES" sz="1700" b="1">
              <a:solidFill>
                <a:srgbClr val="000000"/>
              </a:solidFill>
            </a:endParaRPr>
          </a:p>
          <a:p>
            <a:pPr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700" b="1">
                <a:solidFill>
                  <a:srgbClr val="FFFFFF"/>
                </a:solidFill>
              </a:rPr>
              <a:t>La monarquía absoluta y sus límites 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720725" y="172085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900113" y="1635125"/>
            <a:ext cx="6196012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>
                <a:solidFill>
                  <a:srgbClr val="000000"/>
                </a:solidFill>
              </a:rPr>
              <a:t>En teoría la </a:t>
            </a:r>
            <a:r>
              <a:rPr lang="en-GB" altLang="es-ES" sz="1500" b="1">
                <a:solidFill>
                  <a:srgbClr val="000000"/>
                </a:solidFill>
              </a:rPr>
              <a:t>monarquía absoluta</a:t>
            </a:r>
            <a:r>
              <a:rPr lang="en-GB" altLang="es-ES" sz="1500">
                <a:solidFill>
                  <a:srgbClr val="000000"/>
                </a:solidFill>
              </a:rPr>
              <a:t> </a:t>
            </a:r>
            <a:r>
              <a:rPr lang="en-GB" altLang="es-ES" sz="1500" b="1">
                <a:solidFill>
                  <a:srgbClr val="000000"/>
                </a:solidFill>
              </a:rPr>
              <a:t>controlaba</a:t>
            </a:r>
            <a:r>
              <a:rPr lang="en-GB" altLang="es-ES" sz="1500">
                <a:solidFill>
                  <a:srgbClr val="000000"/>
                </a:solidFill>
              </a:rPr>
              <a:t> todo tipo de </a:t>
            </a:r>
            <a:r>
              <a:rPr lang="en-GB" altLang="es-ES" sz="1500" b="1">
                <a:solidFill>
                  <a:srgbClr val="000000"/>
                </a:solidFill>
              </a:rPr>
              <a:t>política personalmente</a:t>
            </a:r>
            <a:r>
              <a:rPr lang="en-GB" altLang="es-ES" sz="1500">
                <a:solidFill>
                  <a:srgbClr val="000000"/>
                </a:solidFill>
              </a:rPr>
              <a:t> y a través de unas </a:t>
            </a:r>
            <a:r>
              <a:rPr lang="en-GB" altLang="es-ES" sz="1500" b="1">
                <a:solidFill>
                  <a:srgbClr val="000000"/>
                </a:solidFill>
              </a:rPr>
              <a:t>instituciones centralizadas, la burocracia y el ejército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7116763" y="3270250"/>
            <a:ext cx="1806575" cy="246063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000" b="1" i="1">
                <a:solidFill>
                  <a:srgbClr val="000000"/>
                </a:solidFill>
              </a:rPr>
              <a:t>Luis XIV, obra de Rigaud</a:t>
            </a:r>
          </a:p>
        </p:txBody>
      </p: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623888"/>
            <a:ext cx="1809750" cy="265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363" y="2190750"/>
            <a:ext cx="3802062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73850" y="4084638"/>
            <a:ext cx="895350" cy="206375"/>
            <a:chOff x="4204" y="2573"/>
            <a:chExt cx="564" cy="130"/>
          </a:xfrm>
        </p:grpSpPr>
        <p:sp>
          <p:nvSpPr>
            <p:cNvPr id="7197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04" y="2573"/>
              <a:ext cx="565" cy="1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</p:spPr>
          <p:txBody>
            <a:bodyPr wrap="none" lIns="90000" tIns="46800" rIns="54000" bIns="46800" anchor="ctr"/>
            <a:lstStyle/>
            <a:p>
              <a:pPr algn="r" defTabSz="449263" eaLnBrk="1" hangingPunct="1">
                <a:buClr>
                  <a:srgbClr val="B4007C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es-ES" sz="900" b="1">
                  <a:solidFill>
                    <a:srgbClr val="B4007C"/>
                  </a:solidFill>
                </a:rPr>
                <a:t>Ampliación</a:t>
              </a:r>
            </a:p>
          </p:txBody>
        </p:sp>
        <p:sp>
          <p:nvSpPr>
            <p:cNvPr id="7198" name="Oval 13"/>
            <p:cNvSpPr>
              <a:spLocks noChangeArrowheads="1"/>
            </p:cNvSpPr>
            <p:nvPr/>
          </p:nvSpPr>
          <p:spPr bwMode="auto">
            <a:xfrm>
              <a:off x="4204" y="2598"/>
              <a:ext cx="113" cy="78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altLang="es-ES"/>
            </a:p>
          </p:txBody>
        </p:sp>
        <p:sp>
          <p:nvSpPr>
            <p:cNvPr id="7199" name="AutoShape 14"/>
            <p:cNvSpPr>
              <a:spLocks noChangeArrowheads="1"/>
            </p:cNvSpPr>
            <p:nvPr/>
          </p:nvSpPr>
          <p:spPr bwMode="auto">
            <a:xfrm rot="5400000">
              <a:off x="4245" y="2604"/>
              <a:ext cx="52" cy="6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s-ES" altLang="es-ES"/>
            </a:p>
          </p:txBody>
        </p:sp>
      </p:grp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590550" y="253206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69938" y="2454275"/>
            <a:ext cx="234315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>
                <a:solidFill>
                  <a:srgbClr val="000000"/>
                </a:solidFill>
              </a:rPr>
              <a:t>La monarquía absoluta estaba </a:t>
            </a:r>
            <a:r>
              <a:rPr lang="en-GB" altLang="es-ES" sz="1500" b="1">
                <a:solidFill>
                  <a:srgbClr val="000000"/>
                </a:solidFill>
              </a:rPr>
              <a:t>limitada</a:t>
            </a:r>
            <a:r>
              <a:rPr lang="en-GB" altLang="es-ES" sz="1500">
                <a:solidFill>
                  <a:srgbClr val="000000"/>
                </a:solidFill>
              </a:rPr>
              <a:t> por tres aspectos</a:t>
            </a: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641350" y="3222625"/>
            <a:ext cx="209550" cy="2592388"/>
          </a:xfrm>
          <a:prstGeom prst="rect">
            <a:avLst/>
          </a:prstGeom>
          <a:solidFill>
            <a:srgbClr val="996633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0850" name="Oval 18"/>
          <p:cNvSpPr>
            <a:spLocks noChangeArrowheads="1"/>
          </p:cNvSpPr>
          <p:nvPr/>
        </p:nvSpPr>
        <p:spPr bwMode="auto">
          <a:xfrm>
            <a:off x="754063" y="3313113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950913" y="3235325"/>
            <a:ext cx="2246312" cy="1158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>
                <a:solidFill>
                  <a:srgbClr val="000000"/>
                </a:solidFill>
              </a:rPr>
              <a:t>La resistencia de los diversos poderes locales a las demandas del gobierno central </a:t>
            </a:r>
            <a:r>
              <a:rPr lang="en-GB" altLang="es-ES" sz="1400">
                <a:solidFill>
                  <a:srgbClr val="000000"/>
                </a:solidFill>
              </a:rPr>
              <a:t>(nobles y gobiernos municipales)</a:t>
            </a:r>
            <a:r>
              <a:rPr lang="ar-SA" altLang="es-ES" sz="1400">
                <a:solidFill>
                  <a:srgbClr val="000000"/>
                </a:solidFill>
              </a:rPr>
              <a:t>‏</a:t>
            </a:r>
            <a:endParaRPr lang="en-GB" altLang="es-ES" sz="140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59138" y="2197100"/>
            <a:ext cx="657225" cy="230188"/>
            <a:chOff x="2053" y="1384"/>
            <a:chExt cx="414" cy="145"/>
          </a:xfrm>
        </p:grpSpPr>
        <p:sp>
          <p:nvSpPr>
            <p:cNvPr id="14363" name="AutoShap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101" y="1411"/>
              <a:ext cx="367" cy="86"/>
            </a:xfrm>
            <a:prstGeom prst="homePlate">
              <a:avLst>
                <a:gd name="adj" fmla="val 106686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altLang="es-ES"/>
            </a:p>
          </p:txBody>
        </p:sp>
        <p:sp>
          <p:nvSpPr>
            <p:cNvPr id="7196" name="Text Box 22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53" y="1384"/>
              <a:ext cx="349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18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es-ES" sz="900" b="1">
                  <a:solidFill>
                    <a:srgbClr val="000000"/>
                  </a:solidFill>
                </a:rPr>
                <a:t>DOC. 15</a:t>
              </a:r>
            </a:p>
          </p:txBody>
        </p:sp>
      </p:grpSp>
      <p:sp>
        <p:nvSpPr>
          <p:cNvPr id="120855" name="Oval 23"/>
          <p:cNvSpPr>
            <a:spLocks noChangeArrowheads="1"/>
          </p:cNvSpPr>
          <p:nvPr/>
        </p:nvSpPr>
        <p:spPr bwMode="auto">
          <a:xfrm>
            <a:off x="763588" y="4527550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933450" y="4460875"/>
            <a:ext cx="5003800" cy="5207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>
                <a:solidFill>
                  <a:srgbClr val="000000"/>
                </a:solidFill>
              </a:rPr>
              <a:t>La falta de un control eficaz de los reyes sobre las tareas del gobierno </a:t>
            </a:r>
            <a:r>
              <a:rPr lang="en-GB" altLang="es-ES" sz="1400">
                <a:solidFill>
                  <a:srgbClr val="000000"/>
                </a:solidFill>
              </a:rPr>
              <a:t>(incapaces de imponer las leyes)</a:t>
            </a:r>
            <a:r>
              <a:rPr lang="ar-SA" altLang="es-ES" sz="1400">
                <a:solidFill>
                  <a:srgbClr val="000000"/>
                </a:solidFill>
              </a:rPr>
              <a:t>‏</a:t>
            </a:r>
            <a:endParaRPr lang="en-GB" altLang="es-ES" sz="1400">
              <a:solidFill>
                <a:srgbClr val="000000"/>
              </a:solidFill>
            </a:endParaRPr>
          </a:p>
        </p:txBody>
      </p:sp>
      <p:sp>
        <p:nvSpPr>
          <p:cNvPr id="120857" name="Oval 25"/>
          <p:cNvSpPr>
            <a:spLocks noChangeArrowheads="1"/>
          </p:cNvSpPr>
          <p:nvPr/>
        </p:nvSpPr>
        <p:spPr bwMode="auto">
          <a:xfrm>
            <a:off x="757238" y="5149850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927100" y="5083175"/>
            <a:ext cx="6665913" cy="5207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>
                <a:solidFill>
                  <a:srgbClr val="000000"/>
                </a:solidFill>
              </a:rPr>
              <a:t>Los reyes debían contar con la aprobación de las asambleas representativas </a:t>
            </a:r>
            <a:r>
              <a:rPr lang="en-GB" altLang="es-ES" sz="1400">
                <a:solidFill>
                  <a:srgbClr val="000000"/>
                </a:solidFill>
              </a:rPr>
              <a:t>(de Nobleza, de la alta burguesía) (Cortes, Parlamentos, Estados Generales...)</a:t>
            </a:r>
            <a:r>
              <a:rPr lang="ar-SA" altLang="es-ES" sz="1400">
                <a:solidFill>
                  <a:srgbClr val="000000"/>
                </a:solidFill>
              </a:rPr>
              <a:t>‏</a:t>
            </a:r>
            <a:endParaRPr lang="en-GB" altLang="es-ES" sz="1400">
              <a:solidFill>
                <a:srgbClr val="000000"/>
              </a:solidFill>
            </a:endParaRPr>
          </a:p>
        </p:txBody>
      </p:sp>
      <p:sp>
        <p:nvSpPr>
          <p:cNvPr id="120859" name="Oval 27"/>
          <p:cNvSpPr>
            <a:spLocks noChangeArrowheads="1"/>
          </p:cNvSpPr>
          <p:nvPr/>
        </p:nvSpPr>
        <p:spPr bwMode="auto">
          <a:xfrm>
            <a:off x="1046163" y="57404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1200150" y="5637213"/>
            <a:ext cx="775335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 b="1" u="sng">
                <a:solidFill>
                  <a:srgbClr val="000000"/>
                </a:solidFill>
              </a:rPr>
              <a:t>Las grandes monarquías disponían de un poder restringido basado en la cooperación o el consentimiento con los poderes locales y los grandes señores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397750" y="5378450"/>
            <a:ext cx="657225" cy="230188"/>
            <a:chOff x="4660" y="3388"/>
            <a:chExt cx="414" cy="145"/>
          </a:xfrm>
        </p:grpSpPr>
        <p:sp>
          <p:nvSpPr>
            <p:cNvPr id="14361" name="AutoShape 3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08" y="3415"/>
              <a:ext cx="367" cy="86"/>
            </a:xfrm>
            <a:prstGeom prst="homePlate">
              <a:avLst>
                <a:gd name="adj" fmla="val 106686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altLang="es-ES"/>
            </a:p>
          </p:txBody>
        </p:sp>
        <p:sp>
          <p:nvSpPr>
            <p:cNvPr id="7194" name="Text Box 31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60" y="3388"/>
              <a:ext cx="349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18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es-ES" sz="900" b="1">
                  <a:solidFill>
                    <a:srgbClr val="000000"/>
                  </a:solidFill>
                </a:rPr>
                <a:t>DOC. 18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6" dur="10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0" dur="10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7638" y="1541463"/>
            <a:ext cx="355600" cy="4471987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1125"/>
              </a:spcBef>
              <a:buClr>
                <a:srgbClr val="B4007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b="1">
                <a:solidFill>
                  <a:srgbClr val="B4007C"/>
                </a:solidFill>
              </a:rPr>
              <a:t>3.- El absolutismo y su práctica de gobierno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9225" y="949325"/>
            <a:ext cx="388937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s-ES" sz="1700" b="1">
              <a:solidFill>
                <a:srgbClr val="000000"/>
              </a:solidFill>
            </a:endParaRPr>
          </a:p>
          <a:p>
            <a:pPr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700" b="1">
                <a:solidFill>
                  <a:srgbClr val="FFFFFF"/>
                </a:solidFill>
              </a:rPr>
              <a:t>La monarquía absoluta y sus límites 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237288" y="4075113"/>
            <a:ext cx="2711450" cy="550862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000" b="1" i="1">
                <a:solidFill>
                  <a:srgbClr val="000000"/>
                </a:solidFill>
              </a:rPr>
              <a:t>Federico el Grande en el castillo de Saint-Souci rodeado de artistas y filósofos, entre ellos Voltaire</a:t>
            </a:r>
          </a:p>
        </p:txBody>
      </p:sp>
      <p:sp>
        <p:nvSpPr>
          <p:cNvPr id="124935" name="Oval 7"/>
          <p:cNvSpPr>
            <a:spLocks noChangeArrowheads="1"/>
          </p:cNvSpPr>
          <p:nvPr/>
        </p:nvSpPr>
        <p:spPr bwMode="auto">
          <a:xfrm>
            <a:off x="812800" y="228441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017588" y="2195513"/>
            <a:ext cx="4233862" cy="77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>
                <a:solidFill>
                  <a:srgbClr val="000000"/>
                </a:solidFill>
              </a:rPr>
              <a:t>En el siglo XVIII las monarquías absolutas aplicaron una </a:t>
            </a:r>
            <a:r>
              <a:rPr lang="en-GB" altLang="es-ES" sz="1500" b="1">
                <a:solidFill>
                  <a:srgbClr val="000000"/>
                </a:solidFill>
              </a:rPr>
              <a:t>política de reformas</a:t>
            </a:r>
            <a:r>
              <a:rPr lang="en-GB" altLang="es-ES" sz="1500">
                <a:solidFill>
                  <a:srgbClr val="000000"/>
                </a:solidFill>
              </a:rPr>
              <a:t> basadas en una corriente filosófica nueva, </a:t>
            </a:r>
            <a:r>
              <a:rPr lang="en-GB" altLang="es-ES" sz="1500" b="1">
                <a:solidFill>
                  <a:srgbClr val="000000"/>
                </a:solidFill>
              </a:rPr>
              <a:t>la ilustración 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41338" y="1665288"/>
            <a:ext cx="2263775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4D4D4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>
                <a:solidFill>
                  <a:srgbClr val="4D4D4D"/>
                </a:solidFill>
              </a:rPr>
              <a:t>El despotismo ilustrado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501650" y="1974850"/>
            <a:ext cx="2124075" cy="8890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939925" y="3025775"/>
            <a:ext cx="1066800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algn="ctr" defTabSz="449263" eaLnBrk="1" hangingPunct="1">
              <a:buClr>
                <a:srgbClr val="4D4D4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100" b="1">
                <a:solidFill>
                  <a:srgbClr val="4D4D4D"/>
                </a:solidFill>
              </a:rPr>
              <a:t>Denominada   </a:t>
            </a: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2994025" y="3035300"/>
            <a:ext cx="247650" cy="311150"/>
          </a:xfrm>
          <a:prstGeom prst="downArrow">
            <a:avLst>
              <a:gd name="adj1" fmla="val 50000"/>
              <a:gd name="adj2" fmla="val 3141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995488" y="3351213"/>
            <a:ext cx="2036762" cy="30638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400" b="1" i="1">
                <a:solidFill>
                  <a:srgbClr val="000000"/>
                </a:solidFill>
              </a:rPr>
              <a:t>Despotismo ilustrado</a:t>
            </a:r>
          </a:p>
        </p:txBody>
      </p:sp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950913"/>
            <a:ext cx="2719388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2419350" y="3781425"/>
            <a:ext cx="3397250" cy="885825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300" b="1" i="1">
                <a:solidFill>
                  <a:srgbClr val="000000"/>
                </a:solidFill>
              </a:rPr>
              <a:t>Reformar la administración , el ejército, la economía, modernizar la industria y el comercio y favorecer el avance científico y la educación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51050" y="3697288"/>
            <a:ext cx="344488" cy="271462"/>
            <a:chOff x="1292" y="2329"/>
            <a:chExt cx="217" cy="171"/>
          </a:xfrm>
        </p:grpSpPr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1292" y="2329"/>
              <a:ext cx="1" cy="166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454" name="Line 18"/>
            <p:cNvSpPr>
              <a:spLocks noChangeShapeType="1"/>
            </p:cNvSpPr>
            <p:nvPr/>
          </p:nvSpPr>
          <p:spPr bwMode="auto">
            <a:xfrm>
              <a:off x="1292" y="2501"/>
              <a:ext cx="218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051050" y="4476750"/>
            <a:ext cx="349250" cy="271463"/>
            <a:chOff x="1292" y="2820"/>
            <a:chExt cx="220" cy="171"/>
          </a:xfrm>
        </p:grpSpPr>
        <p:sp>
          <p:nvSpPr>
            <p:cNvPr id="18451" name="Line 20"/>
            <p:cNvSpPr>
              <a:spLocks noChangeShapeType="1"/>
            </p:cNvSpPr>
            <p:nvPr/>
          </p:nvSpPr>
          <p:spPr bwMode="auto">
            <a:xfrm flipH="1">
              <a:off x="1307" y="2822"/>
              <a:ext cx="207" cy="1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452" name="Line 21"/>
            <p:cNvSpPr>
              <a:spLocks noChangeShapeType="1"/>
            </p:cNvSpPr>
            <p:nvPr/>
          </p:nvSpPr>
          <p:spPr bwMode="auto">
            <a:xfrm flipH="1">
              <a:off x="1291" y="2820"/>
              <a:ext cx="12" cy="172"/>
            </a:xfrm>
            <a:prstGeom prst="line">
              <a:avLst/>
            </a:prstGeom>
            <a:noFill/>
            <a:ln w="284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116013" y="4724400"/>
            <a:ext cx="2297112" cy="739775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400" b="1" i="1">
                <a:solidFill>
                  <a:srgbClr val="000000"/>
                </a:solidFill>
              </a:rPr>
              <a:t>Pero sin alterar la base social y política del Antiguo Régimen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 La contestación al absolutismo.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Regímenes parlamentarios en Inglaterra y Holanda como contestación al absolutismo europeo.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 el siglo XVIII despotismo ilustrado e ilustración para introducir mejoras para sus súbditos.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2555875" y="3113088"/>
            <a:ext cx="185738" cy="887412"/>
          </a:xfrm>
          <a:prstGeom prst="downArrow">
            <a:avLst>
              <a:gd name="adj1" fmla="val 50426"/>
              <a:gd name="adj2" fmla="val 66667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57163" y="1531938"/>
            <a:ext cx="355600" cy="4471987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60338" y="947738"/>
            <a:ext cx="330517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s-ES" sz="1700" b="1">
              <a:solidFill>
                <a:srgbClr val="000000"/>
              </a:solidFill>
            </a:endParaRPr>
          </a:p>
          <a:p>
            <a:pPr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700" b="1">
                <a:solidFill>
                  <a:srgbClr val="FFFFFF"/>
                </a:solidFill>
              </a:rPr>
              <a:t>Los regímenes parlamentarios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>
            <a:off x="720725" y="167005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892175" y="1574800"/>
            <a:ext cx="39608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 b="1" u="sng">
                <a:solidFill>
                  <a:srgbClr val="000000"/>
                </a:solidFill>
              </a:rPr>
              <a:t>En Inglaterra y en las Provincias Unidas no se impuso el absolutismo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915988" y="2273300"/>
            <a:ext cx="2259012" cy="292100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algn="ctr"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300" b="1">
                <a:solidFill>
                  <a:srgbClr val="FFFFFF"/>
                </a:solidFill>
              </a:rPr>
              <a:t>Inglaterra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12813" y="2660650"/>
            <a:ext cx="2278062" cy="490538"/>
          </a:xfrm>
          <a:prstGeom prst="rect">
            <a:avLst/>
          </a:prstGeom>
          <a:solidFill>
            <a:srgbClr val="FFFFFF"/>
          </a:solidFill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300" b="1">
                <a:solidFill>
                  <a:srgbClr val="000000"/>
                </a:solidFill>
              </a:rPr>
              <a:t>El Parlamento impuso sus derechos a los reyes 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860425" y="3332163"/>
            <a:ext cx="1344613" cy="64135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200" b="1">
                <a:solidFill>
                  <a:srgbClr val="000000"/>
                </a:solidFill>
              </a:rPr>
              <a:t>En la  revolución de 1649, contra el rey Carlos I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836613" y="4044950"/>
            <a:ext cx="2725737" cy="4587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200" b="1">
                <a:solidFill>
                  <a:srgbClr val="000000"/>
                </a:solidFill>
              </a:rPr>
              <a:t>En 1688, con la destitución y exilio del rey Jacobo II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1125"/>
              </a:spcBef>
              <a:buClr>
                <a:srgbClr val="B4007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b="1">
                <a:solidFill>
                  <a:srgbClr val="B4007C"/>
                </a:solidFill>
              </a:rPr>
              <a:t>3.- El absolutismo y su práctica de gobierno</a:t>
            </a:r>
          </a:p>
        </p:txBody>
      </p:sp>
      <p:sp>
        <p:nvSpPr>
          <p:cNvPr id="126989" name="AutoShape 13"/>
          <p:cNvSpPr>
            <a:spLocks noChangeArrowheads="1"/>
          </p:cNvSpPr>
          <p:nvPr/>
        </p:nvSpPr>
        <p:spPr bwMode="auto">
          <a:xfrm>
            <a:off x="1220788" y="3160713"/>
            <a:ext cx="385762" cy="2016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817563" y="4648200"/>
            <a:ext cx="2741612" cy="733425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400" b="1" i="1">
                <a:solidFill>
                  <a:srgbClr val="000000"/>
                </a:solidFill>
              </a:rPr>
              <a:t>En 1689, Guillermo III firmó la Declaración de Derechos </a:t>
            </a:r>
            <a:r>
              <a:rPr lang="en-GB" altLang="es-ES" sz="1400" i="1">
                <a:solidFill>
                  <a:srgbClr val="000000"/>
                </a:solidFill>
              </a:rPr>
              <a:t>(Bill of Rights)</a:t>
            </a:r>
            <a:r>
              <a:rPr lang="ar-SA" altLang="es-ES" sz="1400" i="1">
                <a:solidFill>
                  <a:srgbClr val="000000"/>
                </a:solidFill>
              </a:rPr>
              <a:t>‏</a:t>
            </a:r>
            <a:endParaRPr lang="en-GB" altLang="es-ES" sz="1400" i="1">
              <a:solidFill>
                <a:srgbClr val="000000"/>
              </a:solidFill>
            </a:endParaRPr>
          </a:p>
        </p:txBody>
      </p:sp>
      <p:sp>
        <p:nvSpPr>
          <p:cNvPr id="126991" name="AutoShape 15"/>
          <p:cNvSpPr>
            <a:spLocks noChangeArrowheads="1"/>
          </p:cNvSpPr>
          <p:nvPr/>
        </p:nvSpPr>
        <p:spPr bwMode="auto">
          <a:xfrm>
            <a:off x="1782763" y="4484688"/>
            <a:ext cx="642937" cy="2016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1466850" y="5410200"/>
            <a:ext cx="2063750" cy="45878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200" b="1">
                <a:solidFill>
                  <a:srgbClr val="000000"/>
                </a:solidFill>
              </a:rPr>
              <a:t>Sometía los poderes del rey al Parlamento</a:t>
            </a:r>
          </a:p>
        </p:txBody>
      </p:sp>
      <p:sp>
        <p:nvSpPr>
          <p:cNvPr id="126993" name="AutoShape 17"/>
          <p:cNvSpPr>
            <a:spLocks noChangeArrowheads="1"/>
          </p:cNvSpPr>
          <p:nvPr/>
        </p:nvSpPr>
        <p:spPr bwMode="auto">
          <a:xfrm>
            <a:off x="1827213" y="5238750"/>
            <a:ext cx="385762" cy="2016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pic>
        <p:nvPicPr>
          <p:cNvPr id="1269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19175"/>
            <a:ext cx="3648075" cy="288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126413" y="3736975"/>
            <a:ext cx="895350" cy="206375"/>
            <a:chOff x="5119" y="2354"/>
            <a:chExt cx="564" cy="130"/>
          </a:xfrm>
        </p:grpSpPr>
        <p:sp>
          <p:nvSpPr>
            <p:cNvPr id="9243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19" y="2354"/>
              <a:ext cx="565" cy="1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</p:spPr>
          <p:txBody>
            <a:bodyPr wrap="none" lIns="90000" tIns="46800" rIns="54000" bIns="46800" anchor="ctr"/>
            <a:lstStyle/>
            <a:p>
              <a:pPr algn="r" defTabSz="449263" eaLnBrk="1" hangingPunct="1">
                <a:buClr>
                  <a:srgbClr val="B4007C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es-ES" sz="900" b="1">
                  <a:solidFill>
                    <a:srgbClr val="B4007C"/>
                  </a:solidFill>
                </a:rPr>
                <a:t>Ampliación</a:t>
              </a:r>
            </a:p>
          </p:txBody>
        </p:sp>
        <p:sp>
          <p:nvSpPr>
            <p:cNvPr id="9244" name="Oval 21"/>
            <p:cNvSpPr>
              <a:spLocks noChangeArrowheads="1"/>
            </p:cNvSpPr>
            <p:nvPr/>
          </p:nvSpPr>
          <p:spPr bwMode="auto">
            <a:xfrm>
              <a:off x="5119" y="2379"/>
              <a:ext cx="113" cy="78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altLang="es-ES"/>
            </a:p>
          </p:txBody>
        </p:sp>
        <p:sp>
          <p:nvSpPr>
            <p:cNvPr id="9245" name="AutoShape 22"/>
            <p:cNvSpPr>
              <a:spLocks noChangeArrowheads="1"/>
            </p:cNvSpPr>
            <p:nvPr/>
          </p:nvSpPr>
          <p:spPr bwMode="auto">
            <a:xfrm rot="5400000">
              <a:off x="5160" y="2385"/>
              <a:ext cx="52" cy="6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s-ES" altLang="es-E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54363" y="5743575"/>
            <a:ext cx="657225" cy="230188"/>
            <a:chOff x="1987" y="3618"/>
            <a:chExt cx="414" cy="145"/>
          </a:xfrm>
        </p:grpSpPr>
        <p:sp>
          <p:nvSpPr>
            <p:cNvPr id="20505" name="AutoShape 2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35" y="3645"/>
              <a:ext cx="367" cy="86"/>
            </a:xfrm>
            <a:prstGeom prst="homePlate">
              <a:avLst>
                <a:gd name="adj" fmla="val 106686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altLang="es-ES"/>
            </a:p>
          </p:txBody>
        </p:sp>
        <p:sp>
          <p:nvSpPr>
            <p:cNvPr id="9242" name="Text Box 2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87" y="3618"/>
              <a:ext cx="349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18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es-ES" sz="900" b="1">
                  <a:solidFill>
                    <a:srgbClr val="000000"/>
                  </a:solidFill>
                </a:rPr>
                <a:t>DOC. 20</a:t>
              </a:r>
            </a:p>
          </p:txBody>
        </p:sp>
      </p:grpSp>
      <p:sp>
        <p:nvSpPr>
          <p:cNvPr id="127002" name="Text Box 26"/>
          <p:cNvSpPr txBox="1">
            <a:spLocks noChangeArrowheads="1"/>
          </p:cNvSpPr>
          <p:nvPr/>
        </p:nvSpPr>
        <p:spPr bwMode="auto">
          <a:xfrm>
            <a:off x="4406900" y="4289425"/>
            <a:ext cx="2259013" cy="292100"/>
          </a:xfrm>
          <a:prstGeom prst="rect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algn="ctr"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300" b="1">
                <a:solidFill>
                  <a:srgbClr val="FFFFFF"/>
                </a:solidFill>
              </a:rPr>
              <a:t>En las Provincias Unidas</a:t>
            </a:r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4403725" y="4676775"/>
            <a:ext cx="2278063" cy="687388"/>
          </a:xfrm>
          <a:prstGeom prst="rect">
            <a:avLst/>
          </a:prstGeom>
          <a:solidFill>
            <a:srgbClr val="FFFFFF"/>
          </a:solidFill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300" b="1">
                <a:solidFill>
                  <a:srgbClr val="000000"/>
                </a:solidFill>
              </a:rPr>
              <a:t>Tras la dominación española se proclamó una república</a:t>
            </a:r>
          </a:p>
        </p:txBody>
      </p:sp>
      <p:sp>
        <p:nvSpPr>
          <p:cNvPr id="127004" name="Text Box 28"/>
          <p:cNvSpPr txBox="1">
            <a:spLocks noChangeArrowheads="1"/>
          </p:cNvSpPr>
          <p:nvPr/>
        </p:nvSpPr>
        <p:spPr bwMode="auto">
          <a:xfrm>
            <a:off x="4422775" y="5448300"/>
            <a:ext cx="2233613" cy="64135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200" b="1">
                <a:solidFill>
                  <a:srgbClr val="000000"/>
                </a:solidFill>
              </a:rPr>
              <a:t>Cada provincia con un Parlamento, que se unían en unos Estados Generales</a:t>
            </a:r>
          </a:p>
        </p:txBody>
      </p:sp>
      <p:sp>
        <p:nvSpPr>
          <p:cNvPr id="127005" name="AutoShape 29"/>
          <p:cNvSpPr>
            <a:spLocks noChangeArrowheads="1"/>
          </p:cNvSpPr>
          <p:nvPr/>
        </p:nvSpPr>
        <p:spPr bwMode="auto">
          <a:xfrm>
            <a:off x="5487988" y="5276850"/>
            <a:ext cx="569912" cy="2016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2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20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7" dur="10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20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1" dur="2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49225" y="1550988"/>
            <a:ext cx="355600" cy="4471987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50813" y="949325"/>
            <a:ext cx="3954462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s-ES" sz="1700" b="1">
              <a:solidFill>
                <a:srgbClr val="000000"/>
              </a:solidFill>
            </a:endParaRPr>
          </a:p>
          <a:p>
            <a:pPr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700" b="1">
                <a:solidFill>
                  <a:srgbClr val="FFFFFF"/>
                </a:solidFill>
              </a:rPr>
              <a:t>Las bases del pensamiento ilustrado 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50825" y="962025"/>
            <a:ext cx="8893175" cy="1588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23225" y="4933950"/>
            <a:ext cx="666750" cy="230188"/>
            <a:chOff x="5054" y="3108"/>
            <a:chExt cx="420" cy="145"/>
          </a:xfrm>
        </p:grpSpPr>
        <p:sp>
          <p:nvSpPr>
            <p:cNvPr id="22560" name="AutoShap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136"/>
              <a:ext cx="372" cy="90"/>
            </a:xfrm>
            <a:prstGeom prst="homePlate">
              <a:avLst>
                <a:gd name="adj" fmla="val 103333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altLang="es-ES"/>
            </a:p>
          </p:txBody>
        </p:sp>
        <p:sp>
          <p:nvSpPr>
            <p:cNvPr id="10273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054" y="3108"/>
              <a:ext cx="349" cy="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18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es-ES" sz="900" b="1">
                  <a:solidFill>
                    <a:srgbClr val="000000"/>
                  </a:solidFill>
                </a:rPr>
                <a:t>DOC. 21</a:t>
              </a:r>
            </a:p>
          </p:txBody>
        </p:sp>
      </p:grp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1125"/>
              </a:spcBef>
              <a:buClr>
                <a:srgbClr val="B4007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b="1">
                <a:solidFill>
                  <a:srgbClr val="B4007C"/>
                </a:solidFill>
              </a:rPr>
              <a:t>4.- Ilustración y crítica al Antiguo Régimen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6827838" y="4103688"/>
            <a:ext cx="2127250" cy="246062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algn="ctr"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000" b="1" i="1">
                <a:solidFill>
                  <a:srgbClr val="000000"/>
                </a:solidFill>
              </a:rPr>
              <a:t>Immanuel Kant</a:t>
            </a:r>
          </a:p>
        </p:txBody>
      </p:sp>
      <p:sp>
        <p:nvSpPr>
          <p:cNvPr id="129034" name="Oval 10"/>
          <p:cNvSpPr>
            <a:spLocks noChangeArrowheads="1"/>
          </p:cNvSpPr>
          <p:nvPr/>
        </p:nvSpPr>
        <p:spPr bwMode="auto">
          <a:xfrm>
            <a:off x="631825" y="167957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03275" y="1584325"/>
            <a:ext cx="32242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 b="1">
                <a:solidFill>
                  <a:srgbClr val="000000"/>
                </a:solidFill>
              </a:rPr>
              <a:t>Las características esenciales del pensamiento ilustrado son siete</a:t>
            </a: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928688" y="2166938"/>
            <a:ext cx="206375" cy="2889250"/>
          </a:xfrm>
          <a:prstGeom prst="rect">
            <a:avLst/>
          </a:prstGeom>
          <a:solidFill>
            <a:srgbClr val="996633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9037" name="Oval 13"/>
          <p:cNvSpPr>
            <a:spLocks noChangeArrowheads="1"/>
          </p:cNvSpPr>
          <p:nvPr/>
        </p:nvSpPr>
        <p:spPr bwMode="auto">
          <a:xfrm>
            <a:off x="1049338" y="2281238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236663" y="2216150"/>
            <a:ext cx="4095750" cy="4905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300" b="1" i="1">
                <a:solidFill>
                  <a:srgbClr val="000000"/>
                </a:solidFill>
              </a:rPr>
              <a:t>El predominio de la razón, </a:t>
            </a:r>
            <a:r>
              <a:rPr lang="en-GB" altLang="es-ES" sz="1300" i="1">
                <a:solidFill>
                  <a:srgbClr val="000000"/>
                </a:solidFill>
              </a:rPr>
              <a:t>frente a la tradición, lo sobrenatural y la superstición</a:t>
            </a:r>
          </a:p>
        </p:txBody>
      </p:sp>
      <p:sp>
        <p:nvSpPr>
          <p:cNvPr id="129039" name="Oval 15"/>
          <p:cNvSpPr>
            <a:spLocks noChangeArrowheads="1"/>
          </p:cNvSpPr>
          <p:nvPr/>
        </p:nvSpPr>
        <p:spPr bwMode="auto">
          <a:xfrm>
            <a:off x="1046163" y="2827338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1239838" y="2754313"/>
            <a:ext cx="4122737" cy="5207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 i="1">
                <a:solidFill>
                  <a:srgbClr val="000000"/>
                </a:solidFill>
              </a:rPr>
              <a:t>La crítica </a:t>
            </a:r>
            <a:r>
              <a:rPr lang="en-GB" altLang="es-ES" sz="1400" i="1">
                <a:solidFill>
                  <a:srgbClr val="000000"/>
                </a:solidFill>
              </a:rPr>
              <a:t>como instrumento de censura a todo la que se oponía</a:t>
            </a:r>
            <a:r>
              <a:rPr lang="en-GB" altLang="es-ES" sz="1400">
                <a:solidFill>
                  <a:srgbClr val="000000"/>
                </a:solidFill>
              </a:rPr>
              <a:t> </a:t>
            </a:r>
            <a:r>
              <a:rPr lang="en-GB" altLang="es-ES" sz="1300" i="1">
                <a:solidFill>
                  <a:srgbClr val="000000"/>
                </a:solidFill>
              </a:rPr>
              <a:t>a la razón</a:t>
            </a:r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1035050" y="3395663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228725" y="3322638"/>
            <a:ext cx="4122738" cy="3063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i="1">
                <a:solidFill>
                  <a:srgbClr val="000000"/>
                </a:solidFill>
              </a:rPr>
              <a:t>La defensa de la</a:t>
            </a:r>
            <a:r>
              <a:rPr lang="en-GB" altLang="es-ES" sz="1400" b="1" i="1">
                <a:solidFill>
                  <a:srgbClr val="000000"/>
                </a:solidFill>
              </a:rPr>
              <a:t> autonomía del poder civil</a:t>
            </a:r>
          </a:p>
        </p:txBody>
      </p:sp>
      <p:sp>
        <p:nvSpPr>
          <p:cNvPr id="129043" name="Oval 19"/>
          <p:cNvSpPr>
            <a:spLocks noChangeArrowheads="1"/>
          </p:cNvSpPr>
          <p:nvPr/>
        </p:nvSpPr>
        <p:spPr bwMode="auto">
          <a:xfrm>
            <a:off x="1044575" y="3765550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1238250" y="3692525"/>
            <a:ext cx="4122738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 i="1">
                <a:solidFill>
                  <a:srgbClr val="000000"/>
                </a:solidFill>
              </a:rPr>
              <a:t>La tolerancia religiosa</a:t>
            </a:r>
          </a:p>
        </p:txBody>
      </p:sp>
      <p:sp>
        <p:nvSpPr>
          <p:cNvPr id="129045" name="Oval 21"/>
          <p:cNvSpPr>
            <a:spLocks noChangeArrowheads="1"/>
          </p:cNvSpPr>
          <p:nvPr/>
        </p:nvSpPr>
        <p:spPr bwMode="auto">
          <a:xfrm>
            <a:off x="1046163" y="4111625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1239838" y="4038600"/>
            <a:ext cx="4786312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 i="1">
                <a:solidFill>
                  <a:srgbClr val="000000"/>
                </a:solidFill>
              </a:rPr>
              <a:t>Elevado interés por la economía y el progreso material</a:t>
            </a:r>
          </a:p>
        </p:txBody>
      </p:sp>
      <p:sp>
        <p:nvSpPr>
          <p:cNvPr id="129047" name="Oval 23"/>
          <p:cNvSpPr>
            <a:spLocks noChangeArrowheads="1"/>
          </p:cNvSpPr>
          <p:nvPr/>
        </p:nvSpPr>
        <p:spPr bwMode="auto">
          <a:xfrm>
            <a:off x="1054100" y="4456113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1247775" y="4383088"/>
            <a:ext cx="4700588" cy="3063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 i="1">
                <a:solidFill>
                  <a:srgbClr val="000000"/>
                </a:solidFill>
              </a:rPr>
              <a:t>La educación </a:t>
            </a:r>
            <a:r>
              <a:rPr lang="en-GB" altLang="es-ES" sz="1400" i="1">
                <a:solidFill>
                  <a:srgbClr val="000000"/>
                </a:solidFill>
              </a:rPr>
              <a:t>como instrumento para difundir la razón</a:t>
            </a:r>
          </a:p>
        </p:txBody>
      </p:sp>
      <p:sp>
        <p:nvSpPr>
          <p:cNvPr id="129049" name="Oval 25"/>
          <p:cNvSpPr>
            <a:spLocks noChangeArrowheads="1"/>
          </p:cNvSpPr>
          <p:nvPr/>
        </p:nvSpPr>
        <p:spPr bwMode="auto">
          <a:xfrm>
            <a:off x="1017588" y="4819650"/>
            <a:ext cx="155575" cy="1619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75755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1211263" y="4746625"/>
            <a:ext cx="4122737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s-ES" sz="1400" b="1" i="1">
                <a:solidFill>
                  <a:srgbClr val="000000"/>
                </a:solidFill>
              </a:rPr>
              <a:t>El interés por las ciencias experimentales</a:t>
            </a:r>
          </a:p>
        </p:txBody>
      </p:sp>
      <p:sp>
        <p:nvSpPr>
          <p:cNvPr id="129051" name="Oval 27"/>
          <p:cNvSpPr>
            <a:spLocks noChangeArrowheads="1"/>
          </p:cNvSpPr>
          <p:nvPr/>
        </p:nvSpPr>
        <p:spPr bwMode="auto">
          <a:xfrm>
            <a:off x="649288" y="522605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820738" y="5130800"/>
            <a:ext cx="455295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500">
                <a:solidFill>
                  <a:srgbClr val="000000"/>
                </a:solidFill>
              </a:rPr>
              <a:t>Para el filósofo Immanuel </a:t>
            </a:r>
            <a:r>
              <a:rPr lang="en-GB" altLang="es-ES" sz="1500" b="1">
                <a:solidFill>
                  <a:srgbClr val="000000"/>
                </a:solidFill>
              </a:rPr>
              <a:t>Kant</a:t>
            </a:r>
            <a:r>
              <a:rPr lang="en-GB" altLang="es-ES" sz="1500">
                <a:solidFill>
                  <a:srgbClr val="000000"/>
                </a:solidFill>
              </a:rPr>
              <a:t> la </a:t>
            </a:r>
            <a:r>
              <a:rPr lang="en-GB" altLang="es-ES" sz="1500" b="1" u="sng">
                <a:solidFill>
                  <a:srgbClr val="000000"/>
                </a:solidFill>
              </a:rPr>
              <a:t>ilustración</a:t>
            </a:r>
            <a:r>
              <a:rPr lang="en-GB" altLang="es-ES" sz="1500">
                <a:solidFill>
                  <a:srgbClr val="000000"/>
                </a:solidFill>
              </a:rPr>
              <a:t> era</a:t>
            </a:r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5510213" y="5162550"/>
            <a:ext cx="3249612" cy="276225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200" b="1">
                <a:solidFill>
                  <a:srgbClr val="000000"/>
                </a:solidFill>
              </a:rPr>
              <a:t>El medio de emancipación del ser humano</a:t>
            </a:r>
          </a:p>
        </p:txBody>
      </p:sp>
      <p:sp>
        <p:nvSpPr>
          <p:cNvPr id="129054" name="AutoShape 30"/>
          <p:cNvSpPr>
            <a:spLocks noChangeArrowheads="1"/>
          </p:cNvSpPr>
          <p:nvPr/>
        </p:nvSpPr>
        <p:spPr bwMode="auto">
          <a:xfrm rot="-5400000">
            <a:off x="5098257" y="5176044"/>
            <a:ext cx="385762" cy="2603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pic>
        <p:nvPicPr>
          <p:cNvPr id="12905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663" y="1704975"/>
            <a:ext cx="2127250" cy="239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9056" name="AutoShape 32"/>
          <p:cNvSpPr>
            <a:spLocks noChangeArrowheads="1"/>
          </p:cNvSpPr>
          <p:nvPr/>
        </p:nvSpPr>
        <p:spPr bwMode="auto">
          <a:xfrm>
            <a:off x="3984625" y="5405438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1874838" y="5630863"/>
            <a:ext cx="62944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18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1400" b="1" u="sng">
                <a:solidFill>
                  <a:srgbClr val="000000"/>
                </a:solidFill>
              </a:rPr>
              <a:t>Concepción de la vida cuyo centro era el ser humano, y donde la felicidad era un objetivo alcanzable a través del conocimiento y la razón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3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8" dur="10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2" dur="10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10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6" dur="20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6" dur="10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42" dur="10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2.3. El tratado de Utrecht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0418" name="Picture 2" descr="HISTOGEOMAPAS: EL TRATADO DE UTRECHT, 1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b="1" smtClean="0"/>
              <a:t>1. El Antiguo Régimen. La monarquía absoluta.</a:t>
            </a:r>
            <a:r>
              <a:rPr lang="es-E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1400" b="1" smtClean="0"/>
              <a:t>DEFINICIÓN DE ANTIGUO RÉGIMEN:</a:t>
            </a:r>
            <a:r>
              <a:rPr lang="es-ES" sz="1400" smtClean="0"/>
              <a:t> Sistema político, social y económico característico de Europa entre los siglos XV y XVIII (Renacimiento/Revolución Francesa).</a:t>
            </a:r>
          </a:p>
          <a:p>
            <a:pPr eaLnBrk="1" hangingPunct="1"/>
            <a:endParaRPr lang="es-ES" sz="1400" smtClean="0"/>
          </a:p>
          <a:p>
            <a:pPr eaLnBrk="1" hangingPunct="1"/>
            <a:r>
              <a:rPr lang="es-ES" sz="1400" b="1" smtClean="0"/>
              <a:t>CARACTERÍSTICAS</a:t>
            </a:r>
            <a:r>
              <a:rPr lang="es-ES" sz="1400" smtClean="0"/>
              <a:t>:</a:t>
            </a:r>
          </a:p>
          <a:p>
            <a:pPr lvl="1" eaLnBrk="1" hangingPunct="1"/>
            <a:r>
              <a:rPr lang="es-ES" sz="1200" smtClean="0"/>
              <a:t>Política: Monarquía absoluta-</a:t>
            </a:r>
          </a:p>
          <a:p>
            <a:pPr lvl="1" eaLnBrk="1" hangingPunct="1"/>
            <a:r>
              <a:rPr lang="es-ES" sz="1200" smtClean="0"/>
              <a:t>Sociedad. Organización estamental. Nobleza y clero con privilegios. Tercer Estado muy heterogéneo sin privilegios.</a:t>
            </a:r>
          </a:p>
          <a:p>
            <a:pPr lvl="1" eaLnBrk="1" hangingPunct="1"/>
            <a:r>
              <a:rPr lang="es-ES" sz="1200" smtClean="0"/>
              <a:t>Economía. Fuerte peso del sector agrario. Desarrollo industrial (manufacturas) y comercial limitado y controlado por los gremios.</a:t>
            </a:r>
          </a:p>
          <a:p>
            <a:pPr lvl="1" eaLnBrk="1" hangingPunct="1">
              <a:buFontTx/>
              <a:buNone/>
            </a:pPr>
            <a:endParaRPr lang="es-ES" sz="1200" smtClean="0"/>
          </a:p>
          <a:p>
            <a:pPr eaLnBrk="1" hangingPunct="1"/>
            <a:r>
              <a:rPr lang="es-ES" sz="1400" b="1" smtClean="0"/>
              <a:t>LA MONARQUÍA ABSOLUTA</a:t>
            </a:r>
            <a:r>
              <a:rPr lang="es-ES" sz="1400" smtClean="0"/>
              <a:t>.</a:t>
            </a:r>
          </a:p>
          <a:p>
            <a:pPr lvl="1" eaLnBrk="1" hangingPunct="1"/>
            <a:r>
              <a:rPr lang="es-ES" sz="1200" smtClean="0"/>
              <a:t>Poder absoluto de los monarcas en la Europa de la Edad Moderna.</a:t>
            </a:r>
          </a:p>
          <a:p>
            <a:pPr lvl="1" eaLnBrk="1" hangingPunct="1"/>
            <a:r>
              <a:rPr lang="es-ES" sz="1200" smtClean="0"/>
              <a:t>Poder absoluto  de origen divino. Modelo en Luis XIV de Francia, el “Rey Sol”.</a:t>
            </a:r>
          </a:p>
          <a:p>
            <a:pPr lvl="1" eaLnBrk="1" hangingPunct="1"/>
            <a:r>
              <a:rPr lang="es-ES" sz="1200" smtClean="0"/>
              <a:t>Instituciones representativas como las CORTES o los ESTADOS GENERALES que solo asesoran al rey, pero las decisiones finales son siempre suyas.</a:t>
            </a:r>
          </a:p>
          <a:p>
            <a:pPr lvl="1" eaLnBrk="1" hangingPunct="1"/>
            <a:r>
              <a:rPr lang="es-ES" sz="1200" smtClean="0"/>
              <a:t>Los habitantes de cada país no son ciudadanos libres con derechos, son SÚBDITOS del rey.</a:t>
            </a:r>
          </a:p>
          <a:p>
            <a:pPr lvl="1" eaLnBrk="1" hangingPunct="1"/>
            <a:r>
              <a:rPr lang="es-ES" sz="1200" smtClean="0"/>
              <a:t>Solo la alta nobleza y las instituciones locales tradicionales tendrán cierto poder de influencia ante el absolutismo.</a:t>
            </a:r>
          </a:p>
          <a:p>
            <a:pPr eaLnBrk="1" hangingPunct="1"/>
            <a:endParaRPr lang="es-ES" sz="1400" smtClean="0"/>
          </a:p>
          <a:p>
            <a:pPr eaLnBrk="1" hangingPunct="1"/>
            <a:endParaRPr lang="es-E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s-ES" dirty="0" smtClean="0"/>
              <a:t>EJERCÍCIOS PAG 2 Y 3 </a:t>
            </a:r>
          </a:p>
          <a:p>
            <a:endParaRPr lang="es-ES" dirty="0" smtClean="0"/>
          </a:p>
          <a:p>
            <a:r>
              <a:rPr lang="es-ES" dirty="0" smtClean="0"/>
              <a:t>1,2,3,4 Y 5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Página 5  ejercicios 4 y 5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LA MONARQUÍA DE PODER LIMITADO: EL PARLAMENTARISMO INGLÉS.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Monarquía Parlamentaria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Ley de Hábeas Corpus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Declaración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TRANSFORMACIONES ECONÓMICAS Y SOCIALES ELN EL SIGLO XVIII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Crecimiento de la población (Rev. agrícola y demográfica).</a:t>
            </a:r>
          </a:p>
          <a:p>
            <a:r>
              <a:rPr lang="es-ES" dirty="0" smtClean="0"/>
              <a:t>Aumento de la producción (trabajo a domicilio y desarrollo de las manufacturas).</a:t>
            </a:r>
          </a:p>
          <a:p>
            <a:r>
              <a:rPr lang="es-ES" dirty="0" smtClean="0"/>
              <a:t>Desarrollo del comercio colonial (nuevas rutas marítimas, comercio triangular…)</a:t>
            </a:r>
          </a:p>
          <a:p>
            <a:r>
              <a:rPr lang="es-ES" dirty="0" smtClean="0"/>
              <a:t>Ascenso de la burguesía (economía fin de los privilegios)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 QUÉ PAPEL DESEMPEÑÓ EL COMERCIO COLONIAL EN LOS CAMBIOS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Papel importante</a:t>
            </a:r>
          </a:p>
          <a:p>
            <a:r>
              <a:rPr lang="es-ES" dirty="0" smtClean="0"/>
              <a:t>Desarrollo del comercio Triangular.</a:t>
            </a:r>
          </a:p>
          <a:p>
            <a:r>
              <a:rPr lang="es-ES" dirty="0" smtClean="0"/>
              <a:t>Desarrollo del crédito y del capitalismo comercial</a:t>
            </a:r>
          </a:p>
          <a:p>
            <a:r>
              <a:rPr lang="es-ES" dirty="0" smtClean="0"/>
              <a:t>Importancia del comercio de esclavos.</a:t>
            </a:r>
          </a:p>
          <a:p>
            <a:r>
              <a:rPr lang="es-ES" dirty="0" smtClean="0"/>
              <a:t>Desarrollo de las compañías comerciales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xplorando la historia: El Antiguo Régi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84576" cy="684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9154" name="AutoShape 2" descr="Pagina nuev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9156" name="Picture 4" descr="Profesor de Historia, Geografía y Arte: Revolución Indus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243408"/>
            <a:ext cx="5652120" cy="7263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0178" name="AutoShape 2" descr="Domestic System. La Revolución Indus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0" name="AutoShape 4" descr="Domestic System. La Revolución Indus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2" name="AutoShape 6" descr="Pagina nuev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4" name="AutoShape 8" descr="Pagina nuev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6" name="AutoShape 10" descr="Pagina nuev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8" name="AutoShape 12" descr="Pagina nuev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0190" name="Picture 14" descr="Aprende Historia 4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5298" name="Picture 2" descr="Calaméo - Surgimiento De La Burgues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▷ Comercio triangular. Su significado en la econom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929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6. LA ILUSTRACIÓN: NUEVAS IDEAS FRENTE AL ANTIGUO RÉGIMEN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290" name="AutoShape 2" descr="Diapositiva de la ILUSTR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2" name="Picture 4" descr="Recordemos la Ilustración | Revista – Stratega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24936" cy="46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5124" name="Picture 5" descr="monarquia absoluta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8180387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BASES DEL PENSAMIENTO ILUSTRADO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Libertad</a:t>
            </a:r>
          </a:p>
          <a:p>
            <a:r>
              <a:rPr lang="es-ES" dirty="0" smtClean="0"/>
              <a:t>Razón</a:t>
            </a:r>
          </a:p>
          <a:p>
            <a:r>
              <a:rPr lang="es-ES" dirty="0" smtClean="0"/>
              <a:t>Optimismo en ser humano.</a:t>
            </a:r>
          </a:p>
          <a:p>
            <a:r>
              <a:rPr lang="es-ES" dirty="0" smtClean="0"/>
              <a:t>Progreso.</a:t>
            </a:r>
          </a:p>
          <a:p>
            <a:r>
              <a:rPr lang="es-ES" dirty="0" smtClean="0"/>
              <a:t>Tolerancia</a:t>
            </a:r>
          </a:p>
          <a:p>
            <a:r>
              <a:rPr lang="es-ES" dirty="0" smtClean="0"/>
              <a:t>Modelo de burguesía</a:t>
            </a:r>
          </a:p>
          <a:p>
            <a:r>
              <a:rPr lang="es-ES" dirty="0" smtClean="0"/>
              <a:t>Hijos del antiguo régimen…, pero</a:t>
            </a:r>
          </a:p>
          <a:p>
            <a:pPr lvl="1"/>
            <a:r>
              <a:rPr lang="es-ES" dirty="0" smtClean="0"/>
              <a:t>Liberalismo económico</a:t>
            </a:r>
          </a:p>
          <a:p>
            <a:pPr lvl="1"/>
            <a:r>
              <a:rPr lang="es-ES" dirty="0" smtClean="0"/>
              <a:t>Fisiocracia</a:t>
            </a:r>
          </a:p>
          <a:p>
            <a:pPr lvl="1"/>
            <a:r>
              <a:rPr lang="es-ES" dirty="0" smtClean="0"/>
              <a:t>Soberanía nacional (Rousseau)</a:t>
            </a:r>
          </a:p>
          <a:p>
            <a:pPr lvl="1"/>
            <a:r>
              <a:rPr lang="es-ES" dirty="0" smtClean="0"/>
              <a:t>Sistema político liberal, división de poderes (</a:t>
            </a:r>
            <a:r>
              <a:rPr lang="es-ES" dirty="0" err="1" smtClean="0"/>
              <a:t>Montesquieu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Parlamento (Voltaire)</a:t>
            </a:r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Despotismo ilustrado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Experiencias reformistas para mejorar la situación del pueblo sin renunciar a su autoridad (Carlos III España…).</a:t>
            </a:r>
          </a:p>
          <a:p>
            <a:pPr lvl="1"/>
            <a:r>
              <a:rPr lang="es-ES" dirty="0" smtClean="0"/>
              <a:t>Racionalización de la administración</a:t>
            </a:r>
          </a:p>
          <a:p>
            <a:pPr lvl="1"/>
            <a:r>
              <a:rPr lang="es-ES" dirty="0" smtClean="0"/>
              <a:t>Modernización económica…</a:t>
            </a:r>
          </a:p>
          <a:p>
            <a:pPr lvl="1"/>
            <a:r>
              <a:rPr lang="es-ES" dirty="0" smtClean="0"/>
              <a:t>Fomento de la educación…</a:t>
            </a:r>
          </a:p>
          <a:p>
            <a:pPr lvl="1"/>
            <a:r>
              <a:rPr lang="es-ES" dirty="0" smtClean="0"/>
              <a:t>Todo para el pueblo, pero sin el pueblo…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ENCICLOPEDIA COMO MODELO DE ILUSTRACIÓN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DIDEROT Y D´ALEMBERT.</a:t>
            </a:r>
          </a:p>
          <a:p>
            <a:r>
              <a:rPr lang="es-ES" dirty="0" smtClean="0"/>
              <a:t>ENCICLOPEDIA DE SABER</a:t>
            </a:r>
          </a:p>
          <a:p>
            <a:r>
              <a:rPr lang="es-ES" dirty="0" smtClean="0"/>
              <a:t>PROGRESO DE LA CIENCIA Y DE LA TÉCNICA(VAPOR)</a:t>
            </a:r>
          </a:p>
          <a:p>
            <a:r>
              <a:rPr lang="es-ES" dirty="0" smtClean="0"/>
              <a:t>DIFUSIÓN DEL SABER (ACADEMIAS, SOCIEDADES, UNIVERIDADES…)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7. EL NACIMIENTO DE UNA NACIÓN: ESTADOS UNIDOS DE AMÉRICA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El nacimiento de los Estados Uni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4936" cy="5269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Proceso de las 13 colonias</a:t>
            </a:r>
          </a:p>
          <a:p>
            <a:r>
              <a:rPr lang="es-ES" dirty="0" smtClean="0"/>
              <a:t>Revuelta del Té de 1773</a:t>
            </a:r>
          </a:p>
          <a:p>
            <a:r>
              <a:rPr lang="es-ES" dirty="0" smtClean="0"/>
              <a:t>Declaración de Independencia 4 julio 1776</a:t>
            </a:r>
          </a:p>
          <a:p>
            <a:r>
              <a:rPr lang="es-ES" dirty="0" smtClean="0"/>
              <a:t>Constitución de 1787</a:t>
            </a:r>
          </a:p>
          <a:p>
            <a:r>
              <a:rPr lang="es-ES" dirty="0" smtClean="0"/>
              <a:t>George Washington, primer presidente.</a:t>
            </a:r>
          </a:p>
          <a:p>
            <a:r>
              <a:rPr lang="es-ES" dirty="0" smtClean="0"/>
              <a:t>Declaración de derechos</a:t>
            </a:r>
          </a:p>
          <a:p>
            <a:r>
              <a:rPr lang="es-ES" dirty="0" smtClean="0"/>
              <a:t>Modelo liberalismo, pero…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5474" name="Picture 2" descr="El Motín del Té en Boston, el primer paso hacia la independencia de EEUU |  Teinte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547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ndependencia de los Estados Unidos - Historia Univer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64488" cy="715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La lucha por la independencia de los Estados Unidos - Curiosidades de la  Guerra de la Independencia estadounid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38944"/>
            <a:ext cx="11329259" cy="849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INDEPENDENCIA DE ESTADOS UNIDOS | VIAJANDO A TRAVÉS DEL TIEMP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4080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🇺🇸 La Declaración de Derechos de Virginia 12 de Junio de 1776 en Español  🇺🇸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8960995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6148" name="Picture 5" descr="luis-x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9244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Bill of rights 13 de febrero de 1689 Martha Karen A - ppt descar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Declaración de derechos: “Los hombres nacen y permanecen libres e iguales  en sus derech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71357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8. ¿QUÉ SE TRANSFORMÓ EN LA EUROPA DEL ANTIGUO RÉGIMEN?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FIN SOCIEDAD ESTAMENTAL</a:t>
            </a:r>
          </a:p>
          <a:p>
            <a:r>
              <a:rPr lang="es-ES" dirty="0" smtClean="0"/>
              <a:t>FIN ECONOMÍA SEÑORIAL</a:t>
            </a:r>
          </a:p>
          <a:p>
            <a:r>
              <a:rPr lang="es-ES" dirty="0" smtClean="0"/>
              <a:t>FIN MONARQUÍA ABSOLUTA</a:t>
            </a:r>
          </a:p>
          <a:p>
            <a:r>
              <a:rPr lang="es-ES" dirty="0" smtClean="0"/>
              <a:t>EQUILIBRIO TERRITORIAL</a:t>
            </a:r>
          </a:p>
          <a:p>
            <a:r>
              <a:rPr lang="es-ES" dirty="0" smtClean="0"/>
              <a:t>AUMENTO DE PORDUCCIÓN</a:t>
            </a:r>
          </a:p>
          <a:p>
            <a:r>
              <a:rPr lang="es-ES" dirty="0" smtClean="0"/>
              <a:t>DESARROLLO DEL COMERCIO COLONIAL</a:t>
            </a:r>
          </a:p>
          <a:p>
            <a:r>
              <a:rPr lang="es-ES" dirty="0" smtClean="0"/>
              <a:t>ASCENSO DE LA BURGUESÍA</a:t>
            </a:r>
          </a:p>
          <a:p>
            <a:r>
              <a:rPr lang="es-ES" dirty="0" smtClean="0"/>
              <a:t>NUAVAS IDEAS POLÍTICAS: REVOLUCIÓN INGLESA, ILUSTRACIÓN, REVOLUCIÓN AMERICANA.</a:t>
            </a:r>
            <a:endParaRPr lang="es-E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</a:t>
            </a:r>
            <a:r>
              <a:rPr lang="es-ES" b="1" dirty="0" smtClean="0"/>
              <a:t>LOS SISTEMAS PARLAMENTARIOS. GRAN BRETAÑA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Revoluciones en el siglo XVII en Inglaterra que dan lugar a un sistema monárquico limitado.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Carlos I decapitado 1649. República de </a:t>
            </a:r>
            <a:r>
              <a:rPr lang="es-ES" dirty="0" err="1" smtClean="0"/>
              <a:t>Cromwell</a:t>
            </a:r>
            <a:endParaRPr lang="es-ES" dirty="0" smtClean="0"/>
          </a:p>
          <a:p>
            <a:pPr lvl="1"/>
            <a:r>
              <a:rPr lang="es-ES" dirty="0" smtClean="0"/>
              <a:t>Carlos II acepta control de Parlamento 1660.</a:t>
            </a:r>
          </a:p>
          <a:p>
            <a:pPr lvl="1"/>
            <a:r>
              <a:rPr lang="es-ES" dirty="0" smtClean="0"/>
              <a:t>Guillermo de Orange. Declaración de derechos 1689</a:t>
            </a:r>
          </a:p>
          <a:p>
            <a:pPr lvl="1"/>
            <a:r>
              <a:rPr lang="es-ES" dirty="0" smtClean="0"/>
              <a:t>Separación de poderes en Inglaterra a lo largo del XVIII (pero aristocracia domina Parlamento y esclavitud)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ámara de los Lores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96029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</a:t>
            </a:r>
            <a:r>
              <a:rPr lang="es-ES" b="1" dirty="0" smtClean="0"/>
              <a:t>LOS SISTEMAS PARLAMENTARIOS. ESTADOS UNIDOS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Proceso de las 13 colonias</a:t>
            </a:r>
          </a:p>
          <a:p>
            <a:r>
              <a:rPr lang="es-ES" dirty="0" smtClean="0"/>
              <a:t>Revuelta del Té de 1773</a:t>
            </a:r>
          </a:p>
          <a:p>
            <a:r>
              <a:rPr lang="es-ES" dirty="0" smtClean="0"/>
              <a:t>Declaración de Independencia 4 julio 1776</a:t>
            </a:r>
          </a:p>
          <a:p>
            <a:r>
              <a:rPr lang="es-ES" dirty="0" smtClean="0"/>
              <a:t>Constitución de 1787</a:t>
            </a:r>
          </a:p>
          <a:p>
            <a:r>
              <a:rPr lang="es-ES" dirty="0" smtClean="0"/>
              <a:t>George Washington, primer presidente.</a:t>
            </a:r>
          </a:p>
          <a:p>
            <a:r>
              <a:rPr lang="es-ES" dirty="0" smtClean="0"/>
              <a:t>Declaración de derechos</a:t>
            </a:r>
          </a:p>
          <a:p>
            <a:r>
              <a:rPr lang="es-ES" dirty="0" smtClean="0"/>
              <a:t>Modelo liberalismo, pero…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La lucha por la independencia de los Estados Unidos - Curiosidades de la  Guerra de la Independencia estadounid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38944"/>
            <a:ext cx="11329259" cy="849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ndependencia de los Estados Unidos - Historia Univer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64488" cy="715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ILUSTRACIÓN CONTRA ANTIGUO RÉGIMEN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Libertad</a:t>
            </a:r>
          </a:p>
          <a:p>
            <a:r>
              <a:rPr lang="es-ES" dirty="0" smtClean="0"/>
              <a:t>Razón</a:t>
            </a:r>
          </a:p>
          <a:p>
            <a:r>
              <a:rPr lang="es-ES" dirty="0" smtClean="0"/>
              <a:t>Optimismo en ser humano.</a:t>
            </a:r>
          </a:p>
          <a:p>
            <a:r>
              <a:rPr lang="es-ES" dirty="0" smtClean="0"/>
              <a:t>Progreso.</a:t>
            </a:r>
          </a:p>
          <a:p>
            <a:r>
              <a:rPr lang="es-ES" dirty="0" smtClean="0"/>
              <a:t>Tolerancia</a:t>
            </a:r>
          </a:p>
          <a:p>
            <a:r>
              <a:rPr lang="es-ES" dirty="0" smtClean="0"/>
              <a:t>Modelo de burguesía</a:t>
            </a:r>
          </a:p>
          <a:p>
            <a:r>
              <a:rPr lang="es-ES" dirty="0" smtClean="0"/>
              <a:t>Hijos del antiguo régimen…, pero</a:t>
            </a:r>
          </a:p>
          <a:p>
            <a:pPr lvl="1"/>
            <a:r>
              <a:rPr lang="es-ES" dirty="0" smtClean="0"/>
              <a:t>Liberalismo económico</a:t>
            </a:r>
          </a:p>
          <a:p>
            <a:pPr lvl="1"/>
            <a:r>
              <a:rPr lang="es-ES" dirty="0" smtClean="0"/>
              <a:t>Fisiocracia</a:t>
            </a:r>
          </a:p>
          <a:p>
            <a:pPr lvl="1"/>
            <a:r>
              <a:rPr lang="es-ES" dirty="0" smtClean="0"/>
              <a:t>Soberanía nacional (Rousseau)</a:t>
            </a:r>
          </a:p>
          <a:p>
            <a:pPr lvl="1"/>
            <a:r>
              <a:rPr lang="es-ES" dirty="0" smtClean="0"/>
              <a:t>Sistema político liberal, división de poderes (</a:t>
            </a:r>
            <a:r>
              <a:rPr lang="es-ES" dirty="0" err="1" smtClean="0"/>
              <a:t>Montesquieu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Parlamento (Voltaire)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172" name="Picture 5" descr="palacio-versalles-jard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5725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Despotismo ilustrado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Experiencias reformistas para mejorar la situación del pueblo sin renunciar a su autoridad (Carlos III España…).</a:t>
            </a:r>
          </a:p>
          <a:p>
            <a:pPr lvl="1"/>
            <a:r>
              <a:rPr lang="es-ES" dirty="0" smtClean="0"/>
              <a:t>Racionalización de la administración</a:t>
            </a:r>
          </a:p>
          <a:p>
            <a:pPr lvl="1"/>
            <a:r>
              <a:rPr lang="es-ES" dirty="0" smtClean="0"/>
              <a:t>Modernización económica…</a:t>
            </a:r>
          </a:p>
          <a:p>
            <a:pPr lvl="1"/>
            <a:r>
              <a:rPr lang="es-ES" dirty="0" smtClean="0"/>
              <a:t>Fomento de la educación…</a:t>
            </a:r>
          </a:p>
          <a:p>
            <a:pPr lvl="1"/>
            <a:r>
              <a:rPr lang="es-ES" dirty="0" smtClean="0"/>
              <a:t>Todo para el pueblo, pero sin el pueblo…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 LA ENCICLOPEDIA COMO MODELO DE ILUSTRACIÓN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DIDEROT Y D´ALEMBERT.</a:t>
            </a:r>
          </a:p>
          <a:p>
            <a:r>
              <a:rPr lang="es-ES" dirty="0" smtClean="0"/>
              <a:t>ENCICLOPEDIA DE SABER</a:t>
            </a:r>
          </a:p>
          <a:p>
            <a:r>
              <a:rPr lang="es-ES" dirty="0" smtClean="0"/>
              <a:t>PROGRESO DE LA CIENCIA Y DE LA TÉCNICA(VAPOR)</a:t>
            </a:r>
          </a:p>
          <a:p>
            <a:r>
              <a:rPr lang="es-ES" dirty="0" smtClean="0"/>
              <a:t>DIFUSIÓN DEL SABER (ACADEMIAS, SOCIEDADES, UNIVERIDADES…)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 descr="https://content.vicensvivesdigital.com/images/img_347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896544" cy="6858000"/>
          </a:xfrm>
          <a:prstGeom prst="rect">
            <a:avLst/>
          </a:prstGeom>
          <a:noFill/>
        </p:spPr>
      </p:pic>
      <p:pic>
        <p:nvPicPr>
          <p:cNvPr id="14340" name="Picture 4" descr="https://content.vicensvivesdigital.com/images/img_347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400"/>
            <a:ext cx="4720768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b="1" dirty="0" smtClean="0"/>
              <a:t>COMENTA EL SIGUIENTE TEXTO SEGÚN MODELO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Hay en cada Estado tres tipos de poder: el poder legislativo, el poder ejecutivo (...) y el poder judicial. Por el primero, el príncipe hace las leyes. Por el segundo, hace la paz o la guerra y asegura el orden público. Por el tercero, castiga los crímenes.</a:t>
            </a:r>
          </a:p>
          <a:p>
            <a:pPr>
              <a:buNone/>
            </a:pPr>
            <a:r>
              <a:rPr lang="es-ES" dirty="0" smtClean="0"/>
              <a:t>Cuando en una misma persona se reúnen el poder legislativo y ejecutivo, no existe libertad porque el mismo monarca puede hacer leyes tiránicas para ejecutarlas de manera tiránica. Tampoco existe libertad si el poder de juzgar no está separado del poder legislativo y del poder ejecutivo. (...)</a:t>
            </a:r>
          </a:p>
          <a:p>
            <a:pPr>
              <a:buNone/>
            </a:pPr>
            <a:r>
              <a:rPr lang="es-ES" dirty="0" smtClean="0"/>
              <a:t>En un Estado en el que un hombre solo o una corporación de próceres, de nobles o del pueblo, administrase los tres poderes y tuviese la facultad de hacer las leyes, de ejecutar las resoluciones públicas y de juzgar los crímenes y las disputas entre particulares, todo se perdería completamente. (...)</a:t>
            </a:r>
          </a:p>
          <a:p>
            <a:pPr>
              <a:buNone/>
            </a:pPr>
            <a:r>
              <a:rPr lang="es-ES" dirty="0" smtClean="0"/>
              <a:t>Los príncipes que quieren ser déspotas siempre empiezan reuniendo todas las magistraturas en ellos mismos: algunos reyes de Europa acaparan todos los altos cargos del Estado.</a:t>
            </a:r>
          </a:p>
          <a:p>
            <a:pPr>
              <a:buNone/>
            </a:pPr>
            <a:r>
              <a:rPr lang="es-ES" dirty="0" smtClean="0"/>
              <a:t>                           Barón de </a:t>
            </a:r>
            <a:r>
              <a:rPr lang="es-ES" dirty="0" err="1" smtClean="0"/>
              <a:t>Montesquieu</a:t>
            </a:r>
            <a:r>
              <a:rPr lang="es-ES" dirty="0" smtClean="0"/>
              <a:t>: </a:t>
            </a:r>
            <a:r>
              <a:rPr lang="es-ES" i="1" dirty="0" smtClean="0"/>
              <a:t>El </a:t>
            </a:r>
            <a:r>
              <a:rPr lang="es-ES" i="1" dirty="0" err="1" smtClean="0"/>
              <a:t>espítitu</a:t>
            </a:r>
            <a:r>
              <a:rPr lang="es-ES" i="1" dirty="0" smtClean="0"/>
              <a:t> de las leyes</a:t>
            </a:r>
            <a:r>
              <a:rPr lang="es-ES" dirty="0" smtClean="0"/>
              <a:t>, 1748.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ttps://content.vicensvivesdigital.com/images/img_347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Define en tu cuaderno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Sociedad estamental</a:t>
            </a:r>
          </a:p>
          <a:p>
            <a:r>
              <a:rPr lang="es-ES" dirty="0" smtClean="0"/>
              <a:t>Ilustración</a:t>
            </a:r>
          </a:p>
          <a:p>
            <a:r>
              <a:rPr lang="es-ES" dirty="0" smtClean="0"/>
              <a:t>Economía señorial</a:t>
            </a:r>
          </a:p>
          <a:p>
            <a:r>
              <a:rPr lang="es-ES" dirty="0" smtClean="0"/>
              <a:t>Parlamentarismo</a:t>
            </a:r>
          </a:p>
          <a:p>
            <a:r>
              <a:rPr lang="es-ES" dirty="0" smtClean="0"/>
              <a:t>Despotismo ilustrado</a:t>
            </a:r>
          </a:p>
          <a:p>
            <a:r>
              <a:rPr lang="es-ES" dirty="0" smtClean="0"/>
              <a:t>Derecho divino</a:t>
            </a:r>
          </a:p>
          <a:p>
            <a:r>
              <a:rPr lang="es-ES" dirty="0" smtClean="0"/>
              <a:t> Monarquía absoluta</a:t>
            </a:r>
          </a:p>
          <a:p>
            <a:r>
              <a:rPr lang="es-ES" dirty="0" smtClean="0"/>
              <a:t>Manufactura</a:t>
            </a:r>
          </a:p>
          <a:p>
            <a:r>
              <a:rPr lang="es-ES" dirty="0" smtClean="0"/>
              <a:t>Crisis de subsistencia</a:t>
            </a:r>
          </a:p>
          <a:p>
            <a:r>
              <a:rPr lang="es-ES" dirty="0" smtClean="0"/>
              <a:t>División de poderes</a:t>
            </a:r>
          </a:p>
          <a:p>
            <a:r>
              <a:rPr lang="es-ES" dirty="0" smtClean="0"/>
              <a:t>Comercio colonial</a:t>
            </a:r>
          </a:p>
          <a:p>
            <a:r>
              <a:rPr lang="es-ES" dirty="0" smtClean="0"/>
              <a:t>Mercantilismo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Copia el siguiente esquema en tu cuaderno y sintetiza las propuestas de la Ilustración frente al Antiguo Régimen.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s://content.vicensvivesdigital.com/images/img_347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847725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98477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Razona históricamente</a:t>
            </a:r>
          </a:p>
          <a:p>
            <a:r>
              <a:rPr lang="es-ES" b="1" dirty="0" smtClean="0"/>
              <a:t>Cambio y continuidad.</a:t>
            </a:r>
            <a:r>
              <a:rPr lang="es-ES" dirty="0" smtClean="0"/>
              <a:t> ¿Qué elementos del Antiguo Régimen permanecieron a finales del siglo XVIII en la mayoría de países europeos? ¿Qué cambios se produjeron en la economía, la sociedad y la política?</a:t>
            </a:r>
          </a:p>
          <a:p>
            <a:r>
              <a:rPr lang="es-ES" b="1" dirty="0" smtClean="0"/>
              <a:t>Causalidad.</a:t>
            </a:r>
            <a:r>
              <a:rPr lang="es-ES" dirty="0" smtClean="0"/>
              <a:t> ¿Qué causas provocaron las revoluciones que pusieron fin al absolutismo en Inglaterra? ¿De qué manera influyeron las ideas ilustradas en la revolución americana?</a:t>
            </a:r>
          </a:p>
          <a:p>
            <a:r>
              <a:rPr lang="es-ES" b="1" dirty="0" smtClean="0"/>
              <a:t>Argumentación.</a:t>
            </a:r>
            <a:r>
              <a:rPr lang="es-ES" dirty="0" smtClean="0"/>
              <a:t> ¿Por qué se define el despotismo ilustrado con la frase "Todo para el pueblo pero sin el pueblo"?</a:t>
            </a:r>
          </a:p>
          <a:p>
            <a:r>
              <a:rPr lang="es-ES" b="1" dirty="0" smtClean="0"/>
              <a:t>Tiempo histórico.</a:t>
            </a:r>
            <a:r>
              <a:rPr lang="es-ES" dirty="0" smtClean="0"/>
              <a:t> En una misma época pueden existir simultáneamente formas de gobierno diversas. Nombra, tomando como fecha 1787, tres sistemas políticos diferentes: indica cuáles son, a qué países corresponden y qué características tienen.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https://content.vicensvivesdigital.com/images/img_347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Presentación</a:t>
            </a:r>
            <a:endParaRPr lang="es-ES" dirty="0" smtClean="0"/>
          </a:p>
          <a:p>
            <a:pPr lvl="1"/>
            <a:r>
              <a:rPr lang="es-ES" dirty="0" smtClean="0"/>
              <a:t>¿Qué tipo de mapa es (político, económico, social...)? ¿Qué época representa y qué ámbito territorial abarca? ¿Qué describe? Ponle un título.</a:t>
            </a:r>
          </a:p>
          <a:p>
            <a:r>
              <a:rPr lang="es-ES" b="1" dirty="0" smtClean="0"/>
              <a:t>Descripción y análisis</a:t>
            </a:r>
            <a:endParaRPr lang="es-ES" dirty="0" smtClean="0"/>
          </a:p>
          <a:p>
            <a:pPr lvl="1"/>
            <a:r>
              <a:rPr lang="es-ES" dirty="0" smtClean="0"/>
              <a:t>¿Cuáles eran los Estados europeos a finales del siglo XVIII? ¿Qué imperios se mantenían? ¿Qué territorios estaban fragmentados y no tenían un poder único? ¿Cuáles eran monarquías? ¿Y repúblicas?</a:t>
            </a:r>
          </a:p>
          <a:p>
            <a:pPr lvl="1"/>
            <a:r>
              <a:rPr lang="es-ES" dirty="0" smtClean="0"/>
              <a:t>¿Qué posesiones tenía el Reino Unido en España?</a:t>
            </a:r>
          </a:p>
          <a:p>
            <a:pPr lvl="1"/>
            <a:r>
              <a:rPr lang="es-ES" dirty="0" smtClean="0"/>
              <a:t>¿Qué posesión española pasó a Austria? ¿Qué país fue absorbido por otras potencias? ¿Cuáles? ¿Cuándo sucedió?</a:t>
            </a:r>
          </a:p>
          <a:p>
            <a:pPr lvl="1"/>
            <a:r>
              <a:rPr lang="es-ES" dirty="0" smtClean="0"/>
              <a:t>¿Qué diferentes sistemas políticos había en Europa? Clasifica los países según su sistema político.</a:t>
            </a:r>
          </a:p>
          <a:p>
            <a:r>
              <a:rPr lang="es-ES" b="1" dirty="0" smtClean="0"/>
              <a:t>Interpretación</a:t>
            </a:r>
            <a:endParaRPr lang="es-ES" dirty="0" smtClean="0"/>
          </a:p>
          <a:p>
            <a:pPr lvl="1"/>
            <a:r>
              <a:rPr lang="es-ES" dirty="0" smtClean="0"/>
              <a:t>¿Por qué hablamos de "equilibrio europeo" en esta época? ¿Cuáles eran las potencias dominantes o ascendentes? ¿Cuáles estaban en decadencia? ¿Qué diferencias territoriales encuentras entre la Europa del siglo XVIII y la actual?</a:t>
            </a:r>
          </a:p>
          <a:p>
            <a:r>
              <a:rPr lang="es-ES" dirty="0" smtClean="0"/>
              <a:t>Razona históricamente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EJERCÍCIOS 1, 2 Y 3 PÁGINA 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>
                <a:hlinkClick r:id="rId2"/>
              </a:rPr>
              <a:t>https://www.youtube.com/watch?v=eqRZWAH--UA&amp;t=89s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https://www.youtube.com/watch?v=744bV-lc3LI</a:t>
            </a:r>
            <a:endParaRPr lang="es-ES" dirty="0" smtClean="0"/>
          </a:p>
          <a:p>
            <a:r>
              <a:rPr lang="es-ES" smtClean="0">
                <a:hlinkClick r:id="rId4"/>
              </a:rPr>
              <a:t>https://www.youtube.com/watch?v=Qxc-PEvwYmc</a:t>
            </a:r>
            <a:endParaRPr lang="es-ES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LA REVOLUCIÓN FRANCESA (II): FASES | VIAJANDO A TRAVÉS DEL TIEMP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1378" name="Picture 2" descr="Fases de La Revolución Francesa Mapa Mental | P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3. LOS MOVI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Profesor de Historia, Geografía y Arte: Revoluciones liber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REVOLUCIÓN FRANCESA: </a:t>
            </a:r>
            <a:br>
              <a:rPr lang="es-ES" dirty="0" smtClean="0"/>
            </a:br>
            <a:r>
              <a:rPr lang="es-ES" dirty="0" smtClean="0"/>
              <a:t>1.1. </a:t>
            </a:r>
            <a:r>
              <a:rPr lang="es-ES" dirty="0" smtClean="0"/>
              <a:t>CAUSAS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Descontento hacia 1789</a:t>
            </a:r>
          </a:p>
          <a:p>
            <a:r>
              <a:rPr lang="es-ES" dirty="0" smtClean="0"/>
              <a:t>Rechazo por parte del tercer estado del Antiguo Régimen.</a:t>
            </a:r>
          </a:p>
          <a:p>
            <a:r>
              <a:rPr lang="es-ES" dirty="0" smtClean="0"/>
              <a:t>Burguesía que tiene dinero, pero no poder político.</a:t>
            </a:r>
          </a:p>
          <a:p>
            <a:r>
              <a:rPr lang="es-ES" dirty="0" smtClean="0"/>
              <a:t>Mala situación del pueblo llano y de los campesinos (hambre).</a:t>
            </a:r>
          </a:p>
          <a:p>
            <a:r>
              <a:rPr lang="es-ES" dirty="0" smtClean="0"/>
              <a:t>Hacienda en bancarrota.</a:t>
            </a:r>
          </a:p>
          <a:p>
            <a:r>
              <a:rPr lang="es-ES" dirty="0" smtClean="0"/>
              <a:t>Intento de hacer que los privilegiados paguen impuestos.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1.2. </a:t>
            </a:r>
            <a:r>
              <a:rPr lang="es-ES" dirty="0" smtClean="0"/>
              <a:t>CONVOCATORIA ESTADOS 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nobleza no quiere pagar impuestos y convoca los Estados Generales (Parlamento).</a:t>
            </a:r>
          </a:p>
          <a:p>
            <a:r>
              <a:rPr lang="es-ES" dirty="0" smtClean="0"/>
              <a:t>Reunión mayo 1789.</a:t>
            </a:r>
          </a:p>
          <a:p>
            <a:r>
              <a:rPr lang="es-ES" dirty="0" smtClean="0"/>
              <a:t>Votos por estamentos, pero el Tercer Estado quería votos por asistentes (cabezas).</a:t>
            </a:r>
          </a:p>
          <a:p>
            <a:r>
              <a:rPr lang="es-ES" dirty="0" smtClean="0"/>
              <a:t>ABANDONAN los Estados Generales y se constituyen en ASAMBLEA NACIONAL.</a:t>
            </a:r>
            <a:endParaRPr lang="es-E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1.3. ASAMBLEA NACIONAL CONSTITUYENTE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Comienza con una revuelta popular por temor a la reacción.  14 julio asalto a la Bastilla.</a:t>
            </a:r>
          </a:p>
          <a:p>
            <a:r>
              <a:rPr lang="es-ES" dirty="0" smtClean="0"/>
              <a:t>Abolición feudalismo.</a:t>
            </a:r>
          </a:p>
          <a:p>
            <a:r>
              <a:rPr lang="es-ES" dirty="0" smtClean="0"/>
              <a:t>Declaración derechos del hombre.</a:t>
            </a:r>
          </a:p>
          <a:p>
            <a:r>
              <a:rPr lang="es-ES" dirty="0" smtClean="0"/>
              <a:t>Constitución de 1791.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LAS BASES DEL ANTIGUO RÉGIMEN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1.1. La pervivencia de la sociedad estamental.</a:t>
            </a:r>
          </a:p>
          <a:p>
            <a:pPr lvl="1"/>
            <a:r>
              <a:rPr lang="es-ES" dirty="0" smtClean="0"/>
              <a:t>Sociedad dividida en ordenes o estamentos.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Privilegiados: clero (heterogéneo) y nobleza.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Sin privilegios: tercer estado (heterogéneo) y paga impuestos 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b="1" dirty="0" smtClean="0"/>
              <a:t>LA SOCIEDAD DEL ANTIGUO RÉGIMEN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908721"/>
            <a:ext cx="85693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s-ES" sz="1400" b="0" dirty="0"/>
              <a:t> Sociedad organizada en ESTAMENTOS cerrados. Origen en la Edad Media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1400" b="0" dirty="0"/>
              <a:t> Estamentos </a:t>
            </a:r>
            <a:r>
              <a:rPr lang="es-ES" sz="1400" b="0" dirty="0" err="1"/>
              <a:t>provilegiados</a:t>
            </a:r>
            <a:r>
              <a:rPr lang="es-ES" sz="1400" b="0" dirty="0"/>
              <a:t>: Nobleza y clero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1400" b="0" dirty="0"/>
              <a:t> Estamentos no privilegiados: el tercer Estado.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1400" dirty="0"/>
              <a:t>LA NOBLEZA</a:t>
            </a:r>
            <a:r>
              <a:rPr lang="es-ES" sz="1400" b="0" dirty="0"/>
              <a:t>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Privilegiado y no paga impuestos. Grupo muy reducido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Destinados a cuestiones y funciones militares (Condes, Duques, Marqueses, etc.)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Transmisión de todo el patrimonio al hijo varón mayor: MAYORAZGO.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Alta nobleza: </a:t>
            </a:r>
            <a:r>
              <a:rPr lang="es-ES" sz="1400" b="0" dirty="0" smtClean="0"/>
              <a:t>Aristocracia</a:t>
            </a:r>
            <a:endParaRPr lang="es-ES" b="0" dirty="0"/>
          </a:p>
          <a:p>
            <a:pPr lvl="1">
              <a:spcBef>
                <a:spcPct val="50000"/>
              </a:spcBef>
              <a:buFontTx/>
              <a:buChar char="-"/>
            </a:pPr>
            <a:endParaRPr lang="es-ES" b="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3850" y="3429000"/>
            <a:ext cx="80645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s-ES" sz="1400" dirty="0"/>
              <a:t>EL CLERO: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Privilegiados también. No pagan impuestos.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Formados por el alto clero y el bajo clero.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400" b="0" dirty="0"/>
              <a:t>Formados por el clero regular y el clero secular.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850" y="4941168"/>
            <a:ext cx="8135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s-ES" sz="1200" dirty="0"/>
              <a:t>EL TERCER ESTADO: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200" b="0" dirty="0"/>
              <a:t>Grupo no privilegiado, muy numeroso (90%)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s-ES" sz="1200" b="0" dirty="0"/>
              <a:t>En el tercer Estado el grupo más numeroso es el CAMPESINADO, con grandes variaciones en su condición ( desde siervos en el este de Europa hasta pequeños propietarios en el oeste</a:t>
            </a:r>
            <a:r>
              <a:rPr lang="es-ES" b="0" dirty="0"/>
              <a:t>).</a:t>
            </a:r>
          </a:p>
          <a:p>
            <a:pPr>
              <a:spcBef>
                <a:spcPct val="50000"/>
              </a:spcBef>
            </a:pPr>
            <a:r>
              <a:rPr lang="es-ES" dirty="0"/>
              <a:t>	</a:t>
            </a:r>
          </a:p>
          <a:p>
            <a:pPr>
              <a:spcBef>
                <a:spcPct val="50000"/>
              </a:spcBef>
            </a:pPr>
            <a:r>
              <a:rPr lang="es-E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2638</Words>
  <Application>Microsoft Office PowerPoint</Application>
  <PresentationFormat>Presentación en pantalla (4:3)</PresentationFormat>
  <Paragraphs>382</Paragraphs>
  <Slides>75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76" baseType="lpstr">
      <vt:lpstr>Tema de Office</vt:lpstr>
      <vt:lpstr>TEMA 1. LA EUROPA DEL ANTIGUO RÉGIMEN</vt:lpstr>
      <vt:lpstr>Diapositiva 2</vt:lpstr>
      <vt:lpstr>1. El Antiguo Régimen. La monarquía absoluta. </vt:lpstr>
      <vt:lpstr>Diapositiva 4</vt:lpstr>
      <vt:lpstr>Diapositiva 5</vt:lpstr>
      <vt:lpstr>Diapositiva 6</vt:lpstr>
      <vt:lpstr>EJERCÍCIOS 1, 2 Y 3 PÁGINA 7</vt:lpstr>
      <vt:lpstr>1. LAS BASES DEL ANTIGUO RÉGIMEN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1.2. Una economía agraria y señorial </vt:lpstr>
      <vt:lpstr>1.3 Una población estancada.</vt:lpstr>
      <vt:lpstr>Diapositiva 21</vt:lpstr>
      <vt:lpstr>Diapositiva 22</vt:lpstr>
      <vt:lpstr>2. PODER POLÍTICO Y RELACIONES INTERNACIONALES EN LA EUROPA XVIII</vt:lpstr>
      <vt:lpstr>Diapositiva 24</vt:lpstr>
      <vt:lpstr>Diapositiva 25</vt:lpstr>
      <vt:lpstr>2.2 La contestación al absolutismo.</vt:lpstr>
      <vt:lpstr>Diapositiva 27</vt:lpstr>
      <vt:lpstr>Diapositiva 28</vt:lpstr>
      <vt:lpstr>2.3. El tratado de Utrecht</vt:lpstr>
      <vt:lpstr>Diapositiva 30</vt:lpstr>
      <vt:lpstr>3. LA MONARQUÍA DE PODER LIMITADO: EL PARLAMENTARISMO INGLÉS.</vt:lpstr>
      <vt:lpstr>4. TRANSFORMACIONES ECONÓMICAS Y SOCIALES ELN EL SIGLO XVIII</vt:lpstr>
      <vt:lpstr>5. QUÉ PAPEL DESEMPEÑÓ EL COMERCIO COLONIAL EN LOS CAMBIOS</vt:lpstr>
      <vt:lpstr>Diapositiva 34</vt:lpstr>
      <vt:lpstr>Diapositiva 35</vt:lpstr>
      <vt:lpstr>Diapositiva 36</vt:lpstr>
      <vt:lpstr>Diapositiva 37</vt:lpstr>
      <vt:lpstr>Diapositiva 38</vt:lpstr>
      <vt:lpstr>6. LA ILUSTRACIÓN: NUEVAS IDEAS FRENTE AL ANTIGUO RÉGIMEN</vt:lpstr>
      <vt:lpstr>LAS BASES DEL PENSAMIENTO ILUSTRADO</vt:lpstr>
      <vt:lpstr>El Despotismo ilustrado</vt:lpstr>
      <vt:lpstr>LA ENCICLOPEDIA COMO MODELO DE ILUSTRACIÓN</vt:lpstr>
      <vt:lpstr>7. EL NACIMIENTO DE UNA NACIÓN: ESTADOS UNIDOS DE AMÉRICA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8. ¿QUÉ SE TRANSFORMÓ EN LA EUROPA DEL ANTIGUO RÉGIMEN?</vt:lpstr>
      <vt:lpstr>Diapositiva 53</vt:lpstr>
      <vt:lpstr>3. LOS SISTEMAS PARLAMENTARIOS. GRAN BRETAÑA</vt:lpstr>
      <vt:lpstr>Diapositiva 55</vt:lpstr>
      <vt:lpstr>3. LOS SISTEMAS PARLAMENTARIOS. ESTADOS UNIDOS</vt:lpstr>
      <vt:lpstr>Diapositiva 57</vt:lpstr>
      <vt:lpstr>Diapositiva 58</vt:lpstr>
      <vt:lpstr>4. ILUSTRACIÓN CONTRA ANTIGUO RÉGIMEN</vt:lpstr>
      <vt:lpstr>El Despotismo ilustrado</vt:lpstr>
      <vt:lpstr>5. LA ENCICLOPEDIA COMO MODELO DE ILUSTRACIÓN</vt:lpstr>
      <vt:lpstr>Diapositiva 62</vt:lpstr>
      <vt:lpstr>Diapositiva 63</vt:lpstr>
      <vt:lpstr>Diapositiva 64</vt:lpstr>
      <vt:lpstr>Define en tu cuaderno</vt:lpstr>
      <vt:lpstr>   Copia el siguiente esquema en tu cuaderno y sintetiza las propuestas de la Ilustración frente al Antiguo Régimen.</vt:lpstr>
      <vt:lpstr>Diapositiva 67</vt:lpstr>
      <vt:lpstr>Diapositiva 68</vt:lpstr>
      <vt:lpstr>Diapositiva 69</vt:lpstr>
      <vt:lpstr>Diapositiva 70</vt:lpstr>
      <vt:lpstr>Diapositiva 71</vt:lpstr>
      <vt:lpstr>TEMA 3. LOS MOVI</vt:lpstr>
      <vt:lpstr>LA REVOLUCIÓN FRANCESA:  1.1. CAUSAS</vt:lpstr>
      <vt:lpstr>1.2. CONVOCATORIA ESTADOS GENERALES</vt:lpstr>
      <vt:lpstr>1.3. ASAMBLEA NACIONAL CONSTITUYENTE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1. LA EUROPA DEL ANTIGUO RÉGIMEN</dc:title>
  <dc:creator>Miguel A Richart B</dc:creator>
  <cp:lastModifiedBy>Miguel A Richart B</cp:lastModifiedBy>
  <cp:revision>12</cp:revision>
  <dcterms:created xsi:type="dcterms:W3CDTF">2022-09-22T19:01:56Z</dcterms:created>
  <dcterms:modified xsi:type="dcterms:W3CDTF">2022-10-16T20:44:17Z</dcterms:modified>
</cp:coreProperties>
</file>