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image1.jpeg" ContentType="image/jpeg"/>
  <Override PartName="/ppt/media/image2.jpeg" ContentType="image/jpeg"/>
  <Override PartName="/ppt/media/image4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31.png" ContentType="image/png"/>
  <Override PartName="/ppt/media/image8.jpeg" ContentType="image/jpeg"/>
  <Override PartName="/ppt/media/image9.jpeg" ContentType="image/jpeg"/>
  <Override PartName="/ppt/media/image10.jpeg" ContentType="image/jpeg"/>
  <Override PartName="/ppt/media/image20.gif" ContentType="image/gif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29.png" ContentType="image/pn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gif" ContentType="image/gif"/>
  <Override PartName="/ppt/media/image34.jpeg" ContentType="image/jpeg"/>
  <Override PartName="/ppt/media/image27.jpeg" ContentType="image/jpeg"/>
  <Override PartName="/ppt/media/image47.png" ContentType="image/png"/>
  <Override PartName="/ppt/media/image28.jpeg" ContentType="image/jpeg"/>
  <Override PartName="/ppt/media/image30.jpeg" ContentType="image/jpeg"/>
  <Override PartName="/ppt/media/image32.jpeg" ContentType="image/jpeg"/>
  <Override PartName="/ppt/media/image33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png" ContentType="image/png"/>
  <Override PartName="/ppt/media/image45.jpeg" ContentType="image/jpeg"/>
  <Override PartName="/ppt/media/image46.png" ContentType="image/png"/>
  <Override PartName="/ppt/media/image4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b1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s-E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2BC4497-6353-4D97-9518-7B9640DE476B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24/04/23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7DE0C7B-7A09-4213-838C-42C6A2813325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b1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Editar los estilos de texto del patrón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Segundo nivel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Cuarto nivel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Quinto nivel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4595804-5D3D-48E7-AFAE-31AE10D8B293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24/04/23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166998A-1F40-4C0A-8441-6713CE2277DD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gif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gif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7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pn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blipFill rotWithShape="0">
            <a:blip r:embed="rId1"/>
            <a:tile/>
          </a:blipFill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1" lang="es-ES" sz="6000" spc="-1" strike="noStrike">
                <a:solidFill>
                  <a:srgbClr val="000000"/>
                </a:solidFill>
                <a:latin typeface="Calibri Light"/>
              </a:rPr>
              <a:t>LA SEGUNDA GUERRA MUNDIAL</a:t>
            </a:r>
            <a:endParaRPr b="0" lang="es-E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Marcador de contenido 4" descr=""/>
          <p:cNvPicPr/>
          <p:nvPr/>
        </p:nvPicPr>
        <p:blipFill>
          <a:blip r:embed="rId1"/>
          <a:stretch/>
        </p:blipFill>
        <p:spPr>
          <a:xfrm>
            <a:off x="210600" y="1439640"/>
            <a:ext cx="6017040" cy="3384360"/>
          </a:xfrm>
          <a:prstGeom prst="rect">
            <a:avLst/>
          </a:prstGeom>
          <a:ln w="0">
            <a:noFill/>
          </a:ln>
        </p:spPr>
      </p:pic>
      <p:pic>
        <p:nvPicPr>
          <p:cNvPr id="103" name="Imagen 5" descr=""/>
          <p:cNvPicPr/>
          <p:nvPr/>
        </p:nvPicPr>
        <p:blipFill>
          <a:blip r:embed="rId2"/>
          <a:stretch/>
        </p:blipFill>
        <p:spPr>
          <a:xfrm>
            <a:off x="7173000" y="1328760"/>
            <a:ext cx="4807800" cy="360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Marcador de contenido 4" descr=""/>
          <p:cNvPicPr/>
          <p:nvPr/>
        </p:nvPicPr>
        <p:blipFill>
          <a:blip r:embed="rId1"/>
          <a:stretch/>
        </p:blipFill>
        <p:spPr>
          <a:xfrm>
            <a:off x="99360" y="210960"/>
            <a:ext cx="5031360" cy="2959200"/>
          </a:xfrm>
          <a:prstGeom prst="rect">
            <a:avLst/>
          </a:prstGeom>
          <a:ln w="0">
            <a:noFill/>
          </a:ln>
        </p:spPr>
      </p:pic>
      <p:pic>
        <p:nvPicPr>
          <p:cNvPr id="106" name="Imagen 6" descr=""/>
          <p:cNvPicPr/>
          <p:nvPr/>
        </p:nvPicPr>
        <p:blipFill>
          <a:blip r:embed="rId2"/>
          <a:stretch/>
        </p:blipFill>
        <p:spPr>
          <a:xfrm>
            <a:off x="1269360" y="3429000"/>
            <a:ext cx="2203560" cy="3260880"/>
          </a:xfrm>
          <a:prstGeom prst="rect">
            <a:avLst/>
          </a:prstGeom>
          <a:ln w="0">
            <a:noFill/>
          </a:ln>
        </p:spPr>
      </p:pic>
      <p:pic>
        <p:nvPicPr>
          <p:cNvPr id="107" name="Imagen 7" descr=""/>
          <p:cNvPicPr/>
          <p:nvPr/>
        </p:nvPicPr>
        <p:blipFill>
          <a:blip r:embed="rId3"/>
          <a:stretch/>
        </p:blipFill>
        <p:spPr>
          <a:xfrm>
            <a:off x="6172200" y="1551240"/>
            <a:ext cx="5585040" cy="418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9" name="Marcador de contenido 4" descr=""/>
          <p:cNvPicPr/>
          <p:nvPr/>
        </p:nvPicPr>
        <p:blipFill>
          <a:blip r:embed="rId1"/>
          <a:stretch/>
        </p:blipFill>
        <p:spPr>
          <a:xfrm>
            <a:off x="304920" y="224640"/>
            <a:ext cx="3047760" cy="2371320"/>
          </a:xfrm>
          <a:prstGeom prst="rect">
            <a:avLst/>
          </a:prstGeom>
          <a:ln w="0">
            <a:noFill/>
          </a:ln>
        </p:spPr>
      </p:pic>
      <p:pic>
        <p:nvPicPr>
          <p:cNvPr id="110" name="Imagen 6" descr=""/>
          <p:cNvPicPr/>
          <p:nvPr/>
        </p:nvPicPr>
        <p:blipFill>
          <a:blip r:embed="rId2"/>
          <a:stretch/>
        </p:blipFill>
        <p:spPr>
          <a:xfrm>
            <a:off x="210240" y="3027600"/>
            <a:ext cx="3047760" cy="3160080"/>
          </a:xfrm>
          <a:prstGeom prst="rect">
            <a:avLst/>
          </a:prstGeom>
          <a:ln w="0">
            <a:noFill/>
          </a:ln>
        </p:spPr>
      </p:pic>
      <p:pic>
        <p:nvPicPr>
          <p:cNvPr id="111" name="Imagen 8" descr=""/>
          <p:cNvPicPr/>
          <p:nvPr/>
        </p:nvPicPr>
        <p:blipFill>
          <a:blip r:embed="rId3"/>
          <a:stretch/>
        </p:blipFill>
        <p:spPr>
          <a:xfrm>
            <a:off x="3596760" y="1410480"/>
            <a:ext cx="3474720" cy="4002840"/>
          </a:xfrm>
          <a:prstGeom prst="rect">
            <a:avLst/>
          </a:prstGeom>
          <a:ln w="0">
            <a:noFill/>
          </a:ln>
        </p:spPr>
      </p:pic>
      <p:pic>
        <p:nvPicPr>
          <p:cNvPr id="112" name="Imagen 9" descr=""/>
          <p:cNvPicPr/>
          <p:nvPr/>
        </p:nvPicPr>
        <p:blipFill>
          <a:blip r:embed="rId4"/>
          <a:stretch/>
        </p:blipFill>
        <p:spPr>
          <a:xfrm>
            <a:off x="7645680" y="1961640"/>
            <a:ext cx="4241160" cy="318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alibri Light"/>
              </a:rPr>
              <a:t>2. EL DESARROLLO DE LA GUERRA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En 1938 Hitler anexiona Austria a Alemania (“Anschluss”)  y poco después ocupa los “sudetes” en Checoslovaquia. 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Son los precedentes inmediatos que nos conducen ala II guerra mundial.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Poco después, y ante la sorpresa de todo el mundo, Alemania y la URSS firman el conocido como “Pacto germano-soviético” de no agresión. 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Era un especie de pactos entre los dos dictadores (Hitler y Stalin), para repartirse Polonia y las áreas de influencia en la Europa del Este.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El 1 de septiembre la 1939 Alemania invade Polonia y comienza la segunda Guerra Mundial dos días después,  que durará hasta 1945. 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Inmediatamente Gran Bretaña y Francia, que tenían pactos de apoyo mutuo con Polonia, declaran la guerra a Alemania. 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Bloques protagonistas de la II Guerra Mundial: 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Por un lado los países aliados </a:t>
            </a: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G. Bretaña, Francia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, Bélgica, </a:t>
            </a: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URSS, EE. UU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., Canadá, Egipto y </a:t>
            </a: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Australia.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 Por otro lado los países  del “EJE” que eran </a:t>
            </a: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Alemania, Italia, Japón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, Hungría, Rumanía y Bulgaria. Los países neutrales serán España, Portugal, Suiza, Turquía…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6" name="Marcador de contenido 4" descr=""/>
          <p:cNvPicPr/>
          <p:nvPr/>
        </p:nvPicPr>
        <p:blipFill>
          <a:blip r:embed="rId1"/>
          <a:stretch/>
        </p:blipFill>
        <p:spPr>
          <a:xfrm>
            <a:off x="361800" y="584280"/>
            <a:ext cx="4136400" cy="2727360"/>
          </a:xfrm>
          <a:prstGeom prst="rect">
            <a:avLst/>
          </a:prstGeom>
          <a:ln w="0">
            <a:noFill/>
          </a:ln>
        </p:spPr>
      </p:pic>
      <p:pic>
        <p:nvPicPr>
          <p:cNvPr id="117" name="Imagen 6" descr=""/>
          <p:cNvPicPr/>
          <p:nvPr/>
        </p:nvPicPr>
        <p:blipFill>
          <a:blip r:embed="rId2"/>
          <a:stretch/>
        </p:blipFill>
        <p:spPr>
          <a:xfrm>
            <a:off x="6797160" y="584280"/>
            <a:ext cx="4136400" cy="271440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2" descr="Resultado de imagen de 1 9 1939 hitler polonia"/>
          <p:cNvPicPr/>
          <p:nvPr/>
        </p:nvPicPr>
        <p:blipFill>
          <a:blip r:embed="rId3"/>
          <a:stretch/>
        </p:blipFill>
        <p:spPr>
          <a:xfrm>
            <a:off x="81000" y="3546000"/>
            <a:ext cx="3352320" cy="1893600"/>
          </a:xfrm>
          <a:prstGeom prst="rect">
            <a:avLst/>
          </a:prstGeom>
          <a:ln w="0">
            <a:noFill/>
          </a:ln>
        </p:spPr>
      </p:pic>
      <p:pic>
        <p:nvPicPr>
          <p:cNvPr id="119" name="Imagen 3" descr=""/>
          <p:cNvPicPr/>
          <p:nvPr/>
        </p:nvPicPr>
        <p:blipFill>
          <a:blip r:embed="rId4"/>
          <a:stretch/>
        </p:blipFill>
        <p:spPr>
          <a:xfrm>
            <a:off x="3691080" y="3529800"/>
            <a:ext cx="3723480" cy="2934720"/>
          </a:xfrm>
          <a:prstGeom prst="rect">
            <a:avLst/>
          </a:prstGeom>
          <a:ln w="0">
            <a:noFill/>
          </a:ln>
        </p:spPr>
      </p:pic>
      <p:pic>
        <p:nvPicPr>
          <p:cNvPr id="120" name="Imagen 7" descr=""/>
          <p:cNvPicPr/>
          <p:nvPr/>
        </p:nvPicPr>
        <p:blipFill>
          <a:blip r:embed="rId5"/>
          <a:stretch/>
        </p:blipFill>
        <p:spPr>
          <a:xfrm>
            <a:off x="7672320" y="3429000"/>
            <a:ext cx="4419360" cy="331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838080" y="-433800"/>
            <a:ext cx="10515240" cy="154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alibri Light"/>
              </a:rPr>
              <a:t>2.1 EL DOMINIO ALEMÁN SOBRE EUROPA (1939-1941)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838080" y="678600"/>
            <a:ext cx="10515240" cy="60422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El 1 de septiembre de 1939 comienza la guerra. 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Hitler invade Polonia y en menos de un mes se rinde (reparto de Polonia entre Alemania y la URSS). 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A partir de ese momento avance imparable de Alemania por toda Europa hasta 1941.  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Invasión de Dinamarca y Noruega (Fuentes de energía y aislamiento de Gran Bretaña). 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Rápida invasión de Francia desplegando la táctica militar de la “blitzkrieg” o “guerra relámpago”. 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Hitler invade países neutrales como Bélgica y Holanda y ocupa París. En Francia se forma un gobierno colaboracionista con los Nazis con capital en Vichi liderado por el Mariscal Pétain. 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En julio de 1940 comienza la decisiva batalla de Inglaterra. 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De una año de duración se enfrentan las fuerzas aéreas de Alemania (Luftwafe) y las de Gran Bretaña (RAF). Churchil llama a la movilización general. 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A principios de 1941 las tropas alemanas desembarcan en África  y poco después junto a Italia ocupan Yugoslavia. El “EJE” controla a gran parte de Europa en esos momentos y es su momento de mayor esplendor.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Junio de 1941, Hitler invade la URSS (“Operación Barbarroja”). Se abre el frente oriental.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Diciembre de 1941, ataque japonés por sorpresa a Pearl Harbor (Hawai). EE. UU. entra en la guerra.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4" name="Marcador de contenido 4" descr=""/>
          <p:cNvPicPr/>
          <p:nvPr/>
        </p:nvPicPr>
        <p:blipFill>
          <a:blip r:embed="rId1"/>
          <a:stretch/>
        </p:blipFill>
        <p:spPr>
          <a:xfrm>
            <a:off x="195840" y="176760"/>
            <a:ext cx="2546640" cy="3127320"/>
          </a:xfrm>
          <a:prstGeom prst="rect">
            <a:avLst/>
          </a:prstGeom>
          <a:ln w="0">
            <a:noFill/>
          </a:ln>
        </p:spPr>
      </p:pic>
      <p:pic>
        <p:nvPicPr>
          <p:cNvPr id="125" name="Imagen 6" descr=""/>
          <p:cNvPicPr/>
          <p:nvPr/>
        </p:nvPicPr>
        <p:blipFill>
          <a:blip r:embed="rId2"/>
          <a:stretch/>
        </p:blipFill>
        <p:spPr>
          <a:xfrm>
            <a:off x="3417480" y="230040"/>
            <a:ext cx="4266720" cy="3095280"/>
          </a:xfrm>
          <a:prstGeom prst="rect">
            <a:avLst/>
          </a:prstGeom>
          <a:ln w="0">
            <a:noFill/>
          </a:ln>
        </p:spPr>
      </p:pic>
      <p:pic>
        <p:nvPicPr>
          <p:cNvPr id="126" name="Imagen 8" descr=""/>
          <p:cNvPicPr/>
          <p:nvPr/>
        </p:nvPicPr>
        <p:blipFill>
          <a:blip r:embed="rId3"/>
          <a:stretch/>
        </p:blipFill>
        <p:spPr>
          <a:xfrm>
            <a:off x="7940520" y="230040"/>
            <a:ext cx="4087800" cy="2682360"/>
          </a:xfrm>
          <a:prstGeom prst="rect">
            <a:avLst/>
          </a:prstGeom>
          <a:ln w="0">
            <a:noFill/>
          </a:ln>
        </p:spPr>
      </p:pic>
      <p:pic>
        <p:nvPicPr>
          <p:cNvPr id="127" name="Imagen 10" descr=""/>
          <p:cNvPicPr/>
          <p:nvPr/>
        </p:nvPicPr>
        <p:blipFill>
          <a:blip r:embed="rId4"/>
          <a:stretch/>
        </p:blipFill>
        <p:spPr>
          <a:xfrm>
            <a:off x="195840" y="3439080"/>
            <a:ext cx="4521240" cy="3202920"/>
          </a:xfrm>
          <a:prstGeom prst="rect">
            <a:avLst/>
          </a:prstGeom>
          <a:ln w="0">
            <a:noFill/>
          </a:ln>
        </p:spPr>
      </p:pic>
      <p:pic>
        <p:nvPicPr>
          <p:cNvPr id="128" name="Imagen 12" descr=""/>
          <p:cNvPicPr/>
          <p:nvPr/>
        </p:nvPicPr>
        <p:blipFill>
          <a:blip r:embed="rId5"/>
          <a:stretch/>
        </p:blipFill>
        <p:spPr>
          <a:xfrm>
            <a:off x="4822560" y="3612240"/>
            <a:ext cx="3809520" cy="2857320"/>
          </a:xfrm>
          <a:prstGeom prst="rect">
            <a:avLst/>
          </a:prstGeom>
          <a:ln w="0">
            <a:noFill/>
          </a:ln>
        </p:spPr>
      </p:pic>
      <p:pic>
        <p:nvPicPr>
          <p:cNvPr id="129" name="Imagen 14" descr=""/>
          <p:cNvPicPr/>
          <p:nvPr/>
        </p:nvPicPr>
        <p:blipFill>
          <a:blip r:embed="rId6"/>
          <a:stretch/>
        </p:blipFill>
        <p:spPr>
          <a:xfrm>
            <a:off x="9021600" y="3047760"/>
            <a:ext cx="2714400" cy="370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1" name="Marcador de contenido 4" descr=""/>
          <p:cNvPicPr/>
          <p:nvPr/>
        </p:nvPicPr>
        <p:blipFill>
          <a:blip r:embed="rId1"/>
          <a:stretch/>
        </p:blipFill>
        <p:spPr>
          <a:xfrm>
            <a:off x="380880" y="278280"/>
            <a:ext cx="6000480" cy="3561840"/>
          </a:xfrm>
          <a:prstGeom prst="rect">
            <a:avLst/>
          </a:prstGeom>
          <a:ln w="0">
            <a:noFill/>
          </a:ln>
        </p:spPr>
      </p:pic>
      <p:pic>
        <p:nvPicPr>
          <p:cNvPr id="132" name="Imagen 6" descr=""/>
          <p:cNvPicPr/>
          <p:nvPr/>
        </p:nvPicPr>
        <p:blipFill>
          <a:blip r:embed="rId2"/>
          <a:stretch/>
        </p:blipFill>
        <p:spPr>
          <a:xfrm>
            <a:off x="6660360" y="365040"/>
            <a:ext cx="2700360" cy="3387600"/>
          </a:xfrm>
          <a:prstGeom prst="rect">
            <a:avLst/>
          </a:prstGeom>
          <a:ln w="0">
            <a:noFill/>
          </a:ln>
        </p:spPr>
      </p:pic>
      <p:pic>
        <p:nvPicPr>
          <p:cNvPr id="133" name="Imagen 8" descr=""/>
          <p:cNvPicPr/>
          <p:nvPr/>
        </p:nvPicPr>
        <p:blipFill>
          <a:blip r:embed="rId3"/>
          <a:stretch/>
        </p:blipFill>
        <p:spPr>
          <a:xfrm>
            <a:off x="9639720" y="390960"/>
            <a:ext cx="2370600" cy="3449160"/>
          </a:xfrm>
          <a:prstGeom prst="rect">
            <a:avLst/>
          </a:prstGeom>
          <a:ln w="0">
            <a:noFill/>
          </a:ln>
        </p:spPr>
      </p:pic>
      <p:pic>
        <p:nvPicPr>
          <p:cNvPr id="134" name="Imagen 10" descr=""/>
          <p:cNvPicPr/>
          <p:nvPr/>
        </p:nvPicPr>
        <p:blipFill>
          <a:blip r:embed="rId4"/>
          <a:stretch/>
        </p:blipFill>
        <p:spPr>
          <a:xfrm>
            <a:off x="380880" y="3927600"/>
            <a:ext cx="4492440" cy="2860200"/>
          </a:xfrm>
          <a:prstGeom prst="rect">
            <a:avLst/>
          </a:prstGeom>
          <a:ln w="0">
            <a:noFill/>
          </a:ln>
        </p:spPr>
      </p:pic>
      <p:pic>
        <p:nvPicPr>
          <p:cNvPr id="135" name="Imagen 12" descr=""/>
          <p:cNvPicPr/>
          <p:nvPr/>
        </p:nvPicPr>
        <p:blipFill>
          <a:blip r:embed="rId5"/>
          <a:stretch/>
        </p:blipFill>
        <p:spPr>
          <a:xfrm>
            <a:off x="5377320" y="3927600"/>
            <a:ext cx="2633040" cy="2860200"/>
          </a:xfrm>
          <a:prstGeom prst="rect">
            <a:avLst/>
          </a:prstGeom>
          <a:ln w="0">
            <a:noFill/>
          </a:ln>
        </p:spPr>
      </p:pic>
      <p:pic>
        <p:nvPicPr>
          <p:cNvPr id="136" name="Imagen 14" descr=""/>
          <p:cNvPicPr/>
          <p:nvPr/>
        </p:nvPicPr>
        <p:blipFill>
          <a:blip r:embed="rId6"/>
          <a:stretch/>
        </p:blipFill>
        <p:spPr>
          <a:xfrm>
            <a:off x="9777960" y="3927600"/>
            <a:ext cx="2232000" cy="2774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838080" y="-433800"/>
            <a:ext cx="10515240" cy="154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alibri Light"/>
              </a:rPr>
              <a:t>2.2 LA  CONTRAOFENSIVA ALIADA (1942-1944)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838080" y="678600"/>
            <a:ext cx="10515240" cy="6070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Con la entrada de EE. UU en 1941 la guerra dará un vuelco definitivo.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En noviembre de 1942 comienza la batalla de Stalingrado, considerada una de las más cruentas de la historia y donde Alemania es derrotada por primera vez.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En noviembre de 1942 las tropas de EE. UU y Reino Unido desembarcan en Casablanca y derrotan al ejército alemán del General Rommmel en la batalla del Alamein.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En 1943 los aliados desembarcan en Sicilia y comienza el repliegue Alemán. A lo largo de 1944 se libera Roma y cae Mussolini. 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En junio de 1944 se produce el desembarco de Normandía. Los aliados avanzan hacia París, liberan Bélgica y los Países Bajos. 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A partir de 1944  los soviéticos avanzan hacia Polonia y los Balcanes.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En el pacífico comienza la derrota Japonesa frente a EE. UU tras la batalla de Guadalcanal. 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Marcador de contenido 4" descr=""/>
          <p:cNvPicPr/>
          <p:nvPr/>
        </p:nvPicPr>
        <p:blipFill>
          <a:blip r:embed="rId1"/>
          <a:stretch/>
        </p:blipFill>
        <p:spPr>
          <a:xfrm>
            <a:off x="259920" y="119520"/>
            <a:ext cx="4176360" cy="2350080"/>
          </a:xfrm>
          <a:prstGeom prst="rect">
            <a:avLst/>
          </a:prstGeom>
          <a:ln w="0">
            <a:noFill/>
          </a:ln>
        </p:spPr>
      </p:pic>
      <p:pic>
        <p:nvPicPr>
          <p:cNvPr id="141" name="Imagen 6" descr=""/>
          <p:cNvPicPr/>
          <p:nvPr/>
        </p:nvPicPr>
        <p:blipFill>
          <a:blip r:embed="rId2"/>
          <a:stretch/>
        </p:blipFill>
        <p:spPr>
          <a:xfrm>
            <a:off x="4686120" y="207000"/>
            <a:ext cx="3948480" cy="29613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8" descr=""/>
          <p:cNvPicPr/>
          <p:nvPr/>
        </p:nvPicPr>
        <p:blipFill>
          <a:blip r:embed="rId3"/>
          <a:stretch/>
        </p:blipFill>
        <p:spPr>
          <a:xfrm>
            <a:off x="8884800" y="493200"/>
            <a:ext cx="3186000" cy="238932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2" descr="Resultado de imagen de normandia desembarco"/>
          <p:cNvPicPr/>
          <p:nvPr/>
        </p:nvPicPr>
        <p:blipFill>
          <a:blip r:embed="rId4"/>
          <a:stretch/>
        </p:blipFill>
        <p:spPr>
          <a:xfrm>
            <a:off x="366480" y="3326760"/>
            <a:ext cx="5981400" cy="3362040"/>
          </a:xfrm>
          <a:prstGeom prst="rect">
            <a:avLst/>
          </a:prstGeom>
          <a:ln w="0">
            <a:noFill/>
          </a:ln>
        </p:spPr>
      </p:pic>
      <p:pic>
        <p:nvPicPr>
          <p:cNvPr id="144" name="Imagen 10" descr=""/>
          <p:cNvPicPr/>
          <p:nvPr/>
        </p:nvPicPr>
        <p:blipFill>
          <a:blip r:embed="rId5"/>
          <a:stretch/>
        </p:blipFill>
        <p:spPr>
          <a:xfrm>
            <a:off x="9117360" y="3373920"/>
            <a:ext cx="2128320" cy="326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5" name="Marcador de contenido 5" descr=""/>
          <p:cNvPicPr/>
          <p:nvPr/>
        </p:nvPicPr>
        <p:blipFill>
          <a:blip r:embed="rId1"/>
          <a:stretch/>
        </p:blipFill>
        <p:spPr>
          <a:xfrm>
            <a:off x="659160" y="220680"/>
            <a:ext cx="10398240" cy="779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38080" y="-433800"/>
            <a:ext cx="10515240" cy="154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alibri Light"/>
              </a:rPr>
              <a:t>2.3 LA DERROTA DEL EJE (1944-1945)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838080" y="678600"/>
            <a:ext cx="10515240" cy="6070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Después del desembarco  de Normandía el avance aliado será imparable. En agosto de 1944 se libera París (americanos, ingleses y franceses…). A partir de ahí vía libre para Alemania. 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A finales de 1944 se intensifican los bombardeos en Alemania. Hitler confía en la efectividad de nuevas armas muy mortíferas que están en estudio (bombas V1 y V2, desarrollo del programa atómico…)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Distintas conspiraciones internas intentan acabar con la vida de Hitler…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A comienzos de 1945 Alemania occidental es ocupada por los aliados.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En la zona oriental los soviéticos avanzan a una gran velocidad. Los rusos ocupan Polonia, Hungría, Bulgaria y Rumanía. A comienzos de 1945 se encuentran muy cerca de Berlín. 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Finalmente, en abril de 1945 Hitler se suicida y en Mayo Alemania se rinde.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En el pacífico comienza la derrota Japonesa frente a EE. UU tras la batalla de Guadalcanal. 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838080" y="-433800"/>
            <a:ext cx="10515240" cy="154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alibri Light"/>
              </a:rPr>
              <a:t>2.4 LA DERROTA DE JAPÓN (1945)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838080" y="678600"/>
            <a:ext cx="10515240" cy="6070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Tras las pérdidas territoriales que sufre EE. UU. frente a Japón hasta 1942, su avance en la reconquista de esos territorios será muy lenta.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En ese año de 1942 se van a producir tres  batallas decisivas: la de Guadalcanal, la de Midway,  y la del Mar del Coral. Con ellas revierte la situación y los japoneses comienzan la retirada. 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A partir de 1944 los norteamericanos, comandados por el general MacArthur,  liberan del dominio japonés  Birmania, Filipinas y Nueva Guinea y recuperan posiciones en el pacífico.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En la primavera de 1945 la resistencia japonesa cede y los americanos se adentran en territorio japonés.  Los bombardeos sobre ciudades clave como Tokio se intensifican desde entonces.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En agosto de 1945 el presidente estadounidense Truman decide lanzar las dos bombas atómicas para poner definitivamente fin a la guerra con Japón (Hiroshima y Nagasaki). Se producen más de 250.000 fallecidos y  los efectos secundarios de las radiaciones perdurarán durante décadas. 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Así, en el verano de 1945 se ponía fin a la guerra más devastadora de toda la historia de la humanidad.  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0" name="Marcador de contenido 4" descr=""/>
          <p:cNvPicPr/>
          <p:nvPr/>
        </p:nvPicPr>
        <p:blipFill>
          <a:blip r:embed="rId1"/>
          <a:stretch/>
        </p:blipFill>
        <p:spPr>
          <a:xfrm>
            <a:off x="1290960" y="0"/>
            <a:ext cx="9609840" cy="658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2" name="Marcador de contenido 4" descr=""/>
          <p:cNvPicPr/>
          <p:nvPr/>
        </p:nvPicPr>
        <p:blipFill>
          <a:blip r:embed="rId1"/>
          <a:stretch/>
        </p:blipFill>
        <p:spPr>
          <a:xfrm>
            <a:off x="427680" y="190440"/>
            <a:ext cx="11019960" cy="619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4" name="Marcador de contenido 4" descr=""/>
          <p:cNvPicPr/>
          <p:nvPr/>
        </p:nvPicPr>
        <p:blipFill>
          <a:blip r:embed="rId1"/>
          <a:stretch/>
        </p:blipFill>
        <p:spPr>
          <a:xfrm>
            <a:off x="1586880" y="261360"/>
            <a:ext cx="8555760" cy="670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Marcador de contenido 4" descr=""/>
          <p:cNvPicPr/>
          <p:nvPr/>
        </p:nvPicPr>
        <p:blipFill>
          <a:blip r:embed="rId1"/>
          <a:stretch/>
        </p:blipFill>
        <p:spPr>
          <a:xfrm>
            <a:off x="973440" y="108000"/>
            <a:ext cx="9593640" cy="664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8" name="Marcador de contenido 4" descr=""/>
          <p:cNvPicPr/>
          <p:nvPr/>
        </p:nvPicPr>
        <p:blipFill>
          <a:blip r:embed="rId1"/>
          <a:stretch/>
        </p:blipFill>
        <p:spPr>
          <a:xfrm>
            <a:off x="932400" y="365040"/>
            <a:ext cx="9662760" cy="627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838080" y="-433800"/>
            <a:ext cx="10515240" cy="1423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alibri Light"/>
              </a:rPr>
              <a:t>2.5 LAS CONSECUENCIAS DE LA GUERRA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838080" y="678600"/>
            <a:ext cx="10515240" cy="6070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Fuertes perdidas humanas y materiales. Mueren más de 60 millones de personas, 3 millones de desaparecidos y 30 millones de heridos y mutilados. Millones de casas  e infraestructuras esenciales serán literalmente borradas del mapa.  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Cambios políticos. Se produce la decadencia de Europa a partir de 1945 y el ascenso definitivo de EE. UU. como primera potencia mundial. Igualmente se producirán cambios socioeconómicos y cambios territoriales. 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El mundo inicia la guerra fría que enfrentará al bloque capitalista, con EE. UU. y Europa occidental al frente, con el bloque comunista capitaneado por la URSS.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838080" y="-433800"/>
            <a:ext cx="10515240" cy="1545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alibri Light"/>
              </a:rPr>
              <a:t>2.6 LAS CONFERENCIAS DE PAZ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838080" y="678600"/>
            <a:ext cx="10515240" cy="6070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Ya durante la guerra se celebran distintas conferencias destinadas a coordinar la acción de  los aliados en el trascurso de la contienda.: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1600" spc="-1" strike="noStrike">
                <a:solidFill>
                  <a:srgbClr val="000000"/>
                </a:solidFill>
                <a:latin typeface="Calibri"/>
              </a:rPr>
              <a:t>En 1941 se firma la carta del Atlántico (USA y Gran Bretaña)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1600" spc="-1" strike="noStrike">
                <a:solidFill>
                  <a:srgbClr val="000000"/>
                </a:solidFill>
                <a:latin typeface="Calibri"/>
              </a:rPr>
              <a:t>Conferencia de Casablanca (USA, G. Bretaña y Francia)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1600" spc="-1" strike="noStrike">
                <a:solidFill>
                  <a:srgbClr val="000000"/>
                </a:solidFill>
                <a:latin typeface="Calibri"/>
              </a:rPr>
              <a:t>Conferencia del Cairo en 1943.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1600" spc="-1" strike="noStrike">
                <a:solidFill>
                  <a:srgbClr val="000000"/>
                </a:solidFill>
                <a:latin typeface="Calibri"/>
              </a:rPr>
              <a:t>Las más importantes fueron sin embargo las conferencias de </a:t>
            </a:r>
            <a:r>
              <a:rPr b="1" lang="es-ES" sz="2400" spc="-1" strike="noStrike">
                <a:solidFill>
                  <a:srgbClr val="000000"/>
                </a:solidFill>
                <a:latin typeface="Calibri"/>
              </a:rPr>
              <a:t>Teherán, Yalta y Postdam </a:t>
            </a:r>
            <a:r>
              <a:rPr b="1" lang="es-ES" sz="1600" spc="-1" strike="noStrike">
                <a:solidFill>
                  <a:srgbClr val="000000"/>
                </a:solidFill>
                <a:latin typeface="Calibri"/>
              </a:rPr>
              <a:t>en la que EE. UU., Gran Bretaña y Rusia diseñan el destino final de la contienda ante la inminente derrota alemana. 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1600" spc="-1" strike="noStrike">
                <a:solidFill>
                  <a:srgbClr val="000000"/>
                </a:solidFill>
                <a:latin typeface="Calibri"/>
              </a:rPr>
              <a:t>Un vez derrotada Alemania se desarrollarán los llamados juicios de Nuremberg que juzgan las responsabilidades y crímenes de guerra cometidos por los alemanes (campos de concentración y demás…).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4" name="Marcador de contenido 4" descr=""/>
          <p:cNvPicPr/>
          <p:nvPr/>
        </p:nvPicPr>
        <p:blipFill>
          <a:blip r:embed="rId1"/>
          <a:stretch/>
        </p:blipFill>
        <p:spPr>
          <a:xfrm>
            <a:off x="214560" y="78840"/>
            <a:ext cx="5280840" cy="6700320"/>
          </a:xfrm>
          <a:prstGeom prst="rect">
            <a:avLst/>
          </a:prstGeom>
          <a:ln w="0">
            <a:noFill/>
          </a:ln>
        </p:spPr>
      </p:pic>
      <p:pic>
        <p:nvPicPr>
          <p:cNvPr id="165" name="Imagen 6" descr=""/>
          <p:cNvPicPr/>
          <p:nvPr/>
        </p:nvPicPr>
        <p:blipFill>
          <a:blip r:embed="rId2"/>
          <a:stretch/>
        </p:blipFill>
        <p:spPr>
          <a:xfrm>
            <a:off x="5709240" y="1249200"/>
            <a:ext cx="6267600" cy="435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Marcador de contenido 4" descr=""/>
          <p:cNvPicPr/>
          <p:nvPr/>
        </p:nvPicPr>
        <p:blipFill>
          <a:blip r:embed="rId1"/>
          <a:stretch/>
        </p:blipFill>
        <p:spPr>
          <a:xfrm>
            <a:off x="1539360" y="365040"/>
            <a:ext cx="8244360" cy="641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7" name="Marcador de contenido 4" descr=""/>
          <p:cNvPicPr/>
          <p:nvPr/>
        </p:nvPicPr>
        <p:blipFill>
          <a:blip r:embed="rId1"/>
          <a:stretch/>
        </p:blipFill>
        <p:spPr>
          <a:xfrm>
            <a:off x="595080" y="270360"/>
            <a:ext cx="11383200" cy="622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9" name="Marcador de contenido 4" descr=""/>
          <p:cNvPicPr/>
          <p:nvPr/>
        </p:nvPicPr>
        <p:blipFill>
          <a:blip r:embed="rId1"/>
          <a:stretch/>
        </p:blipFill>
        <p:spPr>
          <a:xfrm>
            <a:off x="1731240" y="155160"/>
            <a:ext cx="8729280" cy="654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Marcador de contenido 4" descr=""/>
          <p:cNvPicPr/>
          <p:nvPr/>
        </p:nvPicPr>
        <p:blipFill>
          <a:blip r:embed="rId1"/>
          <a:stretch/>
        </p:blipFill>
        <p:spPr>
          <a:xfrm>
            <a:off x="623880" y="365040"/>
            <a:ext cx="10890360" cy="612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Marcador de contenido 4" descr=""/>
          <p:cNvPicPr/>
          <p:nvPr/>
        </p:nvPicPr>
        <p:blipFill>
          <a:blip r:embed="rId1"/>
          <a:stretch/>
        </p:blipFill>
        <p:spPr>
          <a:xfrm>
            <a:off x="418320" y="365040"/>
            <a:ext cx="11326320" cy="612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Marcador de contenido 4" descr=""/>
          <p:cNvPicPr/>
          <p:nvPr/>
        </p:nvPicPr>
        <p:blipFill>
          <a:blip r:embed="rId1"/>
          <a:stretch/>
        </p:blipFill>
        <p:spPr>
          <a:xfrm>
            <a:off x="264240" y="700200"/>
            <a:ext cx="4635000" cy="6025320"/>
          </a:xfrm>
          <a:prstGeom prst="rect">
            <a:avLst/>
          </a:prstGeom>
          <a:ln w="0">
            <a:noFill/>
          </a:ln>
        </p:spPr>
      </p:pic>
      <p:pic>
        <p:nvPicPr>
          <p:cNvPr id="94" name="Imagen 6" descr=""/>
          <p:cNvPicPr/>
          <p:nvPr/>
        </p:nvPicPr>
        <p:blipFill>
          <a:blip r:embed="rId2"/>
          <a:stretch/>
        </p:blipFill>
        <p:spPr>
          <a:xfrm>
            <a:off x="5110560" y="674640"/>
            <a:ext cx="6745320" cy="459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alibri Light"/>
              </a:rPr>
              <a:t>1. CAUSAS DE LA SEGUNDA GUERRA MUNDIAL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7000"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La gran depresión económica de 1929. 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Acabó con el entendimiento internacional de Locarno (1925) y dará lugar a medidas de tipo proteccionista y de rivalidad en los mercados. Alemania impone una “autarquía” que no es suficiente y buscará en Europa oriental nuevos mercados en los que com`prar materias primas y vender sus productos.  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Desarrollo de  los regímenes totalitarios. 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Desde su llegada al poder los Nazis desarrollarán una política exterior agresiva que buscaba recompensar a Alemania de gran “humillación” de “Versalles” (1ª Guerra Mundial). Hay que tener en cuenta también los fascismos en el resto de Europa destacando el italiano con Benito Mussolini, y el comunismo totalitario en la URSS con la figura de Stalin.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Militarismo y rearme general en Europa y en el mundo. 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Alemania deja de cumplir el tratado de “Versalles” en éste punto. El militarismo se impone en Europa con el triunfo de os regímenes totalitarios y el desarrollo de la crisis de 1929.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Conflictos territoriales y “expansionismo” de los países totalitarios. 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Alemania reivindica sus derechos sobre Austria y la región de los Sudetes (parte de Checoslovaquia y de Polonia). Disputa a Francia la región de Alsacia y de Lorena junto al Sarre. Italia reclama territorios en Albania y en los Balcanes. La URSS quiere avanzar hacia el oeste a costa de países de la Europa oriental (Polonia). Japón inicia su expansionismo por el extremo oriente. 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080000" y="905760"/>
            <a:ext cx="10515240" cy="39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s-ES" sz="1800" spc="-1" strike="noStrike">
                <a:solidFill>
                  <a:srgbClr val="000000"/>
                </a:solidFill>
                <a:latin typeface="Calibri"/>
              </a:rPr>
              <a:t>- Una paz ficticia (fracaso de las condiciones impuestas en el Tratado de Versalles dentro de la Paz de París).</a:t>
            </a:r>
            <a:br/>
            <a:br/>
            <a:br/>
            <a:r>
              <a:rPr b="1" lang="es-ES" sz="1800" spc="-1" strike="noStrike">
                <a:solidFill>
                  <a:srgbClr val="000000"/>
                </a:solidFill>
                <a:latin typeface="Calibri"/>
              </a:rPr>
              <a:t>- La citada política expansionara de Alemania mediante la fuerza.</a:t>
            </a:r>
            <a:br/>
            <a:br/>
            <a:br/>
            <a:br/>
            <a:r>
              <a:rPr b="1" lang="es-ES" sz="1800" spc="-1" strike="noStrike">
                <a:solidFill>
                  <a:srgbClr val="000000"/>
                </a:solidFill>
                <a:latin typeface="Calibri"/>
              </a:rPr>
              <a:t>- La formación del EJE (coalición de Alemania, Italia y Japón en 1936).</a:t>
            </a:r>
            <a:br/>
            <a:br/>
            <a:br/>
            <a:br/>
            <a:br/>
            <a:r>
              <a:rPr b="1" lang="es-ES" sz="1800" spc="-1" strike="noStrike">
                <a:solidFill>
                  <a:srgbClr val="000000"/>
                </a:solidFill>
                <a:latin typeface="Calibri"/>
              </a:rPr>
              <a:t>- El fracaso de la política de apaciguamiento ante las agresiones alemanas. </a:t>
            </a:r>
            <a:br/>
            <a:br/>
            <a:br/>
            <a:br/>
            <a:endParaRPr b="1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Marcador de contenido 4" descr=""/>
          <p:cNvPicPr/>
          <p:nvPr/>
        </p:nvPicPr>
        <p:blipFill>
          <a:blip r:embed="rId1"/>
          <a:stretch/>
        </p:blipFill>
        <p:spPr>
          <a:xfrm>
            <a:off x="472320" y="1439640"/>
            <a:ext cx="5801400" cy="4350960"/>
          </a:xfrm>
          <a:prstGeom prst="rect">
            <a:avLst/>
          </a:prstGeom>
          <a:ln w="0">
            <a:noFill/>
          </a:ln>
        </p:spPr>
      </p:pic>
      <p:pic>
        <p:nvPicPr>
          <p:cNvPr id="100" name="Imagen 6" descr=""/>
          <p:cNvPicPr/>
          <p:nvPr/>
        </p:nvPicPr>
        <p:blipFill>
          <a:blip r:embed="rId2"/>
          <a:stretch/>
        </p:blipFill>
        <p:spPr>
          <a:xfrm>
            <a:off x="6527880" y="1439640"/>
            <a:ext cx="5585040" cy="418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Application>LibreOffice/7.0.4.2$Windows_X86_64 LibreOffice_project/dcf040e67528d9187c66b2379df5ea4407429775</Application>
  <AppVersion>15.0000</AppVersion>
  <Words>1464</Words>
  <Paragraphs>69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2018-03-27T06:18:17Z</dcterms:created>
  <dc:creator>miguel a richart bernardo</dc:creator>
  <dc:description/>
  <dc:language>es-ES</dc:language>
  <cp:lastModifiedBy/>
  <dcterms:modified xsi:type="dcterms:W3CDTF">2023-04-24T21:41:10Z</dcterms:modified>
  <cp:revision>38</cp:revision>
  <dc:subject/>
  <dc:title>LA SEGUNDA GUERRA MUNDIAL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Personalizado</vt:lpwstr>
  </property>
  <property fmtid="{D5CDD505-2E9C-101B-9397-08002B2CF9AE}" pid="3" name="Slides">
    <vt:i4>34</vt:i4>
  </property>
</Properties>
</file>