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efbed"/>
            </a:gs>
            <a:gs pos="100000">
              <a:srgbClr val="7b796a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efbed"/>
            </a:gs>
            <a:gs pos="100000">
              <a:srgbClr val="7b796a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" name="Picture 6" descr="Mapa político global del mundo mapa altamente detallado con fronteras  países y ciudades cada país está en una capa separada y es editable |  Vector Premium"/>
          <p:cNvPicPr/>
          <p:nvPr/>
        </p:nvPicPr>
        <p:blipFill>
          <a:blip r:embed="rId1"/>
          <a:stretch/>
        </p:blipFill>
        <p:spPr>
          <a:xfrm>
            <a:off x="-900720" y="-891360"/>
            <a:ext cx="11102760" cy="739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Picture 6" descr="población continentes"/>
          <p:cNvPicPr/>
          <p:nvPr/>
        </p:nvPicPr>
        <p:blipFill>
          <a:blip r:embed="rId1"/>
          <a:stretch/>
        </p:blipFill>
        <p:spPr>
          <a:xfrm>
            <a:off x="0" y="0"/>
            <a:ext cx="9141480" cy="666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Picture 2" descr="Tendencias de población en el mundo, datos y gráficos"/>
          <p:cNvPicPr/>
          <p:nvPr/>
        </p:nvPicPr>
        <p:blipFill>
          <a:blip r:embed="rId1"/>
          <a:stretch/>
        </p:blipFill>
        <p:spPr>
          <a:xfrm>
            <a:off x="0" y="0"/>
            <a:ext cx="9141480" cy="673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LISTADO DE PAÍSES MÁS POBLADOS DEL MUNDO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Picture 4" descr="https://www.actualidadviajes.com/wp-content/uploads/2020/03/poblacion-mundial.jpg"/>
          <p:cNvPicPr/>
          <p:nvPr/>
        </p:nvPicPr>
        <p:blipFill>
          <a:blip r:embed="rId1"/>
          <a:stretch/>
        </p:blipFill>
        <p:spPr>
          <a:xfrm>
            <a:off x="0" y="0"/>
            <a:ext cx="9682200" cy="685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5" name="Picture 2" descr="Infografía: Los países más poblados del mundo | Statista"/>
          <p:cNvPicPr/>
          <p:nvPr/>
        </p:nvPicPr>
        <p:blipFill>
          <a:blip r:embed="rId1"/>
          <a:stretch/>
        </p:blipFill>
        <p:spPr>
          <a:xfrm>
            <a:off x="0" y="0"/>
            <a:ext cx="9141480" cy="70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Picture 2" descr="Los países más ricos del mundo - Mapas de El Orden Mundial - EOM"/>
          <p:cNvPicPr/>
          <p:nvPr/>
        </p:nvPicPr>
        <p:blipFill>
          <a:blip r:embed="rId1"/>
          <a:stretch/>
        </p:blipFill>
        <p:spPr>
          <a:xfrm>
            <a:off x="-324720" y="-747360"/>
            <a:ext cx="11086560" cy="783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457200" y="540000"/>
            <a:ext cx="836100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MAPA PÁGINA 175.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EJERCICIOS PAGINA 173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LA ESTRUCTURA DE LA POBLACIÓN</a:t>
            </a:r>
            <a:endParaRPr b="0" lang="es-E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57200" y="1600200"/>
            <a:ext cx="8227080" cy="51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360000" y="1260000"/>
            <a:ext cx="8458200" cy="54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ESTRUCTURA BIOLÓGICA: EDAD Y SEXO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ESTRUCTURA ECONÓMICA: TIPO DE ACTIVIDAD ECONÓMICA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ESTRUCTURA POR EDAD: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POBLACIÓN JOVEN: HASTA 14 AÑOS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POBLACIÓN ADULTA: DE 15 A 64 AÑOS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POBLACIÓN ANCIANA: 65 O MÁS AÑOS.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ESTRUCTURA POR ACTIVIDAD ECONÓMICA: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POBLACIÓN ACTIVA: LA QUE TRABAJA O QUIERE TRABAJAR (ACTIVA O INACTIVA).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POBLACIÓN INACTIVA: MENORES 16 AÑOS, ESTUDIANTES, JUBILADOS.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ESTRUCTURA POR SECTORES ECONÓMICOS: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SECTOR PRIMARIO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SECOR SECUNDARIO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SECTOR TERCIARIO 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LAS PIRÁMIDES DE POBLACIÓN</a:t>
            </a:r>
            <a:endParaRPr b="0" lang="es-E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57200" y="1600200"/>
            <a:ext cx="8227080" cy="51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360000" y="1260000"/>
            <a:ext cx="8458200" cy="54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60000" y="1179720"/>
            <a:ext cx="7918560" cy="493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285480" y="387360"/>
            <a:ext cx="7813080" cy="573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50760" y="311400"/>
            <a:ext cx="9142200" cy="514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Picture 2" descr="Mapa Político De Europa Ilustraciones Svg, Vectoriales, Clip Art  Vectorizado Libre De Derechos. Image 6120461."/>
          <p:cNvPicPr/>
          <p:nvPr/>
        </p:nvPicPr>
        <p:blipFill>
          <a:blip r:embed="rId1"/>
          <a:stretch/>
        </p:blipFill>
        <p:spPr>
          <a:xfrm>
            <a:off x="-684720" y="-1179360"/>
            <a:ext cx="10205640" cy="820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449280" y="100080"/>
            <a:ext cx="8369280" cy="624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50760" y="1379160"/>
            <a:ext cx="9142200" cy="300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435240" y="360000"/>
            <a:ext cx="7843320" cy="545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5. DINÁMICA DE LA POBLACIÓN MUNDIAL</a:t>
            </a:r>
            <a:endParaRPr b="0" lang="es-E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57200" y="1600200"/>
            <a:ext cx="8227080" cy="51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3"/>
          <p:cNvSpPr/>
          <p:nvPr/>
        </p:nvSpPr>
        <p:spPr>
          <a:xfrm>
            <a:off x="360000" y="1260000"/>
            <a:ext cx="8458200" cy="54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MOVIMIENTOS NATURALES DE LA POBLACIÓN: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NATALIDAD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MORTALIDAD 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TASA DE NATALIDAD: NÚMERO DE NACIMIENTOS EN UN AÑO EN UNA   ZONA O PAÍS EN CONCRETO. SE MIDE EN TANTOS POR MIL 0/00.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TASA DE FECUNDIDAD: NÚMERO DE HIJOS POR MUJER EN UN AÑO ENTRE 14 Y 49 AÑOS. TAMBIÉN SE MIDE EN TANTOS POR MIL 0/00.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TASA DE MORTALIDAD : NÚMERO DE DEFUNCIONES  EN UN AÑO EN UNA   ZONA O PAÍS EN CONCRETO. SE MIDE EN TANTOS POR MIL 0/00.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TASA DE MORTALIDAD INFANTIL  : NÚMERO DE NIÑAS Y NIÑOS FALLECIDOS ANTES DE CUMPLIR 1 AÑO EN RELACIÓN AL TOTAL DE NACIMIENTOS. EN TANTOS POR MIL 0/00.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ESPERANZA DE VIDA: LA EDAD MEDIA QUE SE ESPERA QUE VIVA UNA PERSONA AL NACER.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5. DINÁMICA DE LA POBLACIÓN MUNDIAL</a:t>
            </a:r>
            <a:endParaRPr b="0" lang="es-E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57200" y="1600200"/>
            <a:ext cx="8227080" cy="51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3"/>
          <p:cNvSpPr/>
          <p:nvPr/>
        </p:nvSpPr>
        <p:spPr>
          <a:xfrm>
            <a:off x="360000" y="1260000"/>
            <a:ext cx="8458200" cy="54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CRECIMIENTO NATURAL O VEGETATIVO: DIFERENCIA ENTRE NACIMIENTOS Y DEFUNCIONES. EN TANTOS POR CIENTO 0/0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PUEDE SER POSITIVO O NEGATIVO.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CRECIMIENTO REAL DE UN PAÍS O TERRITORIO: ES EL CRECIMIENTO NATURAL MÁS LOS MOVIMIENTOS MIGRATORIOS.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DINÁMICAS DEMOGRÁFICAS EN EL MUNDO DE HOY: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EN LOS PAÍSES DESARROLLADOS: CRECIMIENTO NATURAL BAJO. ESPERANZA DE VIDA ALTA, NATALIDAD BAJA Y MORTALIDAD MODERADA.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EN LOS PAÍSES MENOS DESARROLLADOS: CRECIMIENTO NATURAL ALTO, SUPERIOR A LA MEDIA MUNDIAL. ESPERANZA DE VIDA MENOR QUE EN LOS DESARROLLADOS. NATALIDAD ALTA Y MORTALIDAD MODERADA.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MAPA FECUNDIDAD PÁGINA 181. EJERCICIOS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900000" y="1440000"/>
            <a:ext cx="7199280" cy="21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LOS MODELOS O REGÍMENES DEMOGRÁFICOS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260000" y="2700000"/>
            <a:ext cx="1800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294120" y="274680"/>
            <a:ext cx="8344800" cy="641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80000" y="244440"/>
            <a:ext cx="8678520" cy="64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92240" y="274680"/>
            <a:ext cx="8446680" cy="633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360000" y="360000"/>
            <a:ext cx="8278920" cy="620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Picture 2" descr="https://blogsaverroes.juntadeandalucia.es/pruebawordpress/files/2010/12/ea494806552a51dcdcd3869d2f2a98f0.jpg"/>
          <p:cNvPicPr/>
          <p:nvPr/>
        </p:nvPicPr>
        <p:blipFill>
          <a:blip r:embed="rId1"/>
          <a:stretch/>
        </p:blipFill>
        <p:spPr>
          <a:xfrm>
            <a:off x="107640" y="-531360"/>
            <a:ext cx="8601840" cy="75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360000" y="360000"/>
            <a:ext cx="8399520" cy="629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60000" y="540000"/>
            <a:ext cx="8279640" cy="572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7 LA POBLACIÓN EUROPEA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EUROPA CON CERCA DE 800 MILLONES DE PERSONAS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DENSIDAD 70 H/KM2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UNA ZONA MUY POBLADA: GRAN BRETAÑA, NORTE DE ITALIA, ALEMANIA, FRANCIA.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-UNA ZONA MENOS POBLADA: PAÍSES DEL NORTE CONO ISLANDIA, RUSIA, NORUEGA, FINLANDIA, SUECIA.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------------------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DINÁMICA DE LA POBLACIÓN EUROPEA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CRECIMIENTO DE LA POBLACIÓN ESTANCADO O EN REGRESIÓN.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TASAS DE FECUNDIDAD BAJAS.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TASAS DE MORTALIDAD BAJAS, PERO EN ASCENSO.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ESPERANZA DE VIDA ALTA.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AUMENTO DE LAS MIGRACIONES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60000" y="540000"/>
            <a:ext cx="8279640" cy="572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ESPAÑA COMO UNOS DE LOS PAÍSES MÁS ENVEJECIDOS DE LA UNIÓN EUROPEA.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FRANCIA E IRLANDA CON UNA NATALIDAD POR ENCIMA DE LA MEDIA EUROPEA.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ALEMANIA POBLACIÓN MUY ENVEJECIDA.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HOY EN DÍA UNOS 800 MILLONES DE HABITANTES. LA TENDENCIA DE EUROPA ES A PERDER POBLACIÓN EN EL FUTURO 675 MILLONES EN AÑO 2100).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60000" y="540000"/>
            <a:ext cx="8279640" cy="572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POLÍTICAS DEMOGRÁFICAS.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Son políticas de los países para influir en la dinámica de la población. Las áreas de influencia más importantes son: natalidad, mortalidad, fecundidad, envejecimiento, esperanza de vida y EMIGRACIÓN.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POLÍTICAS DE NATALIDAD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Políticas antinatalistas. Control de la natalidad para acabar con problemas mundo actual.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Políticas natalistas. Incentivar natalidad  para acabar con el envejecimiento.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EJEMPLO DE CHINA LIBRO PAG. 186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POLÍTICAS DE MIGRACIONES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Regulación  de la entrada de inmigrantes.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Derechos y condiciones laborales dignas para los inmigrantes.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Integración de los inmigrantes.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- Retornos de los inmigrantes.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MAPA RUTAS INMIGRACIÓN PÁG. 187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REALIZACIÓN PIRÁMIDE PÁG. 188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Picture 2" descr="MAPA DE ESPAÑA físico, político y mudo (para imprimir) - Pequeocio"/>
          <p:cNvPicPr/>
          <p:nvPr/>
        </p:nvPicPr>
        <p:blipFill>
          <a:blip r:embed="rId1"/>
          <a:stretch/>
        </p:blipFill>
        <p:spPr>
          <a:xfrm>
            <a:off x="0" y="0"/>
            <a:ext cx="9702360" cy="685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Picture 2" descr="Mapa escritorio España físico/político :: Edigol :: Juguetes :: Dideco"/>
          <p:cNvPicPr/>
          <p:nvPr/>
        </p:nvPicPr>
        <p:blipFill>
          <a:blip r:embed="rId1"/>
          <a:stretch/>
        </p:blipFill>
        <p:spPr>
          <a:xfrm>
            <a:off x="-1332720" y="-819360"/>
            <a:ext cx="11875320" cy="846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85800" y="2130480"/>
            <a:ext cx="7769880" cy="146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TEMA 1 GEOGRAFÍA</a:t>
            </a:r>
            <a:br/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LOS HABITANTES DEL PLANETA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371600" y="3886200"/>
            <a:ext cx="6398280" cy="17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7.5 MILLONES DE HABITANTES EN LA TIERRA</a:t>
            </a: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1" lang="es-ES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FACTORES DE DISTRBUCIÓN DE LA POBLACIÓN EN EL MUNDO</a:t>
            </a: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Factores físicos: clima, altitud, latitud.</a:t>
            </a: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Factores Históricos: </a:t>
            </a: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Factores socioeconómicos: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DISTRIBUCIÓN D ELA POBLACIÓN EN EL MUNDO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7080" cy="51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ASIA: CHINA, JAPÓN E INDIA con densidades superiores a 300 h/Km</a:t>
            </a: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Otras zonas casi DESABITADAS  con menos de 10 h/km. Antártida, Groenlandia, desiertos…</a:t>
            </a: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---------------------------------</a:t>
            </a:r>
            <a:endParaRPr b="0" lang="es-E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Escala de densidad:</a:t>
            </a:r>
            <a:endParaRPr b="0" lang="es-ES" sz="3200" spc="-1" strike="noStrike">
              <a:latin typeface="Arial"/>
            </a:endParaRPr>
          </a:p>
          <a:p>
            <a:pPr lvl="1" marL="743040" indent="-2833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Hasta 10h/km muy baja densidad</a:t>
            </a:r>
            <a:endParaRPr b="0" lang="es-ES" sz="2800" spc="-1" strike="noStrike">
              <a:latin typeface="Arial"/>
            </a:endParaRPr>
          </a:p>
          <a:p>
            <a:pPr lvl="1" marL="743040" indent="-2833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 19 a 50 h/km baja densidad</a:t>
            </a:r>
            <a:endParaRPr b="0" lang="es-ES" sz="2800" spc="-1" strike="noStrike">
              <a:latin typeface="Arial"/>
            </a:endParaRPr>
          </a:p>
          <a:p>
            <a:pPr lvl="1" marL="743040" indent="-2833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 50 a 100 h/km densidad moderada media</a:t>
            </a:r>
            <a:endParaRPr b="0" lang="es-ES" sz="2800" spc="-1" strike="noStrike">
              <a:latin typeface="Arial"/>
            </a:endParaRPr>
          </a:p>
          <a:p>
            <a:pPr lvl="1" marL="743040" indent="-2833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Por encima de 100 h/k alta densidad de población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Picture 2" descr="Densidad de población de los cinco continentes (2016) - Saber es práctico"/>
          <p:cNvPicPr/>
          <p:nvPr/>
        </p:nvPicPr>
        <p:blipFill>
          <a:blip r:embed="rId1"/>
          <a:stretch/>
        </p:blipFill>
        <p:spPr>
          <a:xfrm>
            <a:off x="-252360" y="548640"/>
            <a:ext cx="9934560" cy="630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17764</TotalTime>
  <Application>LibreOffice/7.0.4.2$Windows_X86_64 LibreOffice_project/dcf040e67528d9187c66b2379df5ea4407429775</Application>
  <AppVersion>15.0000</AppVersion>
  <Words>112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2023-03-26T17:24:41Z</dcterms:created>
  <dc:creator>Miguel A Richart B</dc:creator>
  <dc:description/>
  <dc:language>es-ES</dc:language>
  <cp:lastModifiedBy/>
  <dcterms:modified xsi:type="dcterms:W3CDTF">2023-04-24T07:43:10Z</dcterms:modified>
  <cp:revision>13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22</vt:i4>
  </property>
</Properties>
</file>