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299" r:id="rId30"/>
    <p:sldId id="30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85800" y="2130480"/>
            <a:ext cx="7770600" cy="146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POBLACIÓN ESPAÑOLA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3886200"/>
            <a:ext cx="6399000" cy="175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274680"/>
            <a:ext cx="8227800" cy="638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 LA DISTRIBUCIÓN DE LA POBLACIÓN ESPAÑOLA</a:t>
            </a:r>
            <a:endParaRPr lang="es-ES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Regiones costeras e insulares con densidades más elevadas junto a Madrid a finales del siglo XIX.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Acentuación de desequilibrios  poblacionales a lo largo del siglo XX.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Emigración desde las zonas rurales a las ciudades en la década de los años 60.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En la década de los años 1970 se reducen diferencias en la distribución de la población por crisis económica  que hace perder población a zonas industrializadas.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A finales del siglo XX y en la actualidad consolidación población en Madrid, zonas costa mediterránea, Andalucía occidental, litoral cantábrico e ilLas Canarias. 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HOY EN DÍA: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- COMUNIDADES MÁS POBLADAS: Andalucía, Cataluña, Madrid, Valencia (casi 60% de la población).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- La población tiende a concentrarse en las capitales de provincia. 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MAPA Y EJERCICIOS 199</a:t>
            </a:r>
            <a:endParaRPr lang="es-ES" sz="28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ESTRUCTURA DE LA POBLACIÓN ESPAÑOLA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57200" y="1600200"/>
            <a:ext cx="8227800" cy="50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Pirámide típica de los países desarrollados. Pirámide en forma de Bulbo.</a:t>
            </a:r>
            <a:endParaRPr lang="es-ES" sz="32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Base de la pirámide correspondiente a la población joven que es muy estrecha.</a:t>
            </a:r>
            <a:endParaRPr lang="es-ES" sz="32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 tronco o parte central de la pirámide es bastante ancha. Es la más numerosa y representa  a la población adulta entre 15 y 64 años.</a:t>
            </a:r>
            <a:endParaRPr lang="es-ES" sz="32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cima o cúspide de la pirámide de población española representa a la población mayor de 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457200" y="1600200"/>
            <a:ext cx="8227800" cy="50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65 años. Los grupos de población son aquí cada vez más anchos. 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ESTRUCTURA ECONÓMICA DE ESPAÑA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57200" y="1600200"/>
            <a:ext cx="8227800" cy="50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Población activa española que representa un 60% del total de la población en edad de trabajar.</a:t>
            </a:r>
            <a:endParaRPr lang="es-ES" sz="32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población activa ocupada  de distribuye:</a:t>
            </a:r>
            <a:endParaRPr lang="es-ES" sz="32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Un 77% en el sector terciario.</a:t>
            </a:r>
            <a:endParaRPr lang="es-ES" sz="32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Un 19% en el sector secundario</a:t>
            </a:r>
            <a:endParaRPr lang="es-ES" sz="32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Un 4% en el sector  primario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población en PARO  es muy elevada en España. La más alta de Europa. 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DINÁMICA Y TENDENCIAS DE LA POBLACIÓN ESPAÑOLA</a:t>
            </a:r>
            <a:endParaRPr lang="es-ES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4400" b="0" strike="noStrike" spc="-1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457200" y="1600200"/>
            <a:ext cx="8227800" cy="50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150120" y="1756440"/>
            <a:ext cx="8945280" cy="4976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NATALIDAD</a:t>
            </a:r>
            <a:endParaRPr lang="es-ES" sz="3200" b="0" strike="noStrike" spc="-1">
              <a:latin typeface="Arial"/>
            </a:endParaRPr>
          </a:p>
          <a:p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Muy baja en España. Al año nacen unos 400.000 al año.</a:t>
            </a:r>
            <a:endParaRPr lang="es-ES" sz="3200" b="0" strike="noStrike" spc="-1">
              <a:latin typeface="Arial"/>
            </a:endParaRPr>
          </a:p>
          <a:p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51% varones y 48,33 mujeres.</a:t>
            </a:r>
            <a:endParaRPr lang="es-ES" sz="3200" b="0" strike="noStrike" spc="-1">
              <a:latin typeface="Arial"/>
            </a:endParaRPr>
          </a:p>
          <a:p>
            <a:endParaRPr lang="es-ES" sz="3200" b="0" strike="noStrike" spc="-1">
              <a:latin typeface="Arial"/>
            </a:endParaRPr>
          </a:p>
          <a:p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Tasa media en España de 1, 32. Se necesitaría una media de 2,1 para asegurar el remplazo generacional.</a:t>
            </a:r>
            <a:endParaRPr lang="es-ES" sz="3200" b="0" strike="noStrike" spc="-1">
              <a:latin typeface="Arial"/>
            </a:endParaRPr>
          </a:p>
          <a:p>
            <a:endParaRPr lang="es-ES" sz="3200" b="0" strike="noStrike" spc="-1">
              <a:latin typeface="Arial"/>
            </a:endParaRPr>
          </a:p>
          <a:p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Descenso de natalidad por: causas de tipo económico, voluntad de tener menos hijos, menor fertilidad, edad media el primer hijo alta, 32 años.   </a:t>
            </a: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DINÁMICA Y TENDENCIAS DE LA POBLACIÓN ESPAÑOLA</a:t>
            </a:r>
            <a:endParaRPr lang="es-ES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4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57200" y="1600200"/>
            <a:ext cx="8227800" cy="50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150120" y="1052736"/>
            <a:ext cx="8945280" cy="608714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MORTALIDAD</a:t>
            </a:r>
            <a:endParaRPr lang="es-ES" sz="3200" b="0" strike="noStrike" spc="-1" dirty="0">
              <a:latin typeface="Arial"/>
            </a:endParaRPr>
          </a:p>
          <a:p>
            <a:pPr>
              <a:buFontTx/>
              <a:buChar char="-"/>
            </a:pP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En </a:t>
            </a: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ascenso debido a la elevada esperanza de vida en España. Una de las más altas de todo el mundo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s-ES" sz="3200" spc="-1" dirty="0">
              <a:latin typeface="Arial"/>
            </a:endParaRPr>
          </a:p>
          <a:p>
            <a:endParaRPr lang="es-ES" sz="3200" b="0" strike="noStrike" spc="-1" dirty="0">
              <a:latin typeface="Arial"/>
            </a:endParaRPr>
          </a:p>
          <a:p>
            <a:pPr>
              <a:buFontTx/>
              <a:buChar char="-"/>
            </a:pP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Mueren </a:t>
            </a: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 año en España cerca de 398000 personas. En los años del COVID  mucho 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más.</a:t>
            </a:r>
          </a:p>
          <a:p>
            <a:endParaRPr lang="es-ES" sz="3200" b="0" strike="noStrike" spc="-1" dirty="0">
              <a:latin typeface="Arial"/>
            </a:endParaRPr>
          </a:p>
          <a:p>
            <a:pPr>
              <a:buFontTx/>
              <a:buChar char="-"/>
            </a:pP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Suelen </a:t>
            </a: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morir más hombres que mujeres. Con tendencia a igualar estas cifras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endParaRPr lang="es-ES" sz="3200" b="0" strike="noStrike" spc="-1" dirty="0">
              <a:latin typeface="Arial"/>
            </a:endParaRPr>
          </a:p>
          <a:p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Esperanza de vida muy alta en España. Más de 80 años. </a:t>
            </a:r>
            <a:endParaRPr lang="es-ES" sz="3200" b="0" strike="noStrike" spc="-1" dirty="0">
              <a:latin typeface="Arial"/>
            </a:endParaRPr>
          </a:p>
          <a:p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es-ES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DINÁMICA Y TENDENCIAS DE LA POBLACIÓN ESPAÑOLA</a:t>
            </a:r>
            <a:endParaRPr lang="es-ES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44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57200" y="1600200"/>
            <a:ext cx="8227800" cy="50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150120" y="1756440"/>
            <a:ext cx="8945280" cy="339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Disminución de la población española.</a:t>
            </a:r>
            <a:endParaRPr lang="es-ES" sz="3200" b="0" strike="noStrike" spc="-1">
              <a:latin typeface="Arial"/>
            </a:endParaRPr>
          </a:p>
          <a:p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España pierde población en general.</a:t>
            </a:r>
            <a:endParaRPr lang="es-ES" sz="3200" b="0" strike="noStrike" spc="-1">
              <a:latin typeface="Arial"/>
            </a:endParaRPr>
          </a:p>
          <a:p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Crecimiento natural o vegetativo ligeramente positivo.</a:t>
            </a:r>
            <a:endParaRPr lang="es-ES" sz="3200" b="0" strike="noStrike" spc="-1">
              <a:latin typeface="Arial"/>
            </a:endParaRPr>
          </a:p>
          <a:p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Saldo migratorio negativo en los últimos años. </a:t>
            </a:r>
            <a:endParaRPr lang="es-ES" sz="3200" b="0" strike="noStrike" spc="-1">
              <a:latin typeface="Arial"/>
            </a:endParaRPr>
          </a:p>
          <a:p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5. EL POBLAMIENTO RURAL Y EL POBLAMIENTO URBANO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dirty="0" smtClean="0"/>
              <a:t>8.122 municipios en España dentro de las 50 provincias, más Ceuta y Melilla.</a:t>
            </a:r>
          </a:p>
          <a:p>
            <a:r>
              <a:rPr lang="es-ES" sz="2800" dirty="0" smtClean="0"/>
              <a:t>Según el INE:</a:t>
            </a:r>
          </a:p>
          <a:p>
            <a:pPr lvl="1"/>
            <a:r>
              <a:rPr lang="es-ES" sz="2800" dirty="0" smtClean="0"/>
              <a:t>Municipios rurales: con una población inferior a 2000 habitantes (5% de la población española).</a:t>
            </a:r>
          </a:p>
          <a:p>
            <a:pPr lvl="1"/>
            <a:r>
              <a:rPr lang="es-ES" sz="2800" dirty="0" smtClean="0"/>
              <a:t>Municipios semiurbanos: Entre 2000 y 10000. (15%).</a:t>
            </a:r>
          </a:p>
          <a:p>
            <a:pPr lvl="1"/>
            <a:r>
              <a:rPr lang="es-ES" sz="2800" dirty="0" smtClean="0"/>
              <a:t>Municipios urbanos: superan los 10000 habitantes (80%).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EL POBLAMIENTO RURAL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dirty="0" smtClean="0"/>
              <a:t>Poblamiento aislado: Residen en Granjas, caseríos o casas aisladas.</a:t>
            </a:r>
          </a:p>
          <a:p>
            <a:r>
              <a:rPr lang="es-ES" sz="2800" dirty="0" smtClean="0"/>
              <a:t>Poblamiento disperso: Población que vive en  pequeños núcleos o grupos de casas.</a:t>
            </a:r>
          </a:p>
          <a:p>
            <a:r>
              <a:rPr lang="es-ES" sz="2800" dirty="0" smtClean="0"/>
              <a:t>Poblamiento concentrado: La población se agrupa en pueblos. </a:t>
            </a:r>
            <a:r>
              <a:rPr lang="es-ES" sz="2800" dirty="0" err="1" smtClean="0"/>
              <a:t>Tipico</a:t>
            </a:r>
            <a:r>
              <a:rPr lang="es-ES" sz="2800" dirty="0" smtClean="0"/>
              <a:t> de las zonas de secano.</a:t>
            </a:r>
          </a:p>
          <a:p>
            <a:r>
              <a:rPr lang="es-ES" sz="2800" dirty="0" smtClean="0"/>
              <a:t>La población rural se solía dedicar a actividades del sector primario. Hoy en día también terciario.</a:t>
            </a:r>
            <a:endParaRPr lang="es-E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pic>
        <p:nvPicPr>
          <p:cNvPr id="19458" name="Picture 2" descr="Didacta-Sociales: Tema 4º El hábitat rural y urbano en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387424"/>
            <a:ext cx="12192000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ORGANIZACIÓN TERRITORIAL DE ESPAÑA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7200" y="1600200"/>
            <a:ext cx="8227800" cy="506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DIVISIÓN PROVINCIAL</a:t>
            </a:r>
            <a:endParaRPr lang="es-ES" sz="3200" b="0" strike="noStrike" spc="-1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 España hay 50 provincias</a:t>
            </a:r>
            <a:endParaRPr lang="es-ES" sz="2800" b="0" strike="noStrike" spc="-1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Cada provincia tiene una capital.</a:t>
            </a:r>
            <a:endParaRPr lang="es-ES" sz="2800" b="0" strike="noStrike" spc="-1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Las provincias son agrupaciones de municipios (pueblos y ciudades).</a:t>
            </a:r>
            <a:endParaRPr lang="es-ES" sz="28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DIVISIÓN AUTONÓMICA</a:t>
            </a:r>
            <a:endParaRPr lang="es-ES" sz="3200" b="0" strike="noStrike" spc="-1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Las CC. AA. agrupan a diversas provincias con elementos comunes (geografía, historia, lengua, culturales).</a:t>
            </a:r>
            <a:endParaRPr lang="es-ES" sz="3200" b="0" strike="noStrike" spc="-1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 España hay 17 Comunidades Autónomas y dos ciudades Autónomas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8434" name="AutoShape 2" descr="leccionesdehistori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6" name="Picture 4" descr="geografía 3º ESO: ACTIVIDADES UNIDAD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-1611560"/>
            <a:ext cx="14363700" cy="899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POBLAMIENTO URBANO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dirty="0" smtClean="0"/>
              <a:t>Ciudades medianas: de 50 a 200000 habitantes. PREDOMINANTE  en España.</a:t>
            </a:r>
          </a:p>
          <a:p>
            <a:r>
              <a:rPr lang="es-ES" sz="2800" dirty="0" smtClean="0"/>
              <a:t>Ciudades grandes: más de 200000.</a:t>
            </a:r>
          </a:p>
          <a:p>
            <a:r>
              <a:rPr lang="es-ES" sz="2800" dirty="0" smtClean="0"/>
              <a:t>En las ciudades actividades industriales y de servicios fundamentalmente. </a:t>
            </a:r>
          </a:p>
          <a:p>
            <a:r>
              <a:rPr lang="es-ES" sz="2800" dirty="0" smtClean="0"/>
              <a:t>Emigración del campo a la ciudad en los últimos 60 años. </a:t>
            </a:r>
            <a:endParaRPr lang="es-E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FORMAS DE POBLAMIENTO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dirty="0" smtClean="0"/>
              <a:t>Poblamiento rural en España con nuevas funciones hoy en día:</a:t>
            </a:r>
          </a:p>
          <a:p>
            <a:pPr lvl="1"/>
            <a:r>
              <a:rPr lang="es-ES" sz="2800" dirty="0" smtClean="0"/>
              <a:t>Segundas residencias, actividades productivas, servicios de distinto tipo.</a:t>
            </a:r>
          </a:p>
          <a:p>
            <a:pPr lvl="1"/>
            <a:r>
              <a:rPr lang="es-ES" sz="2800" dirty="0" smtClean="0"/>
              <a:t>Las áreas rurales han asumido funciones propias de los espacios urbanos en los últimos años.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LAS FORMAS DE POBLAMIENTO Y SUS TRANSFORMACIONES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s-ES" sz="2800" dirty="0" smtClean="0"/>
              <a:t>Las grandes áreas urbanas del país están en un proceso de “</a:t>
            </a:r>
            <a:r>
              <a:rPr lang="es-ES" sz="2800" dirty="0" err="1" smtClean="0"/>
              <a:t>desurbanización</a:t>
            </a:r>
            <a:r>
              <a:rPr lang="es-ES" sz="2800" dirty="0" smtClean="0"/>
              <a:t>”. Pierden población en beneficio de ciudades más pequeñas. Las nuevas tecnologías permiten trabajar y obtener servicios en ciudades medianas y pequeñas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pic>
        <p:nvPicPr>
          <p:cNvPr id="14338" name="Picture 2" descr="Archivo:Espana Municipios-de-mas-de-10.000-habitantes 1960 mapa 16883 s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24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pic>
        <p:nvPicPr>
          <p:cNvPr id="13314" name="Picture 2" descr="http://atlasnacional.ign.es/images/thumb/4/44/Espana_Municipios-de-mas-de-10.000-habitantes_2015_mapa_14903_spa.jpg/1280px-Espana_Municipios-de-mas-de-10.000-habitantes_2015_mapa_14903_s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8839" cy="658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6 EL DESPOBLAMIENTO EN LAS ZONAS RURALES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s-ES" sz="2800" dirty="0" smtClean="0"/>
              <a:t>Hasta no hace mucho tiempo las zonas rurales perdían población por causas: </a:t>
            </a:r>
          </a:p>
          <a:p>
            <a:pPr>
              <a:buFontTx/>
              <a:buChar char="-"/>
            </a:pPr>
            <a:r>
              <a:rPr lang="es-ES" sz="2800" dirty="0" smtClean="0"/>
              <a:t>ECONÓMICAS </a:t>
            </a:r>
          </a:p>
          <a:p>
            <a:pPr>
              <a:buFontTx/>
              <a:buChar char="-"/>
            </a:pPr>
            <a:r>
              <a:rPr lang="es-ES" sz="2800" dirty="0" smtClean="0"/>
              <a:t>POLÍTICAS </a:t>
            </a:r>
          </a:p>
          <a:p>
            <a:pPr>
              <a:buFontTx/>
              <a:buChar char="-"/>
            </a:pPr>
            <a:r>
              <a:rPr lang="es-ES" sz="2800" dirty="0"/>
              <a:t> </a:t>
            </a:r>
            <a:r>
              <a:rPr lang="es-ES" sz="2800" dirty="0" smtClean="0"/>
              <a:t>SOCIALES</a:t>
            </a:r>
          </a:p>
          <a:p>
            <a:r>
              <a:rPr lang="es-ES" sz="2800" dirty="0" smtClean="0"/>
              <a:t> </a:t>
            </a:r>
          </a:p>
          <a:p>
            <a:pPr>
              <a:buFontTx/>
              <a:buChar char="-"/>
            </a:pPr>
            <a:r>
              <a:rPr lang="es-ES" sz="2800" dirty="0" smtClean="0"/>
              <a:t>LAS CONSECUENCIAS DE LA DESPOBLACIÓN RURAL:</a:t>
            </a:r>
          </a:p>
          <a:p>
            <a:pPr lvl="1">
              <a:buFontTx/>
              <a:buChar char="-"/>
            </a:pPr>
            <a:r>
              <a:rPr lang="es-ES" sz="2800" dirty="0" smtClean="0"/>
              <a:t>Envejecimiento de la población</a:t>
            </a:r>
          </a:p>
          <a:p>
            <a:pPr lvl="1">
              <a:buFontTx/>
              <a:buChar char="-"/>
            </a:pPr>
            <a:r>
              <a:rPr lang="es-ES" sz="2800" dirty="0" smtClean="0"/>
              <a:t>Reducción de la inversión.</a:t>
            </a:r>
          </a:p>
          <a:p>
            <a:pPr lvl="1">
              <a:buFontTx/>
              <a:buChar char="-"/>
            </a:pPr>
            <a:r>
              <a:rPr lang="es-ES" sz="2800" dirty="0" smtClean="0"/>
              <a:t>Menos servicios y equipamientos y desprotección paisajística</a:t>
            </a:r>
          </a:p>
          <a:p>
            <a:pPr lvl="1">
              <a:buFontTx/>
              <a:buChar char="-"/>
            </a:pPr>
            <a:endParaRPr lang="es-ES" sz="2800" dirty="0" smtClean="0"/>
          </a:p>
          <a:p>
            <a:pPr lvl="3">
              <a:buFontTx/>
              <a:buChar char="-"/>
            </a:pPr>
            <a:endParaRPr lang="es-ES" sz="2800" dirty="0" smtClean="0"/>
          </a:p>
          <a:p>
            <a:endParaRPr lang="es-ES" dirty="0" smtClean="0"/>
          </a:p>
          <a:p>
            <a:pPr lvl="2"/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Los mitos de la España despoblada: &quot;Ni vacía ni vaciada&quot; | Histor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80912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6 EL DESPOBLAMIENTO EN LAS ZONAS RURALES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dirty="0" smtClean="0"/>
              <a:t>ALTERNATIVAS A LA DESPOBLACIÓN RURAL</a:t>
            </a:r>
          </a:p>
          <a:p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 smtClean="0"/>
              <a:t>Políticas de desarrollo rural.</a:t>
            </a:r>
          </a:p>
          <a:p>
            <a:pPr>
              <a:buFontTx/>
              <a:buChar char="-"/>
            </a:pPr>
            <a:r>
              <a:rPr lang="es-ES" sz="2800" dirty="0" smtClean="0"/>
              <a:t>Diversificación de la economía rural.</a:t>
            </a:r>
          </a:p>
          <a:p>
            <a:pPr>
              <a:buFontTx/>
              <a:buChar char="-"/>
            </a:pPr>
            <a:r>
              <a:rPr lang="es-ES" sz="2800" dirty="0" smtClean="0"/>
              <a:t>Mejora de la accesibilidad y servicios.</a:t>
            </a:r>
          </a:p>
          <a:p>
            <a:pPr lvl="3">
              <a:buFontTx/>
              <a:buChar char="-"/>
            </a:pPr>
            <a:endParaRPr lang="es-ES" sz="2800" dirty="0" smtClean="0"/>
          </a:p>
          <a:p>
            <a:endParaRPr lang="es-ES" dirty="0" smtClean="0"/>
          </a:p>
          <a:p>
            <a:pPr lvl="2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7 EL RETO DE UNA POBLACIÓN ENVEJECIDA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ES" sz="2800" b="1" dirty="0" smtClean="0"/>
              <a:t>LA TERCERA EDAD  UN COLECTIVO NUMEROSO</a:t>
            </a:r>
          </a:p>
          <a:p>
            <a:pPr>
              <a:buFontTx/>
              <a:buChar char="-"/>
            </a:pPr>
            <a:r>
              <a:rPr lang="es-ES" sz="2800" dirty="0" smtClean="0"/>
              <a:t>Envejecimiento de la población española.</a:t>
            </a:r>
          </a:p>
          <a:p>
            <a:pPr>
              <a:buFontTx/>
              <a:buChar char="-"/>
            </a:pPr>
            <a:r>
              <a:rPr lang="es-ES" sz="2800" dirty="0" smtClean="0"/>
              <a:t>Necesidad de inversiones para mejorar la calidad de la vida de los mayores.</a:t>
            </a:r>
          </a:p>
          <a:p>
            <a:pPr>
              <a:buFontTx/>
              <a:buChar char="-"/>
            </a:pPr>
            <a:r>
              <a:rPr lang="es-ES" sz="2800" dirty="0" smtClean="0"/>
              <a:t>Necesidad de aumentar las cotizaciones de la seguridad social para financiar esta realidad.</a:t>
            </a:r>
          </a:p>
          <a:p>
            <a:pPr>
              <a:buFontTx/>
              <a:buChar char="-"/>
            </a:pPr>
            <a:r>
              <a:rPr lang="es-ES" sz="2800" dirty="0" smtClean="0"/>
              <a:t>Los gobiernos deben implantar:</a:t>
            </a:r>
          </a:p>
          <a:p>
            <a:pPr lvl="1"/>
            <a:r>
              <a:rPr lang="es-ES" sz="2800" dirty="0"/>
              <a:t> </a:t>
            </a:r>
            <a:r>
              <a:rPr lang="es-ES" sz="2800" dirty="0" smtClean="0"/>
              <a:t>         - Formas de asistencia</a:t>
            </a:r>
          </a:p>
          <a:p>
            <a:pPr lvl="1"/>
            <a:r>
              <a:rPr lang="es-ES" sz="2800" dirty="0" smtClean="0"/>
              <a:t>	- Seguridad social y atención médica gratuita.</a:t>
            </a:r>
          </a:p>
          <a:p>
            <a:pPr lvl="1"/>
            <a:r>
              <a:rPr lang="es-ES" sz="2800" dirty="0"/>
              <a:t>	</a:t>
            </a:r>
            <a:r>
              <a:rPr lang="es-ES" sz="2800" dirty="0" smtClean="0"/>
              <a:t>- Programas culturales y de ocio.</a:t>
            </a:r>
          </a:p>
          <a:p>
            <a:pPr lvl="1"/>
            <a:r>
              <a:rPr lang="es-ES" sz="2800" dirty="0"/>
              <a:t>	</a:t>
            </a:r>
            <a:r>
              <a:rPr lang="es-ES" sz="2800" dirty="0" smtClean="0"/>
              <a:t>- Centros y residencias de la tercera edad.</a:t>
            </a:r>
          </a:p>
          <a:p>
            <a:pPr lvl="1"/>
            <a:r>
              <a:rPr lang="es-ES" sz="2800" dirty="0"/>
              <a:t>	</a:t>
            </a:r>
            <a:r>
              <a:rPr lang="es-ES" sz="2800" dirty="0" smtClean="0"/>
              <a:t>- Leyes de dependencia. </a:t>
            </a:r>
          </a:p>
          <a:p>
            <a:pPr lvl="1"/>
            <a:endParaRPr lang="es-ES" sz="2800" dirty="0" smtClean="0"/>
          </a:p>
          <a:p>
            <a:pPr lvl="1"/>
            <a:endParaRPr lang="es-ES" sz="2800" dirty="0" smtClean="0"/>
          </a:p>
          <a:p>
            <a:pPr>
              <a:buFontTx/>
              <a:buChar char="-"/>
            </a:pPr>
            <a:endParaRPr lang="es-ES" sz="2800" dirty="0" smtClean="0"/>
          </a:p>
          <a:p>
            <a:endParaRPr lang="es-ES" dirty="0" smtClean="0"/>
          </a:p>
          <a:p>
            <a:pPr lvl="2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" name="Picture 2" descr="Provincia (España) - Wikipedia, la enciclopedia libre"/>
          <p:cNvPicPr/>
          <p:nvPr/>
        </p:nvPicPr>
        <p:blipFill>
          <a:blip r:embed="rId2" cstate="print"/>
          <a:stretch/>
        </p:blipFill>
        <p:spPr>
          <a:xfrm>
            <a:off x="395640" y="-243360"/>
            <a:ext cx="8890560" cy="7320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Los mayores de 65 años superan por primera vez el 20% de la población | 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865"/>
            <a:ext cx="9144000" cy="6887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Banco de España: en 2050 habrá solo dos personas activas por cada tres  personas mayores de 65 años - BBVA Mi jubila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6300192" cy="6555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" y="274680"/>
            <a:ext cx="8227800" cy="638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27800" cy="638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" name="Picture 2" descr="Mapa de las comunidades autónomas de España y sus capitales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Picture 2" descr="Población de las comunidades autónomas de España - YouTube"/>
          <p:cNvPicPr/>
          <p:nvPr/>
        </p:nvPicPr>
        <p:blipFill>
          <a:blip r:embed="rId2" cstate="print"/>
          <a:stretch/>
        </p:blipFill>
        <p:spPr>
          <a:xfrm>
            <a:off x="-1692720" y="0"/>
            <a:ext cx="12190320" cy="685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Picture 2" descr="PACK BANDERAS COMUNIDADES AUTÓNOMAS"/>
          <p:cNvPicPr/>
          <p:nvPr/>
        </p:nvPicPr>
        <p:blipFill>
          <a:blip r:embed="rId2" cstate="print"/>
          <a:stretch/>
        </p:blipFill>
        <p:spPr>
          <a:xfrm>
            <a:off x="0" y="-315360"/>
            <a:ext cx="9142200" cy="827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 EL VOLUMEN DE LA POBLACIÓN ESPAÑOLA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REGISTROS DE POBLACIÓN</a:t>
            </a:r>
            <a:endParaRPr lang="es-ES" sz="3200" b="0" strike="noStrike" spc="-1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INE (Instituto Nacional de Estadística).</a:t>
            </a:r>
            <a:endParaRPr lang="es-ES" sz="2800" b="0" strike="noStrike" spc="-1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CENSO</a:t>
            </a:r>
            <a:endParaRPr lang="es-ES" sz="2800" b="0" strike="noStrike" spc="-1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PADRÓN MUNICIPAL</a:t>
            </a:r>
            <a:endParaRPr lang="es-ES" sz="2800" b="0" strike="noStrike" spc="-1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REGISTROS CIVILES (Nacimientos, defunciones, Matrimonios).</a:t>
            </a:r>
            <a:endParaRPr lang="es-ES" sz="28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HABITANTES DE ESPAÑA</a:t>
            </a:r>
            <a:endParaRPr lang="es-ES" sz="32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- 47 millones de habitantes. (Más mujeres que hombres). País poco poblado. Quinto en Europa.</a:t>
            </a:r>
            <a:endParaRPr lang="es-ES" sz="3200" b="0" strike="noStrike" spc="-1">
              <a:latin typeface="Arial"/>
            </a:endParaRPr>
          </a:p>
          <a:p>
            <a:pPr marL="743040" indent="-2840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VOLUMEN DE POBLACIÓN DE LAS COMUNIDADES AUTÓNOMAS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43040" lvl="1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ANDALUCÍA Y CATALUÑA las más pobladas.</a:t>
            </a:r>
            <a:endParaRPr lang="es-ES" sz="2800" b="0" strike="noStrike" spc="-1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CANTABRIA Y LA RIOJA las menos pobladas.</a:t>
            </a:r>
            <a:endParaRPr lang="es-ES" sz="2800" b="0" strike="noStrike" spc="-1">
              <a:latin typeface="Arial"/>
            </a:endParaRPr>
          </a:p>
        </p:txBody>
      </p:sp>
      <p:pic>
        <p:nvPicPr>
          <p:cNvPr id="96" name="Picture 2" descr="Cartogramas con recmap - Carlos J. Gil Bellosta"/>
          <p:cNvPicPr/>
          <p:nvPr/>
        </p:nvPicPr>
        <p:blipFill>
          <a:blip r:embed="rId2" cstate="print"/>
          <a:stretch/>
        </p:blipFill>
        <p:spPr>
          <a:xfrm>
            <a:off x="611640" y="2637000"/>
            <a:ext cx="7558920" cy="5369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Picture 2" descr="▷ Mapa de poblacion de españa | Actualizado mayo 2023"/>
          <p:cNvPicPr/>
          <p:nvPr/>
        </p:nvPicPr>
        <p:blipFill>
          <a:blip r:embed="rId2" cstate="print"/>
          <a:stretch/>
        </p:blipFill>
        <p:spPr>
          <a:xfrm>
            <a:off x="-324720" y="476640"/>
            <a:ext cx="10670760" cy="597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1011</Words>
  <Application>Microsoft Office PowerPoint</Application>
  <PresentationFormat>Presentación en pantalla (4:3)</PresentationFormat>
  <Paragraphs>152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5. EL POBLAMIENTO RURAL Y EL POBLAMIENTO URBANO</vt:lpstr>
      <vt:lpstr>EL POBLAMIENTO RURAL</vt:lpstr>
      <vt:lpstr>Diapositiva 19</vt:lpstr>
      <vt:lpstr>Diapositiva 20</vt:lpstr>
      <vt:lpstr>POBLAMIENTO URBANO</vt:lpstr>
      <vt:lpstr>FORMAS DE POBLAMIENTO</vt:lpstr>
      <vt:lpstr>LAS FORMAS DE POBLAMIENTO Y SUS TRANSFORMACIONES</vt:lpstr>
      <vt:lpstr>Diapositiva 24</vt:lpstr>
      <vt:lpstr>Diapositiva 25</vt:lpstr>
      <vt:lpstr>6 EL DESPOBLAMIENTO EN LAS ZONAS RURALES</vt:lpstr>
      <vt:lpstr>Diapositiva 27</vt:lpstr>
      <vt:lpstr>6 EL DESPOBLAMIENTO EN LAS ZONAS RURALES</vt:lpstr>
      <vt:lpstr>7 EL RETO DE UNA POBLACIÓN ENVEJECIDA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POBLACIÓN ESPAÑOLA</dc:title>
  <dc:subject/>
  <dc:creator>Miguel A Richart B</dc:creator>
  <dc:description/>
  <cp:lastModifiedBy>Miguel A Richart B</cp:lastModifiedBy>
  <cp:revision>12</cp:revision>
  <dcterms:created xsi:type="dcterms:W3CDTF">2023-05-07T19:51:58Z</dcterms:created>
  <dcterms:modified xsi:type="dcterms:W3CDTF">2023-05-22T06:34:14Z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15</vt:i4>
  </property>
</Properties>
</file>