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78" r:id="rId4"/>
    <p:sldId id="257" r:id="rId5"/>
    <p:sldId id="304" r:id="rId6"/>
    <p:sldId id="258" r:id="rId7"/>
    <p:sldId id="259" r:id="rId8"/>
    <p:sldId id="260" r:id="rId9"/>
    <p:sldId id="263" r:id="rId10"/>
    <p:sldId id="261" r:id="rId11"/>
    <p:sldId id="262" r:id="rId12"/>
    <p:sldId id="264" r:id="rId13"/>
    <p:sldId id="265" r:id="rId14"/>
    <p:sldId id="298" r:id="rId15"/>
    <p:sldId id="299" r:id="rId16"/>
    <p:sldId id="269" r:id="rId17"/>
    <p:sldId id="266" r:id="rId18"/>
    <p:sldId id="267" r:id="rId19"/>
    <p:sldId id="268" r:id="rId20"/>
    <p:sldId id="270" r:id="rId21"/>
    <p:sldId id="271" r:id="rId22"/>
    <p:sldId id="306" r:id="rId23"/>
    <p:sldId id="272" r:id="rId24"/>
    <p:sldId id="277" r:id="rId25"/>
    <p:sldId id="280" r:id="rId26"/>
    <p:sldId id="283" r:id="rId27"/>
    <p:sldId id="295" r:id="rId28"/>
    <p:sldId id="281" r:id="rId29"/>
    <p:sldId id="282" r:id="rId30"/>
    <p:sldId id="285" r:id="rId31"/>
    <p:sldId id="284" r:id="rId32"/>
    <p:sldId id="291" r:id="rId33"/>
    <p:sldId id="293" r:id="rId34"/>
    <p:sldId id="294" r:id="rId35"/>
    <p:sldId id="297" r:id="rId36"/>
    <p:sldId id="300" r:id="rId37"/>
    <p:sldId id="301" r:id="rId38"/>
    <p:sldId id="302" r:id="rId39"/>
    <p:sldId id="275" r:id="rId40"/>
    <p:sldId id="296" r:id="rId4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EB65D-8768-4716-92D2-8040A5352CE9}" type="datetimeFigureOut">
              <a:rPr lang="es-ES" smtClean="0"/>
              <a:pPr/>
              <a:t>19/10/2014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0252-E78C-4C64-A72B-17C2AF7B3EA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EB65D-8768-4716-92D2-8040A5352CE9}" type="datetimeFigureOut">
              <a:rPr lang="es-ES" smtClean="0"/>
              <a:pPr/>
              <a:t>19/10/2014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0252-E78C-4C64-A72B-17C2AF7B3EA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EB65D-8768-4716-92D2-8040A5352CE9}" type="datetimeFigureOut">
              <a:rPr lang="es-ES" smtClean="0"/>
              <a:pPr/>
              <a:t>19/10/2014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0252-E78C-4C64-A72B-17C2AF7B3EA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EB65D-8768-4716-92D2-8040A5352CE9}" type="datetimeFigureOut">
              <a:rPr lang="es-ES" smtClean="0"/>
              <a:pPr/>
              <a:t>19/10/2014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0252-E78C-4C64-A72B-17C2AF7B3EA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EB65D-8768-4716-92D2-8040A5352CE9}" type="datetimeFigureOut">
              <a:rPr lang="es-ES" smtClean="0"/>
              <a:pPr/>
              <a:t>19/10/2014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0252-E78C-4C64-A72B-17C2AF7B3EA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EB65D-8768-4716-92D2-8040A5352CE9}" type="datetimeFigureOut">
              <a:rPr lang="es-ES" smtClean="0"/>
              <a:pPr/>
              <a:t>19/10/2014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0252-E78C-4C64-A72B-17C2AF7B3EA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EB65D-8768-4716-92D2-8040A5352CE9}" type="datetimeFigureOut">
              <a:rPr lang="es-ES" smtClean="0"/>
              <a:pPr/>
              <a:t>19/10/2014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0252-E78C-4C64-A72B-17C2AF7B3EA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EB65D-8768-4716-92D2-8040A5352CE9}" type="datetimeFigureOut">
              <a:rPr lang="es-ES" smtClean="0"/>
              <a:pPr/>
              <a:t>19/10/2014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0252-E78C-4C64-A72B-17C2AF7B3EA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EB65D-8768-4716-92D2-8040A5352CE9}" type="datetimeFigureOut">
              <a:rPr lang="es-ES" smtClean="0"/>
              <a:pPr/>
              <a:t>19/10/2014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0252-E78C-4C64-A72B-17C2AF7B3EA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EB65D-8768-4716-92D2-8040A5352CE9}" type="datetimeFigureOut">
              <a:rPr lang="es-ES" smtClean="0"/>
              <a:pPr/>
              <a:t>19/10/2014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0252-E78C-4C64-A72B-17C2AF7B3EA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EB65D-8768-4716-92D2-8040A5352CE9}" type="datetimeFigureOut">
              <a:rPr lang="es-ES" smtClean="0"/>
              <a:pPr/>
              <a:t>19/10/2014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0252-E78C-4C64-A72B-17C2AF7B3EA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EB65D-8768-4716-92D2-8040A5352CE9}" type="datetimeFigureOut">
              <a:rPr lang="es-ES" smtClean="0"/>
              <a:pPr/>
              <a:t>19/10/2014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E0252-E78C-4C64-A72B-17C2AF7B3EA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es/imgres?imgurl=http://3.bp.blogspot.com/-6qPCRKiZLkw/ToDYMRqPa2I/AAAAAAAAI-4/MBlnErjEE8w/s1600/Pompeyo+Magno,+cabeza,+escultura+romana.JPG&amp;imgrefurl=http://mujeresderoma.blogspot.com/2011/09/escandaloso-botin.html&amp;usg=__MSNqHZQMUcmZ8KRMhtrnDMQ6XcA=&amp;h=707&amp;w=580&amp;sz=85&amp;hl=es&amp;start=1&amp;zoom=1&amp;tbnid=xYQPAmVryJlmdM:&amp;tbnh=140&amp;tbnw=115&amp;ei=zQ6JUNG4Dc26hAfL24DQBA&amp;prev=/images?q=escultura+romana+pompeyo&amp;hl=es&amp;sa=X&amp;gbv=2&amp;tbm=isch&amp;itbs=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ESCULTURA ROMANA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DRIAN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83889"/>
            <a:ext cx="4680520" cy="592865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411760" y="616530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ADRIANO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08072347adriano_art_in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2318" y="341445"/>
            <a:ext cx="4619922" cy="615989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948264" y="587727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ADRIANO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rajanoItal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537" y="188640"/>
            <a:ext cx="2835837" cy="6480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940152" y="573325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TRAJANO. Itálica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07_1_Roma-Museos_Capitolinos-Marco_Aurel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88640"/>
            <a:ext cx="6408712" cy="640871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164288" y="594928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Marco Aurelio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rcoaurelio3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60648"/>
            <a:ext cx="4806534" cy="6408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rek_Aureliusz_Kapit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91154"/>
            <a:ext cx="4608512" cy="6144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onstanti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802413" cy="589298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1520" y="63093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Constantino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4retratoda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59" y="522524"/>
            <a:ext cx="4178555" cy="571478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732240" y="530120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Retrato de dama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_ara_pac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1983" y="908719"/>
            <a:ext cx="7294433" cy="470490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043608" y="573325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Relieves Ara </a:t>
            </a:r>
            <a:r>
              <a:rPr lang="es-ES" dirty="0" err="1" smtClean="0"/>
              <a:t>Pacis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lieves Ara Pac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32373"/>
            <a:ext cx="8712968" cy="441149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587727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Relieves Ara </a:t>
            </a:r>
            <a:r>
              <a:rPr lang="es-ES" dirty="0" err="1" smtClean="0"/>
              <a:t>Pacis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692696"/>
            <a:ext cx="871296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CARACTERÍSTICAS</a:t>
            </a:r>
          </a:p>
          <a:p>
            <a:endParaRPr lang="es-ES" sz="2400" dirty="0" smtClean="0"/>
          </a:p>
          <a:p>
            <a:pPr>
              <a:buFont typeface="Wingdings" pitchFamily="2" charset="2"/>
              <a:buChar char="§"/>
            </a:pPr>
            <a:r>
              <a:rPr lang="es-ES" sz="2400" dirty="0" smtClean="0"/>
              <a:t> Subordinada a la arquitectura, como ornamentación de edificios y monumentos</a:t>
            </a:r>
          </a:p>
          <a:p>
            <a:pPr>
              <a:buFont typeface="Wingdings" pitchFamily="2" charset="2"/>
              <a:buChar char="§"/>
            </a:pPr>
            <a:r>
              <a:rPr lang="es-ES" sz="2400" dirty="0" smtClean="0"/>
              <a:t> Materiales: mármol, piedra, bronce</a:t>
            </a:r>
          </a:p>
          <a:p>
            <a:pPr>
              <a:buFont typeface="Wingdings" pitchFamily="2" charset="2"/>
              <a:buChar char="§"/>
            </a:pPr>
            <a:r>
              <a:rPr lang="es-ES" sz="2400" dirty="0" smtClean="0"/>
              <a:t> Influencias: </a:t>
            </a:r>
            <a:r>
              <a:rPr lang="es-ES" sz="2400" b="1" dirty="0" smtClean="0"/>
              <a:t>arte etrusco </a:t>
            </a:r>
            <a:r>
              <a:rPr lang="es-ES" sz="2400" dirty="0" smtClean="0"/>
              <a:t>y </a:t>
            </a:r>
            <a:r>
              <a:rPr lang="es-ES" sz="2400" b="1" dirty="0" smtClean="0"/>
              <a:t>griego</a:t>
            </a:r>
          </a:p>
          <a:p>
            <a:pPr>
              <a:buFont typeface="Wingdings" pitchFamily="2" charset="2"/>
              <a:buChar char="§"/>
            </a:pPr>
            <a:r>
              <a:rPr lang="es-ES" sz="2400" dirty="0" smtClean="0"/>
              <a:t> Realismo y expresividad</a:t>
            </a:r>
          </a:p>
          <a:p>
            <a:endParaRPr lang="es-ES" sz="2400" dirty="0" smtClean="0"/>
          </a:p>
          <a:p>
            <a:pPr>
              <a:buFont typeface="Wingdings" pitchFamily="2" charset="2"/>
              <a:buChar char="§"/>
            </a:pPr>
            <a:r>
              <a:rPr lang="es-ES" sz="2400" dirty="0" smtClean="0"/>
              <a:t> Tipos de esculturas: </a:t>
            </a:r>
            <a:r>
              <a:rPr lang="es-ES" sz="2400" b="1" u="sng" dirty="0" smtClean="0"/>
              <a:t>el retrato</a:t>
            </a:r>
            <a:r>
              <a:rPr lang="es-ES" sz="2400" b="1" dirty="0" smtClean="0"/>
              <a:t> </a:t>
            </a:r>
            <a:r>
              <a:rPr lang="es-ES" sz="2400" dirty="0" smtClean="0"/>
              <a:t>y el </a:t>
            </a:r>
            <a:r>
              <a:rPr lang="es-ES" sz="2400" b="1" u="sng" dirty="0" smtClean="0"/>
              <a:t>relieve histórico</a:t>
            </a:r>
          </a:p>
          <a:p>
            <a:pPr lvl="2">
              <a:buFont typeface="Arial" pitchFamily="34" charset="0"/>
              <a:buChar char="•"/>
            </a:pPr>
            <a:r>
              <a:rPr lang="es-ES" sz="2400" b="1" dirty="0" smtClean="0"/>
              <a:t> </a:t>
            </a:r>
            <a:r>
              <a:rPr lang="es-ES" sz="2400" dirty="0" smtClean="0"/>
              <a:t>Finalidad: </a:t>
            </a:r>
            <a:r>
              <a:rPr lang="es-ES" sz="2400" b="1" dirty="0" smtClean="0"/>
              <a:t>propaganda </a:t>
            </a:r>
            <a:r>
              <a:rPr lang="es-ES" sz="2400" dirty="0" smtClean="0"/>
              <a:t>y</a:t>
            </a:r>
            <a:r>
              <a:rPr lang="es-ES" sz="2400" b="1" dirty="0" smtClean="0"/>
              <a:t> docencia</a:t>
            </a:r>
            <a:r>
              <a:rPr lang="es-ES" sz="2400" dirty="0" smtClean="0"/>
              <a:t>, </a:t>
            </a:r>
            <a:r>
              <a:rPr lang="es-ES" sz="2400" b="1" dirty="0" smtClean="0"/>
              <a:t> </a:t>
            </a:r>
            <a:r>
              <a:rPr lang="es-ES" sz="2400" dirty="0" smtClean="0"/>
              <a:t>derivado del sentido práctico de Roma</a:t>
            </a:r>
          </a:p>
          <a:p>
            <a:endParaRPr lang="es-ES" sz="2400" dirty="0" smtClean="0"/>
          </a:p>
          <a:p>
            <a:pPr>
              <a:buFont typeface="Wingdings" pitchFamily="2" charset="2"/>
              <a:buChar char="§"/>
            </a:pPr>
            <a:endParaRPr lang="es-E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rco_Ti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23274"/>
            <a:ext cx="8365437" cy="6274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lieves arco Ti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32656"/>
            <a:ext cx="6336704" cy="633670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164288" y="5949280"/>
            <a:ext cx="1979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Arco de Tito. Relieves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N34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404664"/>
            <a:ext cx="4752528" cy="633670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56176" y="566124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Columna Trajana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251520" y="0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Monumentos conmemorativos. Columnas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lieve_Columna_Traja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88640"/>
            <a:ext cx="4894008" cy="652534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164288" y="5805264"/>
            <a:ext cx="1979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Columna Trajana. Relieves</a:t>
            </a:r>
            <a:endParaRPr lang="es-E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NCRU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449849"/>
            <a:ext cx="6408712" cy="4918687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403648" y="558924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Primer estilo pompeyano: “de la incrustación” </a:t>
            </a:r>
            <a:endParaRPr lang="es-E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illa synist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4685506" cy="4685506"/>
          </a:xfrm>
          <a:prstGeom prst="rect">
            <a:avLst/>
          </a:prstGeom>
        </p:spPr>
      </p:pic>
      <p:pic>
        <p:nvPicPr>
          <p:cNvPr id="4" name="3 Imagen" descr="oplontis-fresco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2067" y="548680"/>
            <a:ext cx="3878560" cy="290892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95536" y="5373216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Segundo estilo: “estilo arquitectónico”</a:t>
            </a:r>
            <a:endParaRPr lang="es-E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illa_misterios_pompe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450189" cy="446449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58052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Villa de los </a:t>
            </a:r>
            <a:r>
              <a:rPr lang="es-ES" dirty="0" err="1" smtClean="0"/>
              <a:t>Misterios.Pompeya</a:t>
            </a:r>
            <a:endParaRPr lang="es-ES" dirty="0"/>
          </a:p>
        </p:txBody>
      </p:sp>
      <p:pic>
        <p:nvPicPr>
          <p:cNvPr id="1026" name="Picture 2" descr="C:\Documents and Settings\ELENA\Escritorio\Historia del Arte\Escultura romana\DAN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3584" y="4365104"/>
            <a:ext cx="3104057" cy="2382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11-1-2_esti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1150" y="381000"/>
            <a:ext cx="59817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om-Villa-Liv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796" y="1196752"/>
            <a:ext cx="7656512" cy="370862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sa-de-lucrecio-fronto 3 esti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4944844" cy="335328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043608" y="422108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Villa Lucio </a:t>
            </a:r>
            <a:r>
              <a:rPr lang="es-ES" dirty="0" err="1" smtClean="0"/>
              <a:t>Fronto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3 Imagen" descr="villa broscotrecase pompeya tercer e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9112" y="1124744"/>
            <a:ext cx="3884888" cy="4562441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292080" y="594928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Villa </a:t>
            </a:r>
            <a:r>
              <a:rPr lang="es-ES" dirty="0" err="1" smtClean="0"/>
              <a:t>Broscotrecase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611560" y="558924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Tercer estilo: “ornamental”</a:t>
            </a:r>
            <a:endParaRPr lang="es-E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rringato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3" y="476672"/>
            <a:ext cx="3528392" cy="4909066"/>
          </a:xfrm>
          <a:prstGeom prst="rect">
            <a:avLst/>
          </a:prstGeom>
        </p:spPr>
      </p:pic>
      <p:pic>
        <p:nvPicPr>
          <p:cNvPr id="3" name="2 Imagen" descr="Rom09_035_Marcus_Iunius_Brut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6036" y="476672"/>
            <a:ext cx="3667590" cy="489012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39552" y="558924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 </a:t>
            </a:r>
            <a:r>
              <a:rPr lang="es-ES" dirty="0" err="1" smtClean="0"/>
              <a:t>Arringatore</a:t>
            </a:r>
            <a:r>
              <a:rPr lang="es-ES" dirty="0" smtClean="0"/>
              <a:t>   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4932040" y="55892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Lucio Junio Bruto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467544" y="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ANTECEDENTE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sa_dei_vettii_ix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80718"/>
            <a:ext cx="4353272" cy="636666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436096" y="594928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Casa de los </a:t>
            </a:r>
            <a:r>
              <a:rPr lang="es-ES" dirty="0" err="1" smtClean="0"/>
              <a:t>Vetii</a:t>
            </a:r>
            <a:r>
              <a:rPr lang="es-ES" dirty="0" smtClean="0"/>
              <a:t>. Pompeya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5364088" y="486916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Cuarto estilo: ilusionista.</a:t>
            </a:r>
            <a:endParaRPr lang="es-E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_interiorDomusAurea_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88640"/>
            <a:ext cx="4441008" cy="651517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940152" y="551723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Domus</a:t>
            </a:r>
            <a:r>
              <a:rPr lang="es-ES" dirty="0" smtClean="0"/>
              <a:t> Aurea</a:t>
            </a:r>
            <a:endParaRPr lang="es-E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Mosaico. Opus </a:t>
            </a:r>
            <a:r>
              <a:rPr lang="es-ES" dirty="0" err="1" smtClean="0"/>
              <a:t>tessellatum</a:t>
            </a:r>
            <a:endParaRPr lang="es-ES" dirty="0"/>
          </a:p>
        </p:txBody>
      </p:sp>
      <p:pic>
        <p:nvPicPr>
          <p:cNvPr id="4" name="3 Marcador de contenido" descr="mosaico villa cicerone pompey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340768"/>
            <a:ext cx="5184576" cy="5410355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580925" cy="593898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638132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Mosaico.  Alejandro Magno en la Batalla de </a:t>
            </a:r>
            <a:r>
              <a:rPr lang="es-ES" dirty="0" err="1" smtClean="0"/>
              <a:t>Isos</a:t>
            </a:r>
            <a:r>
              <a:rPr lang="es-ES" dirty="0" smtClean="0"/>
              <a:t>. Opus </a:t>
            </a:r>
            <a:r>
              <a:rPr lang="es-ES" dirty="0" err="1" smtClean="0"/>
              <a:t>vermiculatum</a:t>
            </a:r>
            <a:r>
              <a:rPr lang="es-ES" dirty="0" smtClean="0"/>
              <a:t> </a:t>
            </a:r>
            <a:endParaRPr lang="es-E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SuperStock_1788-199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741504" cy="3454524"/>
          </a:xfrm>
          <a:prstGeom prst="rect">
            <a:avLst/>
          </a:prstGeom>
        </p:spPr>
      </p:pic>
      <p:pic>
        <p:nvPicPr>
          <p:cNvPr id="4" name="3 Imagen" descr="SuperStock_1788-189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04664"/>
            <a:ext cx="3479800" cy="4445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83568" y="5229200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Mosaico. Opus </a:t>
            </a:r>
            <a:r>
              <a:rPr lang="es-ES" dirty="0" err="1" smtClean="0"/>
              <a:t>sectile</a:t>
            </a:r>
            <a:endParaRPr lang="es-E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sale_Bik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8208912" cy="615668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001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110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110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rran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623887"/>
            <a:ext cx="7620000" cy="561022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638132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Carranque</a:t>
            </a:r>
            <a:endParaRPr lang="es-E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utus-barber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9683" y="188640"/>
            <a:ext cx="3904633" cy="6480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732240" y="580526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Barberini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20-4esti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728662"/>
            <a:ext cx="6096000" cy="54006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3.gstatic.com/images?q=tbn:ANd9GcRdVaORs5-oSZUk27uVWmUMACY_ItwI9q_aoeZiFtrh5_Fnbg7ey1NbR0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24744"/>
            <a:ext cx="3726412" cy="4536504"/>
          </a:xfrm>
          <a:prstGeom prst="rect">
            <a:avLst/>
          </a:prstGeom>
          <a:noFill/>
        </p:spPr>
      </p:pic>
      <p:pic>
        <p:nvPicPr>
          <p:cNvPr id="1028" name="Picture 4" descr="http://ivandromagno.files.wordpress.com/2011/09/julio-cesar.jpg?w=4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09" y="1171402"/>
            <a:ext cx="3608231" cy="4472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ugus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88640"/>
            <a:ext cx="4872467" cy="651290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228184" y="5661248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Augusto de Prima Porta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ugusto tog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7238" y="188640"/>
            <a:ext cx="3940147" cy="6480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588224" y="5805264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Augusto </a:t>
            </a:r>
            <a:r>
              <a:rPr lang="es-ES" dirty="0" err="1" smtClean="0"/>
              <a:t>Togato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beza August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294231"/>
            <a:ext cx="3888432" cy="5391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raja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164288" y="566124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Trajano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169</Words>
  <Application>Microsoft Office PowerPoint</Application>
  <PresentationFormat>Presentación en pantalla (4:3)</PresentationFormat>
  <Paragraphs>42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Tema de Office</vt:lpstr>
      <vt:lpstr>ESCULTURA ROMANA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Mosaico. Opus tessellatum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ESCULTURA ROMANA</dc:title>
  <dc:creator>ELENA</dc:creator>
  <cp:lastModifiedBy>ELENA</cp:lastModifiedBy>
  <cp:revision>39</cp:revision>
  <dcterms:created xsi:type="dcterms:W3CDTF">2011-10-30T08:30:51Z</dcterms:created>
  <dcterms:modified xsi:type="dcterms:W3CDTF">2014-10-19T19:16:49Z</dcterms:modified>
</cp:coreProperties>
</file>