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57" r:id="rId4"/>
    <p:sldId id="293" r:id="rId5"/>
    <p:sldId id="258" r:id="rId6"/>
    <p:sldId id="259" r:id="rId7"/>
    <p:sldId id="264" r:id="rId8"/>
    <p:sldId id="261" r:id="rId9"/>
    <p:sldId id="306" r:id="rId10"/>
    <p:sldId id="301" r:id="rId11"/>
    <p:sldId id="307" r:id="rId12"/>
    <p:sldId id="303" r:id="rId13"/>
    <p:sldId id="296" r:id="rId14"/>
    <p:sldId id="300" r:id="rId15"/>
    <p:sldId id="298" r:id="rId16"/>
    <p:sldId id="316" r:id="rId17"/>
    <p:sldId id="317" r:id="rId18"/>
    <p:sldId id="265" r:id="rId19"/>
    <p:sldId id="266" r:id="rId20"/>
    <p:sldId id="267" r:id="rId21"/>
    <p:sldId id="289" r:id="rId22"/>
    <p:sldId id="294" r:id="rId23"/>
    <p:sldId id="279" r:id="rId24"/>
    <p:sldId id="282" r:id="rId25"/>
    <p:sldId id="332" r:id="rId26"/>
    <p:sldId id="335" r:id="rId27"/>
    <p:sldId id="333" r:id="rId28"/>
    <p:sldId id="336" r:id="rId29"/>
    <p:sldId id="334" r:id="rId30"/>
    <p:sldId id="268" r:id="rId31"/>
    <p:sldId id="271" r:id="rId32"/>
    <p:sldId id="272" r:id="rId33"/>
    <p:sldId id="328" r:id="rId34"/>
    <p:sldId id="331" r:id="rId3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24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4F233-3AAC-458E-A808-D9DBE6B1ADAF}" type="datetimeFigureOut">
              <a:rPr lang="es-ES" smtClean="0"/>
              <a:pPr/>
              <a:t>22/10/2023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6DFD-A180-40B9-AB45-B99574363E8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4F233-3AAC-458E-A808-D9DBE6B1ADAF}" type="datetimeFigureOut">
              <a:rPr lang="es-ES" smtClean="0"/>
              <a:pPr/>
              <a:t>22/10/2023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6DFD-A180-40B9-AB45-B99574363E8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4F233-3AAC-458E-A808-D9DBE6B1ADAF}" type="datetimeFigureOut">
              <a:rPr lang="es-ES" smtClean="0"/>
              <a:pPr/>
              <a:t>22/10/2023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6DFD-A180-40B9-AB45-B99574363E8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4F233-3AAC-458E-A808-D9DBE6B1ADAF}" type="datetimeFigureOut">
              <a:rPr lang="es-ES" smtClean="0"/>
              <a:pPr/>
              <a:t>22/10/2023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6DFD-A180-40B9-AB45-B99574363E8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4F233-3AAC-458E-A808-D9DBE6B1ADAF}" type="datetimeFigureOut">
              <a:rPr lang="es-ES" smtClean="0"/>
              <a:pPr/>
              <a:t>22/10/2023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6DFD-A180-40B9-AB45-B99574363E8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4F233-3AAC-458E-A808-D9DBE6B1ADAF}" type="datetimeFigureOut">
              <a:rPr lang="es-ES" smtClean="0"/>
              <a:pPr/>
              <a:t>22/10/2023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6DFD-A180-40B9-AB45-B99574363E8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4F233-3AAC-458E-A808-D9DBE6B1ADAF}" type="datetimeFigureOut">
              <a:rPr lang="es-ES" smtClean="0"/>
              <a:pPr/>
              <a:t>22/10/2023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6DFD-A180-40B9-AB45-B99574363E8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4F233-3AAC-458E-A808-D9DBE6B1ADAF}" type="datetimeFigureOut">
              <a:rPr lang="es-ES" smtClean="0"/>
              <a:pPr/>
              <a:t>22/10/2023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6DFD-A180-40B9-AB45-B99574363E8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4F233-3AAC-458E-A808-D9DBE6B1ADAF}" type="datetimeFigureOut">
              <a:rPr lang="es-ES" smtClean="0"/>
              <a:pPr/>
              <a:t>22/10/2023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6DFD-A180-40B9-AB45-B99574363E8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4F233-3AAC-458E-A808-D9DBE6B1ADAF}" type="datetimeFigureOut">
              <a:rPr lang="es-ES" smtClean="0"/>
              <a:pPr/>
              <a:t>22/10/2023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6DFD-A180-40B9-AB45-B99574363E8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4F233-3AAC-458E-A808-D9DBE6B1ADAF}" type="datetimeFigureOut">
              <a:rPr lang="es-ES" smtClean="0"/>
              <a:pPr/>
              <a:t>22/10/2023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76DFD-A180-40B9-AB45-B99574363E8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4F233-3AAC-458E-A808-D9DBE6B1ADAF}" type="datetimeFigureOut">
              <a:rPr lang="es-ES" smtClean="0"/>
              <a:pPr/>
              <a:t>22/10/2023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6DFD-A180-40B9-AB45-B99574363E8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ARTE BIZANTINO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ur080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ur138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ur104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1080539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108057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108054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ur070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ur076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lano san vit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2564" y="188640"/>
            <a:ext cx="8051884" cy="6491210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755576" y="6165304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San Vital. Rávena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an vit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0026" y="0"/>
            <a:ext cx="8508437" cy="6381328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23528" y="6453336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San Vital. Rávena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11560" y="692696"/>
            <a:ext cx="799288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sz="2000" dirty="0" smtClean="0"/>
              <a:t> Edad Media. Inicio: Caída del Imperio Romano de Occidente </a:t>
            </a:r>
          </a:p>
          <a:p>
            <a:r>
              <a:rPr lang="es-ES" sz="2000" dirty="0" smtClean="0"/>
              <a:t>                          Fin: Toma de Constantinopla por los turcos (1453)</a:t>
            </a:r>
          </a:p>
          <a:p>
            <a:pPr>
              <a:buFont typeface="Arial" pitchFamily="34" charset="0"/>
              <a:buChar char="•"/>
            </a:pPr>
            <a:r>
              <a:rPr lang="es-ES" sz="2000" dirty="0" smtClean="0"/>
              <a:t> Convivencia de tres culturas: </a:t>
            </a:r>
          </a:p>
          <a:p>
            <a:pPr lvl="3">
              <a:buFont typeface="Courier New" pitchFamily="49" charset="0"/>
              <a:buChar char="o"/>
            </a:pPr>
            <a:r>
              <a:rPr lang="es-ES" sz="2000" dirty="0" smtClean="0"/>
              <a:t>Bizancio</a:t>
            </a:r>
          </a:p>
          <a:p>
            <a:pPr lvl="3">
              <a:buFont typeface="Courier New" pitchFamily="49" charset="0"/>
              <a:buChar char="o"/>
            </a:pPr>
            <a:r>
              <a:rPr lang="es-ES" sz="2000" dirty="0" smtClean="0"/>
              <a:t> Cristiandad occidental</a:t>
            </a:r>
          </a:p>
          <a:p>
            <a:pPr lvl="3">
              <a:buFont typeface="Courier New" pitchFamily="49" charset="0"/>
              <a:buChar char="o"/>
            </a:pPr>
            <a:r>
              <a:rPr lang="es-ES" sz="2000" dirty="0" smtClean="0"/>
              <a:t> Mundo islámico</a:t>
            </a:r>
          </a:p>
          <a:p>
            <a:pPr lvl="3">
              <a:buFont typeface="Courier New" pitchFamily="49" charset="0"/>
              <a:buChar char="o"/>
            </a:pPr>
            <a:endParaRPr lang="es-ES" sz="2000" dirty="0" smtClean="0"/>
          </a:p>
          <a:p>
            <a:pPr lvl="3">
              <a:buFont typeface="Courier New" pitchFamily="49" charset="0"/>
              <a:buChar char="o"/>
            </a:pPr>
            <a:endParaRPr lang="es-ES" sz="2000" dirty="0" smtClean="0"/>
          </a:p>
          <a:p>
            <a:pPr>
              <a:buFont typeface="Wingdings" pitchFamily="2" charset="2"/>
              <a:buChar char="q"/>
            </a:pPr>
            <a:r>
              <a:rPr lang="es-ES" sz="2000" smtClean="0"/>
              <a:t> 330 </a:t>
            </a:r>
            <a:r>
              <a:rPr lang="es-ES" sz="2000" dirty="0" smtClean="0"/>
              <a:t>Constantino trasladó la capital a Bizancio o Constantinopla</a:t>
            </a:r>
          </a:p>
          <a:p>
            <a:pPr>
              <a:buFont typeface="Wingdings" pitchFamily="2" charset="2"/>
              <a:buChar char="q"/>
            </a:pPr>
            <a:r>
              <a:rPr lang="es-ES" sz="2000" dirty="0" smtClean="0"/>
              <a:t> 395 Teodosio dividió el Imperio entre sus hijos.  Bizancio, capital del Imperio de Oriente </a:t>
            </a:r>
          </a:p>
          <a:p>
            <a:pPr>
              <a:buFont typeface="Wingdings" pitchFamily="2" charset="2"/>
              <a:buChar char="q"/>
            </a:pPr>
            <a:r>
              <a:rPr lang="es-ES" sz="2000" dirty="0" smtClean="0"/>
              <a:t> 476 Cae el Imperio Romano de Occidente. El Imperio Romano de Oriente  duró hasta 1453 con el nombre de Imperio Bizantino.</a:t>
            </a:r>
          </a:p>
          <a:p>
            <a:pPr>
              <a:buFont typeface="Wingdings" pitchFamily="2" charset="2"/>
              <a:buChar char="q"/>
            </a:pPr>
            <a:endParaRPr lang="es-ES" sz="2000" dirty="0" smtClean="0"/>
          </a:p>
          <a:p>
            <a:pPr>
              <a:buFont typeface="Wingdings" pitchFamily="2" charset="2"/>
              <a:buChar char="q"/>
            </a:pPr>
            <a:r>
              <a:rPr lang="es-ES" sz="2000" dirty="0" smtClean="0"/>
              <a:t> La etapa más importante fue el </a:t>
            </a:r>
            <a:r>
              <a:rPr lang="es-ES" sz="2000" b="1" dirty="0" smtClean="0"/>
              <a:t>siglo VI </a:t>
            </a:r>
            <a:r>
              <a:rPr lang="es-ES" sz="2000" dirty="0" smtClean="0"/>
              <a:t>con el emperador  </a:t>
            </a:r>
            <a:r>
              <a:rPr lang="es-ES" sz="2000" b="1" dirty="0" smtClean="0"/>
              <a:t>Justiniano</a:t>
            </a:r>
            <a:r>
              <a:rPr lang="es-ES" sz="2000" dirty="0" smtClean="0"/>
              <a:t>  y su esposa </a:t>
            </a:r>
            <a:r>
              <a:rPr lang="es-ES" sz="2000" b="1" dirty="0" smtClean="0"/>
              <a:t>Teodora</a:t>
            </a:r>
            <a:r>
              <a:rPr lang="es-ES" sz="2000" dirty="0" smtClean="0"/>
              <a:t> </a:t>
            </a:r>
          </a:p>
          <a:p>
            <a:pPr>
              <a:buFont typeface="Wingdings" pitchFamily="2" charset="2"/>
              <a:buChar char="q"/>
            </a:pPr>
            <a:r>
              <a:rPr lang="es-ES" sz="2000" dirty="0" smtClean="0"/>
              <a:t> </a:t>
            </a:r>
            <a:r>
              <a:rPr lang="es-ES" sz="2000" b="1" dirty="0" smtClean="0"/>
              <a:t>Religión y política </a:t>
            </a:r>
            <a:r>
              <a:rPr lang="es-ES" sz="2000" dirty="0" smtClean="0"/>
              <a:t>estrechamente relacionados. La religiosidad afectaba a todos los ámbitos de la vida.                              </a:t>
            </a:r>
          </a:p>
          <a:p>
            <a:endParaRPr lang="es-ES"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anvitale-ravenna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8441616" cy="597666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39552" y="6381328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San Vital. Rávena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Ravenna_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8820537" cy="5904657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251520" y="6309320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San Apolinar in </a:t>
            </a:r>
            <a:r>
              <a:rPr lang="es-ES" dirty="0" err="1" smtClean="0"/>
              <a:t>Classe</a:t>
            </a:r>
            <a:r>
              <a:rPr lang="es-ES" dirty="0" smtClean="0"/>
              <a:t>. Detalle ábside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827584" y="692696"/>
            <a:ext cx="7992888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/>
              <a:t>ARTES FIGURATIVAS</a:t>
            </a:r>
          </a:p>
          <a:p>
            <a:pPr>
              <a:buFont typeface="Wingdings" pitchFamily="2" charset="2"/>
              <a:buChar char="§"/>
            </a:pPr>
            <a:r>
              <a:rPr lang="es-ES" sz="2400" dirty="0" smtClean="0"/>
              <a:t> </a:t>
            </a:r>
            <a:r>
              <a:rPr lang="es-ES" sz="2000" dirty="0" smtClean="0"/>
              <a:t>Características:</a:t>
            </a:r>
          </a:p>
          <a:p>
            <a:pPr lvl="1">
              <a:buFont typeface="Arial" pitchFamily="34" charset="0"/>
              <a:buChar char="•"/>
            </a:pPr>
            <a:r>
              <a:rPr lang="es-ES" sz="2400" dirty="0" smtClean="0"/>
              <a:t> </a:t>
            </a:r>
            <a:r>
              <a:rPr lang="es-ES" sz="2000" b="1" dirty="0" smtClean="0"/>
              <a:t>Riqueza, colorido, luminosidad</a:t>
            </a:r>
            <a:r>
              <a:rPr lang="es-ES" sz="2000" dirty="0" smtClean="0"/>
              <a:t>. Simboliza poder y esplendor del I.B.</a:t>
            </a:r>
          </a:p>
          <a:p>
            <a:pPr lvl="1">
              <a:buFont typeface="Arial" pitchFamily="34" charset="0"/>
              <a:buChar char="•"/>
            </a:pPr>
            <a:r>
              <a:rPr lang="es-ES" sz="2000" dirty="0" smtClean="0"/>
              <a:t> Imágenes </a:t>
            </a:r>
            <a:r>
              <a:rPr lang="es-ES" sz="2000" b="1" dirty="0" smtClean="0"/>
              <a:t>estilizadas, hieráticas</a:t>
            </a:r>
            <a:r>
              <a:rPr lang="es-ES" sz="2000" dirty="0" smtClean="0"/>
              <a:t>, más idealistas que naturalistas.</a:t>
            </a:r>
          </a:p>
          <a:p>
            <a:pPr lvl="1">
              <a:buFont typeface="Arial" pitchFamily="34" charset="0"/>
              <a:buChar char="•"/>
            </a:pPr>
            <a:r>
              <a:rPr lang="es-ES" sz="2000" dirty="0" smtClean="0"/>
              <a:t> </a:t>
            </a:r>
            <a:r>
              <a:rPr lang="es-ES" sz="2000" b="1" dirty="0" smtClean="0"/>
              <a:t>Mosaicos</a:t>
            </a:r>
            <a:r>
              <a:rPr lang="es-ES" sz="2000" dirty="0" smtClean="0"/>
              <a:t>. </a:t>
            </a:r>
            <a:r>
              <a:rPr lang="es-ES" sz="2000" i="1" dirty="0" smtClean="0"/>
              <a:t>Opus </a:t>
            </a:r>
            <a:r>
              <a:rPr lang="es-ES" sz="2000" i="1" dirty="0" err="1" smtClean="0"/>
              <a:t>tesellatum</a:t>
            </a:r>
            <a:r>
              <a:rPr lang="es-ES" sz="2000" dirty="0" smtClean="0"/>
              <a:t>. Teselas esmaltadas</a:t>
            </a:r>
          </a:p>
          <a:p>
            <a:pPr lvl="1">
              <a:buFont typeface="Arial" pitchFamily="34" charset="0"/>
              <a:buChar char="•"/>
            </a:pPr>
            <a:r>
              <a:rPr lang="es-ES" sz="2000" dirty="0" smtClean="0"/>
              <a:t> Temática religiosa. Ceremonias cortesanas. (Paralelismo entre lo religioso y lo civil).</a:t>
            </a:r>
          </a:p>
          <a:p>
            <a:pPr lvl="1"/>
            <a:r>
              <a:rPr lang="es-ES" dirty="0" smtClean="0"/>
              <a:t>ICONOGRAFÍA: </a:t>
            </a:r>
          </a:p>
          <a:p>
            <a:pPr lvl="2"/>
            <a:r>
              <a:rPr lang="es-ES" b="1" dirty="0" smtClean="0"/>
              <a:t>Pantocrátor</a:t>
            </a:r>
            <a:r>
              <a:rPr lang="es-ES" dirty="0" smtClean="0"/>
              <a:t>: figura de Dios Padre con el libro de la vida en actitud de bendición sentado sobre una elipse que representa la orbe celeste.</a:t>
            </a:r>
          </a:p>
          <a:p>
            <a:pPr lvl="2"/>
            <a:r>
              <a:rPr lang="es-ES" b="1" dirty="0" smtClean="0"/>
              <a:t>Virgen </a:t>
            </a:r>
            <a:r>
              <a:rPr lang="es-ES" b="1" dirty="0" err="1" smtClean="0"/>
              <a:t>Theotokos</a:t>
            </a:r>
            <a:r>
              <a:rPr lang="es-ES" dirty="0" smtClean="0"/>
              <a:t>: Representación de la Virgen María sentada en el trono celestial con el niño en su regazo.</a:t>
            </a:r>
          </a:p>
          <a:p>
            <a:pPr lvl="2"/>
            <a:r>
              <a:rPr lang="es-ES" b="1" dirty="0" err="1" smtClean="0"/>
              <a:t>Déesis</a:t>
            </a:r>
            <a:r>
              <a:rPr lang="es-ES" dirty="0" smtClean="0"/>
              <a:t>: Representación de Dios Padre en el modo </a:t>
            </a:r>
            <a:r>
              <a:rPr lang="es-ES" dirty="0" err="1" smtClean="0"/>
              <a:t>Pantocrator</a:t>
            </a:r>
            <a:r>
              <a:rPr lang="es-ES" dirty="0" smtClean="0"/>
              <a:t> junto a la virgen María y San Juan</a:t>
            </a:r>
            <a:endParaRPr lang="es-ES" sz="2000" dirty="0" smtClean="0"/>
          </a:p>
          <a:p>
            <a:pPr>
              <a:buFont typeface="Wingdings" pitchFamily="2" charset="2"/>
              <a:buChar char="§"/>
            </a:pPr>
            <a:r>
              <a:rPr lang="es-ES" sz="2000" dirty="0" smtClean="0"/>
              <a:t> Obras más representativas:</a:t>
            </a:r>
          </a:p>
          <a:p>
            <a:pPr lvl="1">
              <a:buFont typeface="Arial" pitchFamily="34" charset="0"/>
              <a:buChar char="•"/>
            </a:pPr>
            <a:r>
              <a:rPr lang="es-ES" sz="2000" dirty="0" smtClean="0"/>
              <a:t> San Vital: Ábside, Justiniano y Teodora</a:t>
            </a:r>
          </a:p>
          <a:p>
            <a:pPr lvl="1">
              <a:buFont typeface="Arial" pitchFamily="34" charset="0"/>
              <a:buChar char="•"/>
            </a:pPr>
            <a:r>
              <a:rPr lang="es-ES" sz="2000" dirty="0" smtClean="0"/>
              <a:t> San Apolinar in </a:t>
            </a:r>
            <a:r>
              <a:rPr lang="es-ES" sz="2000" dirty="0" err="1" smtClean="0"/>
              <a:t>Classe</a:t>
            </a:r>
            <a:r>
              <a:rPr lang="es-ES" sz="2000" dirty="0" smtClean="0"/>
              <a:t>: ábside</a:t>
            </a:r>
          </a:p>
          <a:p>
            <a:pPr lvl="1">
              <a:buFont typeface="Arial" pitchFamily="34" charset="0"/>
              <a:buChar char="•"/>
            </a:pPr>
            <a:r>
              <a:rPr lang="es-ES" sz="2000" dirty="0" smtClean="0"/>
              <a:t> San Apolinar Nuevo: temas de la ciudad y la Epifanía</a:t>
            </a:r>
            <a:endParaRPr lang="es-ES" sz="20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Meister_von_San_Vitale_in_Ravenna_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88640"/>
            <a:ext cx="8345721" cy="6139713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39552" y="6381328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Mosaico de Justiniano. San Vital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eodor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9144000" cy="618134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251520" y="6381328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Mosaico de Teodora. San Vital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ntocrátor y Maiestas Domini ¿son lo mismo?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8572500" cy="6429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Cristo pantocrator | La Vida, un Frenesí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-126776"/>
            <a:ext cx="4917265" cy="6984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Pantocrátor de Constantinopla | Historia del Ar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8640"/>
            <a:ext cx="7488832" cy="63571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Imperio Bizantino - The Pantocrator of the dome. Palatine Chapel of  Palermo. Sicily, Italy. Mosaic made in 1143. Mosaico del Pantocrátor.  Capilla Palatina de Palermo. El mosaico fue realizado en 11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7560840" cy="56633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Ícono de Theotokos Glykophilousa Ícono de la ternura de la imagen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88640"/>
            <a:ext cx="5109499" cy="63707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Expansion_del_Imperio_Bizantin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8048" y="64975"/>
            <a:ext cx="8074392" cy="6218477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39552" y="638132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Imperio Bizantino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002-sant-appollinare-in-clas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88640"/>
            <a:ext cx="8064896" cy="6048672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11560" y="6309320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San Apolinar in </a:t>
            </a:r>
            <a:r>
              <a:rPr lang="es-ES" dirty="0" err="1" smtClean="0"/>
              <a:t>Classe</a:t>
            </a:r>
            <a:r>
              <a:rPr lang="es-ES" dirty="0" smtClean="0"/>
              <a:t>. Rávena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pollinar nuov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6831" y="260648"/>
            <a:ext cx="8020219" cy="582468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39552" y="623731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San Apolinar Nuevo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pollinar nuovo. mago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692696"/>
            <a:ext cx="8446868" cy="489654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611560" y="5805264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San Apolinar Nuevo. Detalle mosaicos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10809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10809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39552" y="620688"/>
            <a:ext cx="777686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ARQUITECTURA </a:t>
            </a:r>
          </a:p>
          <a:p>
            <a:pPr>
              <a:buFont typeface="Wingdings" pitchFamily="2" charset="2"/>
              <a:buChar char="§"/>
            </a:pPr>
            <a:r>
              <a:rPr lang="es-ES" sz="2000" dirty="0" smtClean="0"/>
              <a:t> Características:</a:t>
            </a:r>
          </a:p>
          <a:p>
            <a:pPr lvl="2">
              <a:buFont typeface="Arial" pitchFamily="34" charset="0"/>
              <a:buChar char="•"/>
            </a:pPr>
            <a:r>
              <a:rPr lang="es-ES" sz="2000" dirty="0" smtClean="0"/>
              <a:t> </a:t>
            </a:r>
            <a:r>
              <a:rPr lang="es-ES" sz="2000" b="1" dirty="0" smtClean="0"/>
              <a:t>Materiales: ladrillo</a:t>
            </a:r>
            <a:r>
              <a:rPr lang="es-ES" sz="2000" dirty="0" smtClean="0"/>
              <a:t>. Exteriores gran austeridad</a:t>
            </a:r>
          </a:p>
          <a:p>
            <a:pPr lvl="2">
              <a:buFont typeface="Arial" pitchFamily="34" charset="0"/>
              <a:buChar char="•"/>
            </a:pPr>
            <a:r>
              <a:rPr lang="es-ES" sz="2000" dirty="0" smtClean="0"/>
              <a:t> </a:t>
            </a:r>
            <a:r>
              <a:rPr lang="es-ES" sz="2000" b="1" dirty="0" smtClean="0"/>
              <a:t>Columnas</a:t>
            </a:r>
            <a:r>
              <a:rPr lang="es-ES" sz="2000" dirty="0" smtClean="0"/>
              <a:t> de fuste liso y capitel cúbico con decoración vegetal</a:t>
            </a:r>
          </a:p>
          <a:p>
            <a:pPr lvl="2">
              <a:buFont typeface="Arial" pitchFamily="34" charset="0"/>
              <a:buChar char="•"/>
            </a:pPr>
            <a:r>
              <a:rPr lang="es-ES" sz="2000" dirty="0" smtClean="0"/>
              <a:t> </a:t>
            </a:r>
            <a:r>
              <a:rPr lang="es-ES" sz="2000" b="1" dirty="0" smtClean="0"/>
              <a:t>Plantas</a:t>
            </a:r>
            <a:r>
              <a:rPr lang="es-ES" sz="2000" dirty="0" smtClean="0"/>
              <a:t>: Central y basilical de tres naves</a:t>
            </a:r>
          </a:p>
          <a:p>
            <a:pPr lvl="2">
              <a:buFont typeface="Arial" pitchFamily="34" charset="0"/>
              <a:buChar char="•"/>
            </a:pPr>
            <a:r>
              <a:rPr lang="es-ES" sz="2000" dirty="0" smtClean="0"/>
              <a:t> </a:t>
            </a:r>
            <a:r>
              <a:rPr lang="es-ES" sz="2000" b="1" dirty="0" smtClean="0"/>
              <a:t>Cúpula</a:t>
            </a:r>
            <a:r>
              <a:rPr lang="es-ES" sz="2000" dirty="0" smtClean="0"/>
              <a:t> sobre </a:t>
            </a:r>
            <a:r>
              <a:rPr lang="es-ES" sz="2000" b="1" dirty="0" smtClean="0"/>
              <a:t>pechinas,</a:t>
            </a:r>
            <a:r>
              <a:rPr lang="es-ES" sz="2000" dirty="0" smtClean="0"/>
              <a:t> o </a:t>
            </a:r>
            <a:r>
              <a:rPr lang="es-ES" sz="2000" b="1" dirty="0" smtClean="0"/>
              <a:t>cubierta plana</a:t>
            </a:r>
          </a:p>
          <a:p>
            <a:pPr lvl="2">
              <a:buFont typeface="Arial" pitchFamily="34" charset="0"/>
              <a:buChar char="•"/>
            </a:pPr>
            <a:r>
              <a:rPr lang="es-ES" sz="2000" b="1" dirty="0" smtClean="0"/>
              <a:t> Decoración mosaicos y pinturas </a:t>
            </a:r>
            <a:r>
              <a:rPr lang="es-ES" sz="2000" dirty="0" smtClean="0"/>
              <a:t>(interiores). Lujo, ostentación.</a:t>
            </a:r>
          </a:p>
          <a:p>
            <a:pPr lvl="2">
              <a:buFont typeface="Arial" pitchFamily="34" charset="0"/>
              <a:buChar char="•"/>
            </a:pPr>
            <a:endParaRPr lang="es-ES" sz="2000" dirty="0" smtClean="0"/>
          </a:p>
          <a:p>
            <a:pPr>
              <a:buFont typeface="Wingdings" pitchFamily="2" charset="2"/>
              <a:buChar char="§"/>
            </a:pPr>
            <a:r>
              <a:rPr lang="es-ES" sz="2000" dirty="0" smtClean="0"/>
              <a:t> Edificios:</a:t>
            </a:r>
          </a:p>
          <a:p>
            <a:pPr lvl="2">
              <a:buFont typeface="Arial" pitchFamily="34" charset="0"/>
              <a:buChar char="•"/>
            </a:pPr>
            <a:r>
              <a:rPr lang="es-ES" sz="2000" dirty="0" smtClean="0"/>
              <a:t>Santa Sofía de Constantinopla</a:t>
            </a:r>
          </a:p>
          <a:p>
            <a:pPr lvl="2">
              <a:buFont typeface="Arial" pitchFamily="34" charset="0"/>
              <a:buChar char="•"/>
            </a:pPr>
            <a:r>
              <a:rPr lang="es-ES" sz="2000" dirty="0" smtClean="0"/>
              <a:t> San Vital de Rávena</a:t>
            </a:r>
          </a:p>
          <a:p>
            <a:pPr lvl="2">
              <a:buFont typeface="Arial" pitchFamily="34" charset="0"/>
              <a:buChar char="•"/>
            </a:pPr>
            <a:r>
              <a:rPr lang="es-ES" sz="2000" dirty="0" smtClean="0"/>
              <a:t> San Apolinar in </a:t>
            </a:r>
            <a:r>
              <a:rPr lang="es-ES" sz="2000" dirty="0" err="1" smtClean="0"/>
              <a:t>Classe</a:t>
            </a:r>
            <a:r>
              <a:rPr lang="es-ES" sz="2000" dirty="0" smtClean="0"/>
              <a:t>. Rávena</a:t>
            </a:r>
          </a:p>
          <a:p>
            <a:pPr lvl="2">
              <a:buFont typeface="Arial" pitchFamily="34" charset="0"/>
              <a:buChar char="•"/>
            </a:pPr>
            <a:r>
              <a:rPr lang="es-ES" sz="2000" dirty="0" smtClean="0"/>
              <a:t> San Apolinar Nuevo. Rávena  </a:t>
            </a:r>
            <a:endParaRPr lang="es-ES"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echina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810" y="980728"/>
            <a:ext cx="8751670" cy="44028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plant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8203" y="227904"/>
            <a:ext cx="8130261" cy="6454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sofy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8603485" cy="5785844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323528" y="6165304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Santa Sofía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IstanbulHagiaSoph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0"/>
            <a:ext cx="8837301" cy="5904833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467544" y="6021288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Santa Sofía. Constantinopla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ur134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</TotalTime>
  <Words>409</Words>
  <Application>Microsoft Office PowerPoint</Application>
  <PresentationFormat>Presentación en pantalla (4:3)</PresentationFormat>
  <Paragraphs>54</Paragraphs>
  <Slides>34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5" baseType="lpstr">
      <vt:lpstr>Tema de Office</vt:lpstr>
      <vt:lpstr>ARTE BIZANTINO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BIZANTINO</dc:title>
  <dc:creator>ELENA</dc:creator>
  <cp:lastModifiedBy>Miguel A Richart B</cp:lastModifiedBy>
  <cp:revision>44</cp:revision>
  <dcterms:created xsi:type="dcterms:W3CDTF">2011-11-14T20:28:10Z</dcterms:created>
  <dcterms:modified xsi:type="dcterms:W3CDTF">2023-10-22T19:15:30Z</dcterms:modified>
</cp:coreProperties>
</file>