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efd1"/>
            </a:gs>
            <a:gs pos="100000">
              <a:srgbClr val="f0ebd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7A0AD53-7F49-4D18-B611-1074DF7E1629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24/10/23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7376C09-C210-4824-AD2A-4B9571FFAD28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efd1"/>
            </a:gs>
            <a:gs pos="100000">
              <a:srgbClr val="f0ebd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87E512-AEA7-4114-9C07-A5221EE55428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24/10/23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ADAC32-8897-48F2-BC83-076242538B2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ARTE ASTURIANO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s-ES" sz="3200" spc="-1" strike="noStrike">
                <a:solidFill>
                  <a:srgbClr val="8b8b8b"/>
                </a:solidFill>
                <a:latin typeface="Calibri"/>
              </a:rPr>
              <a:t>Siglo IX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1 Imagen" descr="100_-San+Juli%C3%A1n+de+los+Prados_Pinturas.jpg"/>
          <p:cNvPicPr/>
          <p:nvPr/>
        </p:nvPicPr>
        <p:blipFill>
          <a:blip r:embed="rId1"/>
          <a:stretch/>
        </p:blipFill>
        <p:spPr>
          <a:xfrm>
            <a:off x="827640" y="404640"/>
            <a:ext cx="7632360" cy="599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1 Imagen" descr="San+Juli%C3%A1n+de+los+PradosOviedo,+pinturas.jpg"/>
          <p:cNvPicPr/>
          <p:nvPr/>
        </p:nvPicPr>
        <p:blipFill>
          <a:blip r:embed="rId1"/>
          <a:stretch/>
        </p:blipFill>
        <p:spPr>
          <a:xfrm>
            <a:off x="314280" y="404640"/>
            <a:ext cx="8477280" cy="544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1 Imagen" descr="santa maria del naranco.jpg"/>
          <p:cNvPicPr/>
          <p:nvPr/>
        </p:nvPicPr>
        <p:blipFill>
          <a:blip r:embed="rId1"/>
          <a:stretch/>
        </p:blipFill>
        <p:spPr>
          <a:xfrm>
            <a:off x="755640" y="274680"/>
            <a:ext cx="4464000" cy="5664600"/>
          </a:xfrm>
          <a:prstGeom prst="rect">
            <a:avLst/>
          </a:prstGeom>
          <a:ln w="0">
            <a:noFill/>
          </a:ln>
        </p:spPr>
      </p:pic>
      <p:pic>
        <p:nvPicPr>
          <p:cNvPr id="109" name="2 Imagen" descr="08-santa-maria-del-naranco-planta.jpg"/>
          <p:cNvPicPr/>
          <p:nvPr/>
        </p:nvPicPr>
        <p:blipFill>
          <a:blip r:embed="rId2"/>
          <a:stretch/>
        </p:blipFill>
        <p:spPr>
          <a:xfrm>
            <a:off x="5357160" y="2493000"/>
            <a:ext cx="3786480" cy="193104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899640" y="6093360"/>
            <a:ext cx="475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Santa María del Naranco S.IX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 Imagen" descr="000058130.png"/>
          <p:cNvPicPr/>
          <p:nvPr/>
        </p:nvPicPr>
        <p:blipFill>
          <a:blip r:embed="rId1"/>
          <a:stretch/>
        </p:blipFill>
        <p:spPr>
          <a:xfrm>
            <a:off x="755640" y="404640"/>
            <a:ext cx="7740720" cy="53334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467640" y="6318720"/>
            <a:ext cx="5546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Santa María del Naranco  S.IX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1 Imagen" descr="santamariadelnarancopisosuperior01.jpg"/>
          <p:cNvPicPr/>
          <p:nvPr/>
        </p:nvPicPr>
        <p:blipFill>
          <a:blip r:embed="rId1"/>
          <a:stretch/>
        </p:blipFill>
        <p:spPr>
          <a:xfrm>
            <a:off x="101160" y="0"/>
            <a:ext cx="8971200" cy="623700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07640" y="6309360"/>
            <a:ext cx="4896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Interior Santa María del Naranco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2 Imagen" descr="smnar2.jpg"/>
          <p:cNvPicPr/>
          <p:nvPr/>
        </p:nvPicPr>
        <p:blipFill>
          <a:blip r:embed="rId1"/>
          <a:stretch/>
        </p:blipFill>
        <p:spPr>
          <a:xfrm>
            <a:off x="858240" y="1196640"/>
            <a:ext cx="3497400" cy="4748040"/>
          </a:xfrm>
          <a:prstGeom prst="rect">
            <a:avLst/>
          </a:prstGeom>
          <a:ln w="0">
            <a:noFill/>
          </a:ln>
        </p:spPr>
      </p:pic>
      <p:pic>
        <p:nvPicPr>
          <p:cNvPr id="116" name="3 Imagen" descr="decoracion.jpg"/>
          <p:cNvPicPr/>
          <p:nvPr/>
        </p:nvPicPr>
        <p:blipFill>
          <a:blip r:embed="rId2"/>
          <a:stretch/>
        </p:blipFill>
        <p:spPr>
          <a:xfrm>
            <a:off x="5220000" y="1098000"/>
            <a:ext cx="3096000" cy="493020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971640" y="6093360"/>
            <a:ext cx="5040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Decoración  columnas sogueadas y medallones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1 Imagen" descr="SanMigueldeLillo.jpg"/>
          <p:cNvPicPr/>
          <p:nvPr/>
        </p:nvPicPr>
        <p:blipFill>
          <a:blip r:embed="rId1"/>
          <a:stretch/>
        </p:blipFill>
        <p:spPr>
          <a:xfrm>
            <a:off x="125280" y="548640"/>
            <a:ext cx="6526440" cy="4896360"/>
          </a:xfrm>
          <a:prstGeom prst="rect">
            <a:avLst/>
          </a:prstGeom>
          <a:ln w="0">
            <a:noFill/>
          </a:ln>
        </p:spPr>
      </p:pic>
      <p:pic>
        <p:nvPicPr>
          <p:cNvPr id="119" name="2 Imagen" descr="383px-San_miguel_de_lillo_jamba.jpg"/>
          <p:cNvPicPr/>
          <p:nvPr/>
        </p:nvPicPr>
        <p:blipFill>
          <a:blip r:embed="rId2"/>
          <a:stretch/>
        </p:blipFill>
        <p:spPr>
          <a:xfrm>
            <a:off x="6804360" y="1556640"/>
            <a:ext cx="2167920" cy="338400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539640" y="5733360"/>
            <a:ext cx="4176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 Miguel de Lillo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 Imagen" descr="santa cristina de lena.jpg"/>
          <p:cNvPicPr/>
          <p:nvPr/>
        </p:nvPicPr>
        <p:blipFill>
          <a:blip r:embed="rId1"/>
          <a:stretch/>
        </p:blipFill>
        <p:spPr>
          <a:xfrm>
            <a:off x="683640" y="260640"/>
            <a:ext cx="7500960" cy="559656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683640" y="6021360"/>
            <a:ext cx="4320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Santa Cristina de Pola de Lena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 Imagen" descr="250px-sta_cristina_de_lena_nef.jpg"/>
          <p:cNvPicPr/>
          <p:nvPr/>
        </p:nvPicPr>
        <p:blipFill>
          <a:blip r:embed="rId1"/>
          <a:stretch/>
        </p:blipFill>
        <p:spPr>
          <a:xfrm>
            <a:off x="4212000" y="476640"/>
            <a:ext cx="4680000" cy="602820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7640" y="5661360"/>
            <a:ext cx="30240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Iconostasis. Santa Cristina de Lena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 Imagen" descr="salvadordevaldedios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103080"/>
          </a:xfrm>
          <a:prstGeom prst="rect">
            <a:avLst/>
          </a:prstGeom>
          <a:ln w="0"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611640" y="6237360"/>
            <a:ext cx="572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 Salvador de Valdediós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83640" y="692640"/>
            <a:ext cx="7920360" cy="47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ETAPAS</a:t>
            </a:r>
            <a:endParaRPr b="0" lang="es-E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Prerramirense. 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Reinado de Alfonso II (792-842)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Ramirense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. Ramiro I (842-850) Etapa de plenitud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Posramirense. 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Reinado de Alfonso III (866-910) Elementos  mozárabes (arco herradura islámico)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CONTEXTO HISTÓRICO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1 Imagen" descr="25-san-salvador-de-valdedios-planta.jpg"/>
          <p:cNvPicPr/>
          <p:nvPr/>
        </p:nvPicPr>
        <p:blipFill>
          <a:blip r:embed="rId1"/>
          <a:stretch/>
        </p:blipFill>
        <p:spPr>
          <a:xfrm>
            <a:off x="1619640" y="908640"/>
            <a:ext cx="3312000" cy="474516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971640" y="5805360"/>
            <a:ext cx="5112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Planta San Salvador de Valdediós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1 Imagen" descr="Cruz_de_los_%C3%81ngeles_de_Oviedo.jpg"/>
          <p:cNvPicPr/>
          <p:nvPr/>
        </p:nvPicPr>
        <p:blipFill>
          <a:blip r:embed="rId1"/>
          <a:stretch/>
        </p:blipFill>
        <p:spPr>
          <a:xfrm>
            <a:off x="179640" y="1628640"/>
            <a:ext cx="5112360" cy="3408120"/>
          </a:xfrm>
          <a:prstGeom prst="rect">
            <a:avLst/>
          </a:prstGeom>
          <a:ln w="0">
            <a:noFill/>
          </a:ln>
        </p:spPr>
      </p:pic>
      <p:pic>
        <p:nvPicPr>
          <p:cNvPr id="130" name="2 Imagen" descr="Oviedo_croix_Victoire.jpg"/>
          <p:cNvPicPr/>
          <p:nvPr/>
        </p:nvPicPr>
        <p:blipFill>
          <a:blip r:embed="rId2"/>
          <a:stretch/>
        </p:blipFill>
        <p:spPr>
          <a:xfrm>
            <a:off x="4932000" y="603720"/>
            <a:ext cx="4024440" cy="501804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79640" y="5445360"/>
            <a:ext cx="4176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Cruz de los Ángeles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220000" y="5877360"/>
            <a:ext cx="338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Cruz de la Victoria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323640" y="404640"/>
            <a:ext cx="410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ORFEBRERÍA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1 Imagen" descr="santa maria del naranco.jpg"/>
          <p:cNvPicPr/>
          <p:nvPr/>
        </p:nvPicPr>
        <p:blipFill>
          <a:blip r:embed="rId1"/>
          <a:stretch/>
        </p:blipFill>
        <p:spPr>
          <a:xfrm>
            <a:off x="755640" y="67680"/>
            <a:ext cx="2808000" cy="3562920"/>
          </a:xfrm>
          <a:prstGeom prst="rect">
            <a:avLst/>
          </a:prstGeom>
          <a:ln w="0">
            <a:noFill/>
          </a:ln>
        </p:spPr>
      </p:pic>
      <p:pic>
        <p:nvPicPr>
          <p:cNvPr id="86" name="2 Imagen" descr="santamariadelnarancopisosuperior01.jpg"/>
          <p:cNvPicPr/>
          <p:nvPr/>
        </p:nvPicPr>
        <p:blipFill>
          <a:blip r:embed="rId2"/>
          <a:stretch/>
        </p:blipFill>
        <p:spPr>
          <a:xfrm>
            <a:off x="3996000" y="0"/>
            <a:ext cx="4620960" cy="3212640"/>
          </a:xfrm>
          <a:prstGeom prst="rect">
            <a:avLst/>
          </a:prstGeom>
          <a:ln w="0">
            <a:noFill/>
          </a:ln>
        </p:spPr>
      </p:pic>
      <p:pic>
        <p:nvPicPr>
          <p:cNvPr id="87" name="3 Imagen" descr="gsantullano-ext_cab_norte.jpg"/>
          <p:cNvPicPr/>
          <p:nvPr/>
        </p:nvPicPr>
        <p:blipFill>
          <a:blip r:embed="rId3"/>
          <a:stretch/>
        </p:blipFill>
        <p:spPr>
          <a:xfrm>
            <a:off x="0" y="3861000"/>
            <a:ext cx="4203720" cy="2808000"/>
          </a:xfrm>
          <a:prstGeom prst="rect">
            <a:avLst/>
          </a:prstGeom>
          <a:ln w="0">
            <a:noFill/>
          </a:ln>
        </p:spPr>
      </p:pic>
      <p:pic>
        <p:nvPicPr>
          <p:cNvPr id="88" name="4 Imagen" descr="smnar2.jpg"/>
          <p:cNvPicPr/>
          <p:nvPr/>
        </p:nvPicPr>
        <p:blipFill>
          <a:blip r:embed="rId4"/>
          <a:stretch/>
        </p:blipFill>
        <p:spPr>
          <a:xfrm>
            <a:off x="4192920" y="3429000"/>
            <a:ext cx="2360880" cy="3204720"/>
          </a:xfrm>
          <a:prstGeom prst="rect">
            <a:avLst/>
          </a:prstGeom>
          <a:ln w="0">
            <a:noFill/>
          </a:ln>
        </p:spPr>
      </p:pic>
      <p:pic>
        <p:nvPicPr>
          <p:cNvPr id="89" name="5 Imagen" descr="decoracion.jpg"/>
          <p:cNvPicPr/>
          <p:nvPr/>
        </p:nvPicPr>
        <p:blipFill>
          <a:blip r:embed="rId5"/>
          <a:stretch/>
        </p:blipFill>
        <p:spPr>
          <a:xfrm>
            <a:off x="6588360" y="3429000"/>
            <a:ext cx="2034360" cy="32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95640" y="332640"/>
            <a:ext cx="7848360" cy="65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ARQUITECTURA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 u="sng">
                <a:solidFill>
                  <a:srgbClr val="000000"/>
                </a:solidFill>
                <a:uFillTx/>
                <a:latin typeface="Calibri"/>
              </a:rPr>
              <a:t>Obras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: Iglesias y pequeños palacios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 u="sng">
                <a:solidFill>
                  <a:srgbClr val="000000"/>
                </a:solidFill>
                <a:uFillTx/>
                <a:latin typeface="Calibri"/>
              </a:rPr>
              <a:t>Características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Arcos de medio punto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, a veces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peraltado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Planta basilical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de 1 ó 3 naves, transepto (iconostasis), y ábsides rectangulares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Bóveda de cañón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, reforzado con arcos fajones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Contrafuertes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exteriores, soportan peso de las bóvedas 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Muros de pequeños bloques de piedra tallados de forma irregular  (sillarejo)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Decoración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: medallones, celosías, fustes de cuerda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Cámara secreta (del tesoro) encima de la nave central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Aspecto elevado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del edificio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67640" y="476640"/>
            <a:ext cx="820872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OBRAS MÁS IMPORTANTES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San Julián de los Prados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Santa María del Naranco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San Miguel de Lillo</a:t>
            </a: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Santa Cristina de Lena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San Salvador de Valdediós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92" name="2 Imagen" descr="san julian de los prados.jpg"/>
          <p:cNvPicPr/>
          <p:nvPr/>
        </p:nvPicPr>
        <p:blipFill>
          <a:blip r:embed="rId1"/>
          <a:stretch/>
        </p:blipFill>
        <p:spPr>
          <a:xfrm>
            <a:off x="4572000" y="476640"/>
            <a:ext cx="2174040" cy="1499040"/>
          </a:xfrm>
          <a:prstGeom prst="rect">
            <a:avLst/>
          </a:prstGeom>
          <a:ln w="0">
            <a:noFill/>
          </a:ln>
        </p:spPr>
      </p:pic>
      <p:pic>
        <p:nvPicPr>
          <p:cNvPr id="93" name="3 Imagen" descr="santa maria del naranco.jpg"/>
          <p:cNvPicPr/>
          <p:nvPr/>
        </p:nvPicPr>
        <p:blipFill>
          <a:blip r:embed="rId2"/>
          <a:stretch/>
        </p:blipFill>
        <p:spPr>
          <a:xfrm>
            <a:off x="4572000" y="2421000"/>
            <a:ext cx="1694520" cy="2150280"/>
          </a:xfrm>
          <a:prstGeom prst="rect">
            <a:avLst/>
          </a:prstGeom>
          <a:ln w="0">
            <a:noFill/>
          </a:ln>
        </p:spPr>
      </p:pic>
      <p:pic>
        <p:nvPicPr>
          <p:cNvPr id="94" name="4 Imagen" descr="SanMigueldeLillo.jpg"/>
          <p:cNvPicPr/>
          <p:nvPr/>
        </p:nvPicPr>
        <p:blipFill>
          <a:blip r:embed="rId3"/>
          <a:stretch/>
        </p:blipFill>
        <p:spPr>
          <a:xfrm>
            <a:off x="6444360" y="2133000"/>
            <a:ext cx="2303280" cy="1728000"/>
          </a:xfrm>
          <a:prstGeom prst="rect">
            <a:avLst/>
          </a:prstGeom>
          <a:ln w="0">
            <a:noFill/>
          </a:ln>
        </p:spPr>
      </p:pic>
      <p:pic>
        <p:nvPicPr>
          <p:cNvPr id="95" name="5 Imagen" descr="santa cristina de lena.jpg"/>
          <p:cNvPicPr/>
          <p:nvPr/>
        </p:nvPicPr>
        <p:blipFill>
          <a:blip r:embed="rId4"/>
          <a:stretch/>
        </p:blipFill>
        <p:spPr>
          <a:xfrm>
            <a:off x="6588360" y="3933000"/>
            <a:ext cx="2160000" cy="1611360"/>
          </a:xfrm>
          <a:prstGeom prst="rect">
            <a:avLst/>
          </a:prstGeom>
          <a:ln w="0">
            <a:noFill/>
          </a:ln>
        </p:spPr>
      </p:pic>
      <p:pic>
        <p:nvPicPr>
          <p:cNvPr id="96" name="6 Imagen" descr="salvadordevaldedios.jpg"/>
          <p:cNvPicPr/>
          <p:nvPr/>
        </p:nvPicPr>
        <p:blipFill>
          <a:blip r:embed="rId5"/>
          <a:stretch/>
        </p:blipFill>
        <p:spPr>
          <a:xfrm>
            <a:off x="4212000" y="5085360"/>
            <a:ext cx="2254320" cy="150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1 Imagen" descr="CAMARASANTA03.jpg"/>
          <p:cNvPicPr/>
          <p:nvPr/>
        </p:nvPicPr>
        <p:blipFill>
          <a:blip r:embed="rId1"/>
          <a:stretch/>
        </p:blipFill>
        <p:spPr>
          <a:xfrm>
            <a:off x="251640" y="327600"/>
            <a:ext cx="3600000" cy="4064760"/>
          </a:xfrm>
          <a:prstGeom prst="rect">
            <a:avLst/>
          </a:prstGeom>
          <a:ln w="0">
            <a:noFill/>
          </a:ln>
        </p:spPr>
      </p:pic>
      <p:pic>
        <p:nvPicPr>
          <p:cNvPr id="98" name="2 Imagen" descr="CAMARASANTAdiv.jpg"/>
          <p:cNvPicPr/>
          <p:nvPr/>
        </p:nvPicPr>
        <p:blipFill>
          <a:blip r:embed="rId2"/>
          <a:stretch/>
        </p:blipFill>
        <p:spPr>
          <a:xfrm>
            <a:off x="3996000" y="692640"/>
            <a:ext cx="4808880" cy="361980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611640" y="4797000"/>
            <a:ext cx="5832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Cámara Santa Catedral de Oviedo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1 Imagen" descr="san julian de los prados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30396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251640" y="6453360"/>
            <a:ext cx="3960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 Julián de los Prados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1 Imagen" descr="gsantullano-ext_cab_norte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107400"/>
          </a:xfrm>
          <a:prstGeom prst="rect">
            <a:avLst/>
          </a:prstGeom>
          <a:ln w="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51640" y="6237360"/>
            <a:ext cx="410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 Julián de los Prados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1 Imagen" descr="Pintura San Julian de los Prados.jpg"/>
          <p:cNvPicPr/>
          <p:nvPr/>
        </p:nvPicPr>
        <p:blipFill>
          <a:blip r:embed="rId1"/>
          <a:stretch/>
        </p:blipFill>
        <p:spPr>
          <a:xfrm>
            <a:off x="539640" y="260640"/>
            <a:ext cx="4968360" cy="609408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5796000" y="5157360"/>
            <a:ext cx="2880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San Julián de los Prados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Application>LibreOffice/7.0.4.2$Windows_X86_64 LibreOffice_project/dcf040e67528d9187c66b2379df5ea4407429775</Application>
  <AppVersion>15.0000</AppVersion>
  <Words>233</Words>
  <Paragraphs>57</Paragraphs>
  <Company> 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2011-11-20T22:32:50Z</dcterms:created>
  <dc:creator>ELENA</dc:creator>
  <dc:description/>
  <dc:language>es-ES</dc:language>
  <cp:lastModifiedBy>ELENA</cp:lastModifiedBy>
  <dcterms:modified xsi:type="dcterms:W3CDTF">2013-11-19T16:49:10Z</dcterms:modified>
  <cp:revision>16</cp:revision>
  <dc:subject/>
  <dc:title>ARTE ASTURIANO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21</vt:i4>
  </property>
</Properties>
</file>