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28.png" ContentType="image/pn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29.png" ContentType="image/pn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7.png" ContentType="image/png"/>
  <Override PartName="/ppt/media/image26.png" ContentType="image/png"/>
  <Override PartName="/ppt/media/image3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482E791-9696-446B-BAFB-C46AC70460B5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25/10/23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EE75E3A-7C77-4D22-B776-A6CD105DBE4D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042ACEA-493E-4416-9139-B76312A41A82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25/10/23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90DEC2B-EFCB-4D44-B67C-9B55F0C34999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ARTE MOZÁRABE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es-ES" sz="3200" spc="-1" strike="noStrike">
                <a:solidFill>
                  <a:srgbClr val="8b8b8b"/>
                </a:solidFill>
                <a:latin typeface="Calibri"/>
              </a:rPr>
              <a:t>SIGLO X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1 Imagen" descr="3542145102_e89ea9c0b2_o.jpg"/>
          <p:cNvPicPr/>
          <p:nvPr/>
        </p:nvPicPr>
        <p:blipFill>
          <a:blip r:embed="rId1"/>
          <a:stretch/>
        </p:blipFill>
        <p:spPr>
          <a:xfrm>
            <a:off x="467640" y="188640"/>
            <a:ext cx="4824000" cy="6422760"/>
          </a:xfrm>
          <a:prstGeom prst="rect">
            <a:avLst/>
          </a:prstGeom>
          <a:ln w="0"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5436000" y="5589360"/>
            <a:ext cx="309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San Cebrián de Mazote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1 Imagen" descr="monasterio-de-suso.jpg"/>
          <p:cNvPicPr/>
          <p:nvPr/>
        </p:nvPicPr>
        <p:blipFill>
          <a:blip r:embed="rId1"/>
          <a:stretch/>
        </p:blipFill>
        <p:spPr>
          <a:xfrm>
            <a:off x="358200" y="138600"/>
            <a:ext cx="8533800" cy="5666400"/>
          </a:xfrm>
          <a:prstGeom prst="rect">
            <a:avLst/>
          </a:prstGeom>
          <a:ln w="0"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755640" y="5949360"/>
            <a:ext cx="4464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San Millán de la Cogolla. Logroño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1 Imagen" descr="San_Baudelio_Frontal.jpg"/>
          <p:cNvPicPr/>
          <p:nvPr/>
        </p:nvPicPr>
        <p:blipFill>
          <a:blip r:embed="rId1"/>
          <a:stretch/>
        </p:blipFill>
        <p:spPr>
          <a:xfrm>
            <a:off x="395640" y="260640"/>
            <a:ext cx="8568720" cy="5712120"/>
          </a:xfrm>
          <a:prstGeom prst="rect">
            <a:avLst/>
          </a:prstGeom>
          <a:ln w="0"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467640" y="6165360"/>
            <a:ext cx="453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San Baudelio de Berlanga (Soria) S. XI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1 Imagen" descr="sanbaudelioplano03.jpg"/>
          <p:cNvPicPr/>
          <p:nvPr/>
        </p:nvPicPr>
        <p:blipFill>
          <a:blip r:embed="rId1"/>
          <a:stretch/>
        </p:blipFill>
        <p:spPr>
          <a:xfrm>
            <a:off x="3706200" y="0"/>
            <a:ext cx="5437440" cy="3579120"/>
          </a:xfrm>
          <a:prstGeom prst="rect">
            <a:avLst/>
          </a:prstGeom>
          <a:ln w="0">
            <a:noFill/>
          </a:ln>
        </p:spPr>
      </p:pic>
      <p:pic>
        <p:nvPicPr>
          <p:cNvPr id="111" name="2 Imagen" descr="475px-Planta_SBdB.jpg"/>
          <p:cNvPicPr/>
          <p:nvPr/>
        </p:nvPicPr>
        <p:blipFill>
          <a:blip r:embed="rId2"/>
          <a:stretch/>
        </p:blipFill>
        <p:spPr>
          <a:xfrm>
            <a:off x="0" y="764640"/>
            <a:ext cx="3911040" cy="493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1 Imagen" descr="2387858411_b8a10b8f6c.jpg"/>
          <p:cNvPicPr/>
          <p:nvPr/>
        </p:nvPicPr>
        <p:blipFill>
          <a:blip r:embed="rId1"/>
          <a:stretch/>
        </p:blipFill>
        <p:spPr>
          <a:xfrm>
            <a:off x="3780000" y="260640"/>
            <a:ext cx="4762080" cy="6349680"/>
          </a:xfrm>
          <a:prstGeom prst="rect">
            <a:avLst/>
          </a:prstGeom>
          <a:ln w="0">
            <a:noFill/>
          </a:ln>
        </p:spPr>
      </p:pic>
      <p:sp>
        <p:nvSpPr>
          <p:cNvPr id="113" name="CustomShape 1"/>
          <p:cNvSpPr/>
          <p:nvPr/>
        </p:nvSpPr>
        <p:spPr>
          <a:xfrm>
            <a:off x="107640" y="5445360"/>
            <a:ext cx="352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San Baudelio de Berlanga.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1 Imagen" descr="ALI09089.jpg"/>
          <p:cNvPicPr/>
          <p:nvPr/>
        </p:nvPicPr>
        <p:blipFill>
          <a:blip r:embed="rId1"/>
          <a:stretch/>
        </p:blipFill>
        <p:spPr>
          <a:xfrm>
            <a:off x="4284000" y="620640"/>
            <a:ext cx="3822480" cy="5587560"/>
          </a:xfrm>
          <a:prstGeom prst="rect">
            <a:avLst/>
          </a:prstGeom>
          <a:ln w="0"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481320" y="5589360"/>
            <a:ext cx="259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San Baudelio de Berlanga.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1 Imagen" descr="san_baudelio_.jpg"/>
          <p:cNvPicPr/>
          <p:nvPr/>
        </p:nvPicPr>
        <p:blipFill>
          <a:blip r:embed="rId1"/>
          <a:stretch/>
        </p:blipFill>
        <p:spPr>
          <a:xfrm>
            <a:off x="285840" y="836640"/>
            <a:ext cx="8462160" cy="5117760"/>
          </a:xfrm>
          <a:prstGeom prst="rect">
            <a:avLst/>
          </a:prstGeom>
          <a:ln w="0">
            <a:noFill/>
          </a:ln>
        </p:spPr>
      </p:pic>
      <p:sp>
        <p:nvSpPr>
          <p:cNvPr id="117" name="CustomShape 1"/>
          <p:cNvSpPr/>
          <p:nvPr/>
        </p:nvSpPr>
        <p:spPr>
          <a:xfrm>
            <a:off x="539640" y="6237360"/>
            <a:ext cx="439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San Baudelio de Berlanga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1 Imagen" descr="Elefante portando un castillo.jpg"/>
          <p:cNvPicPr/>
          <p:nvPr/>
        </p:nvPicPr>
        <p:blipFill>
          <a:blip r:embed="rId1"/>
          <a:stretch/>
        </p:blipFill>
        <p:spPr>
          <a:xfrm>
            <a:off x="0" y="332640"/>
            <a:ext cx="4740120" cy="5688360"/>
          </a:xfrm>
          <a:prstGeom prst="rect">
            <a:avLst/>
          </a:prstGeom>
          <a:ln w="0">
            <a:noFill/>
          </a:ln>
        </p:spPr>
      </p:pic>
      <p:pic>
        <p:nvPicPr>
          <p:cNvPr id="119" name="2 Imagen" descr="2948460994_44425cb205_b.jpg"/>
          <p:cNvPicPr/>
          <p:nvPr/>
        </p:nvPicPr>
        <p:blipFill>
          <a:blip r:embed="rId2"/>
          <a:stretch/>
        </p:blipFill>
        <p:spPr>
          <a:xfrm>
            <a:off x="4716000" y="332640"/>
            <a:ext cx="4248000" cy="5664240"/>
          </a:xfrm>
          <a:prstGeom prst="rect">
            <a:avLst/>
          </a:prstGeom>
          <a:ln w="0"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323640" y="6093360"/>
            <a:ext cx="55580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San Baudelio de Berlanga. Pinturas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1722960" y="0"/>
            <a:ext cx="38570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540000" y="900000"/>
            <a:ext cx="8100000" cy="490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s-ES" sz="3200" spc="-1" strike="noStrike">
                <a:latin typeface="Arial"/>
              </a:rPr>
              <a:t>E</a:t>
            </a:r>
            <a:r>
              <a:rPr b="1" lang="es-ES" sz="2800" spc="-1" strike="noStrike">
                <a:latin typeface="Arial"/>
              </a:rPr>
              <a:t>n pintura </a:t>
            </a:r>
            <a:r>
              <a:rPr b="0" lang="es-ES" sz="2800" spc="-1" strike="noStrike">
                <a:latin typeface="Arial"/>
              </a:rPr>
              <a:t>destacan las muy originales de San Baudelio de Berlanga con motivos profanos de gran interés.</a:t>
            </a:r>
            <a:endParaRPr b="0" lang="es-ES" sz="2800" spc="-1" strike="noStrike">
              <a:latin typeface="Arial"/>
            </a:endParaRPr>
          </a:p>
          <a:p>
            <a:endParaRPr b="0" lang="es-ES" sz="2800" spc="-1" strike="noStrike">
              <a:latin typeface="Arial"/>
            </a:endParaRPr>
          </a:p>
          <a:p>
            <a:r>
              <a:rPr b="1" lang="es-ES" sz="2800" spc="-1" strike="noStrike">
                <a:latin typeface="Arial"/>
              </a:rPr>
              <a:t>Muy interesantes dentro del arte mozárabe español serán las iluminaciones de libros</a:t>
            </a:r>
            <a:r>
              <a:rPr b="0" lang="es-ES" sz="2800" spc="-1" strike="noStrike">
                <a:latin typeface="Arial"/>
              </a:rPr>
              <a:t> llamadas Beatos (dibujos en miniatura que representan los comentarios de San Juan sobre el apocalipsis).</a:t>
            </a:r>
            <a:endParaRPr b="0" lang="es-ES" sz="2800" spc="-1" strike="noStrike">
              <a:latin typeface="Arial"/>
            </a:endParaRPr>
          </a:p>
          <a:p>
            <a:r>
              <a:rPr b="0" lang="es-ES" sz="2800" spc="-1" strike="noStrike">
                <a:latin typeface="Arial"/>
              </a:rPr>
              <a:t>Destacamos:</a:t>
            </a:r>
            <a:endParaRPr b="0" lang="es-ES" sz="2800" spc="-1" strike="noStrike">
              <a:latin typeface="Arial"/>
            </a:endParaRPr>
          </a:p>
          <a:p>
            <a:r>
              <a:rPr b="0" lang="es-ES" sz="2800" spc="-1" strike="noStrike">
                <a:latin typeface="Arial"/>
              </a:rPr>
              <a:t>- El Beato de Liébana</a:t>
            </a:r>
            <a:endParaRPr b="0" lang="es-ES" sz="2800" spc="-1" strike="noStrike">
              <a:latin typeface="Arial"/>
            </a:endParaRPr>
          </a:p>
          <a:p>
            <a:r>
              <a:rPr b="0" lang="es-ES" sz="2800" spc="-1" strike="noStrike">
                <a:latin typeface="Arial"/>
              </a:rPr>
              <a:t>- La monja Ende con el beato de Gerona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755640" y="620640"/>
            <a:ext cx="7632360" cy="33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CONTEXTO HISTÓRICO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Arte mozárabe o de repoblación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 desarrolla en los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reinos cristianos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a lo largo del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siglo X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Lo realizan los cristianos que habían permanecido en territorio musulmán y llevan la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influencia islámica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a las zonas repobladas. 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Dispersión de los monumentos y falta de unidad artística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-5400" y="-293040"/>
            <a:ext cx="9143640" cy="660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-5400" y="750600"/>
            <a:ext cx="9143640" cy="518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1620000" y="-900000"/>
            <a:ext cx="5580000" cy="837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-323640" y="257040"/>
            <a:ext cx="9143640" cy="51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1 Imagen" descr="Arcos S. Miguel Escalada.jpg"/>
          <p:cNvPicPr/>
          <p:nvPr/>
        </p:nvPicPr>
        <p:blipFill>
          <a:blip r:embed="rId1"/>
          <a:stretch/>
        </p:blipFill>
        <p:spPr>
          <a:xfrm>
            <a:off x="251640" y="188640"/>
            <a:ext cx="8568720" cy="642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1 Imagen" descr="ArcoPeraltadoDeHerradura.jpg"/>
          <p:cNvPicPr/>
          <p:nvPr/>
        </p:nvPicPr>
        <p:blipFill>
          <a:blip r:embed="rId1"/>
          <a:stretch/>
        </p:blipFill>
        <p:spPr>
          <a:xfrm>
            <a:off x="1979640" y="420480"/>
            <a:ext cx="5184360" cy="6016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1 Imagen" descr="Planta_San_Miguel_de_la_Escalada.jpg"/>
          <p:cNvPicPr/>
          <p:nvPr/>
        </p:nvPicPr>
        <p:blipFill>
          <a:blip r:embed="rId1"/>
          <a:stretch/>
        </p:blipFill>
        <p:spPr>
          <a:xfrm>
            <a:off x="179640" y="188640"/>
            <a:ext cx="4320000" cy="3369600"/>
          </a:xfrm>
          <a:prstGeom prst="rect">
            <a:avLst/>
          </a:prstGeom>
          <a:ln w="0">
            <a:noFill/>
          </a:ln>
        </p:spPr>
      </p:pic>
      <p:pic>
        <p:nvPicPr>
          <p:cNvPr id="88" name="2 Imagen" descr="planta.jpg"/>
          <p:cNvPicPr/>
          <p:nvPr/>
        </p:nvPicPr>
        <p:blipFill>
          <a:blip r:embed="rId2"/>
          <a:stretch/>
        </p:blipFill>
        <p:spPr>
          <a:xfrm>
            <a:off x="323640" y="3933000"/>
            <a:ext cx="4054680" cy="2612160"/>
          </a:xfrm>
          <a:prstGeom prst="rect">
            <a:avLst/>
          </a:prstGeom>
          <a:ln w="0">
            <a:noFill/>
          </a:ln>
        </p:spPr>
      </p:pic>
      <p:pic>
        <p:nvPicPr>
          <p:cNvPr id="89" name="3 Imagen" descr="475px-Planta_SBdB.jpg"/>
          <p:cNvPicPr/>
          <p:nvPr/>
        </p:nvPicPr>
        <p:blipFill>
          <a:blip r:embed="rId3"/>
          <a:stretch/>
        </p:blipFill>
        <p:spPr>
          <a:xfrm>
            <a:off x="5148000" y="188640"/>
            <a:ext cx="3068640" cy="3870000"/>
          </a:xfrm>
          <a:prstGeom prst="rect">
            <a:avLst/>
          </a:prstGeom>
          <a:ln w="0">
            <a:noFill/>
          </a:ln>
        </p:spPr>
      </p:pic>
      <p:pic>
        <p:nvPicPr>
          <p:cNvPr id="90" name="4 Imagen" descr="san-millan-de-la-cogolla-planta.jpg"/>
          <p:cNvPicPr/>
          <p:nvPr/>
        </p:nvPicPr>
        <p:blipFill>
          <a:blip r:embed="rId4"/>
          <a:stretch/>
        </p:blipFill>
        <p:spPr>
          <a:xfrm>
            <a:off x="5508000" y="4077000"/>
            <a:ext cx="2088000" cy="264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179640" y="404640"/>
            <a:ext cx="8496720" cy="594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ARQUITECTURA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Influencia visigótica y musulmana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Características: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Arco de herradura califal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, enmarcado por un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alfiz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Plantas muy variadas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(basilical...)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Ábsides rectos al exterior, interior  forma  de herradura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Muros gruesos: ladrillo, mampostería, sillares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Cubiertas de madera, bóvedas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(califales)...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Iglesias de pequeño tamaño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Obras: 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San Miguel de Escalada (León)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San Cebrián de Mazote (Valladolid)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San Millán de la Cogolla (Suso) (Logroño)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San Baudelio de Berlanga (Soria)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92" name="2 Imagen" descr="san miguel escalada.jpg"/>
          <p:cNvPicPr/>
          <p:nvPr/>
        </p:nvPicPr>
        <p:blipFill>
          <a:blip r:embed="rId1"/>
          <a:stretch/>
        </p:blipFill>
        <p:spPr>
          <a:xfrm>
            <a:off x="6084000" y="3933000"/>
            <a:ext cx="1439640" cy="1079640"/>
          </a:xfrm>
          <a:prstGeom prst="rect">
            <a:avLst/>
          </a:prstGeom>
          <a:ln w="0">
            <a:noFill/>
          </a:ln>
        </p:spPr>
      </p:pic>
      <p:pic>
        <p:nvPicPr>
          <p:cNvPr id="93" name="3 Imagen" descr="san cebrian de mazote.jpg"/>
          <p:cNvPicPr/>
          <p:nvPr/>
        </p:nvPicPr>
        <p:blipFill>
          <a:blip r:embed="rId2"/>
          <a:stretch/>
        </p:blipFill>
        <p:spPr>
          <a:xfrm>
            <a:off x="7596360" y="3429000"/>
            <a:ext cx="1233720" cy="1500840"/>
          </a:xfrm>
          <a:prstGeom prst="rect">
            <a:avLst/>
          </a:prstGeom>
          <a:ln w="0">
            <a:noFill/>
          </a:ln>
        </p:spPr>
      </p:pic>
      <p:pic>
        <p:nvPicPr>
          <p:cNvPr id="94" name="4 Imagen" descr="monasterio-de-suso.jpg"/>
          <p:cNvPicPr/>
          <p:nvPr/>
        </p:nvPicPr>
        <p:blipFill>
          <a:blip r:embed="rId3"/>
          <a:stretch/>
        </p:blipFill>
        <p:spPr>
          <a:xfrm>
            <a:off x="6084000" y="5229360"/>
            <a:ext cx="1626480" cy="1079640"/>
          </a:xfrm>
          <a:prstGeom prst="rect">
            <a:avLst/>
          </a:prstGeom>
          <a:ln w="0">
            <a:noFill/>
          </a:ln>
        </p:spPr>
      </p:pic>
      <p:pic>
        <p:nvPicPr>
          <p:cNvPr id="95" name="5 Imagen" descr="2387858411_b8a10b8f6c.jpg"/>
          <p:cNvPicPr/>
          <p:nvPr/>
        </p:nvPicPr>
        <p:blipFill>
          <a:blip r:embed="rId4"/>
          <a:stretch/>
        </p:blipFill>
        <p:spPr>
          <a:xfrm>
            <a:off x="7740360" y="5002560"/>
            <a:ext cx="1151640" cy="153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1 Imagen" descr="san miguel escalada.jpg"/>
          <p:cNvPicPr/>
          <p:nvPr/>
        </p:nvPicPr>
        <p:blipFill>
          <a:blip r:embed="rId1"/>
          <a:stretch/>
        </p:blipFill>
        <p:spPr>
          <a:xfrm>
            <a:off x="323640" y="0"/>
            <a:ext cx="8352720" cy="6264360"/>
          </a:xfrm>
          <a:prstGeom prst="rect">
            <a:avLst/>
          </a:prstGeom>
          <a:ln w="0"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323640" y="6381360"/>
            <a:ext cx="4680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San Miguel de Escalada (León)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1 Imagen" descr="san-miguel-de-escalada-leon_148624.jpg"/>
          <p:cNvPicPr/>
          <p:nvPr/>
        </p:nvPicPr>
        <p:blipFill>
          <a:blip r:embed="rId1"/>
          <a:stretch/>
        </p:blipFill>
        <p:spPr>
          <a:xfrm>
            <a:off x="0" y="0"/>
            <a:ext cx="6150240" cy="4620600"/>
          </a:xfrm>
          <a:prstGeom prst="rect">
            <a:avLst/>
          </a:prstGeom>
          <a:ln w="0">
            <a:noFill/>
          </a:ln>
        </p:spPr>
      </p:pic>
      <p:pic>
        <p:nvPicPr>
          <p:cNvPr id="99" name="2 Imagen" descr="Planta_San_Miguel_de_la_Escalada.jpg"/>
          <p:cNvPicPr/>
          <p:nvPr/>
        </p:nvPicPr>
        <p:blipFill>
          <a:blip r:embed="rId2"/>
          <a:stretch/>
        </p:blipFill>
        <p:spPr>
          <a:xfrm>
            <a:off x="5334120" y="3886200"/>
            <a:ext cx="3809520" cy="2971440"/>
          </a:xfrm>
          <a:prstGeom prst="rect">
            <a:avLst/>
          </a:prstGeom>
          <a:ln w="0"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251640" y="5301360"/>
            <a:ext cx="4896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San Miguel de Escalada. (S. X)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1 Imagen" descr="san cebrian de mazote.jpg"/>
          <p:cNvPicPr/>
          <p:nvPr/>
        </p:nvPicPr>
        <p:blipFill>
          <a:blip r:embed="rId1"/>
          <a:stretch/>
        </p:blipFill>
        <p:spPr>
          <a:xfrm>
            <a:off x="467640" y="260640"/>
            <a:ext cx="5219280" cy="6349680"/>
          </a:xfrm>
          <a:prstGeom prst="rect">
            <a:avLst/>
          </a:prstGeom>
          <a:ln w="0"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5868000" y="6021360"/>
            <a:ext cx="309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San Cebrián de Mazote. (S. X)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03" name="3 Imagen" descr="planta.jpg"/>
          <p:cNvPicPr/>
          <p:nvPr/>
        </p:nvPicPr>
        <p:blipFill>
          <a:blip r:embed="rId2"/>
          <a:stretch/>
        </p:blipFill>
        <p:spPr>
          <a:xfrm>
            <a:off x="5716800" y="2061000"/>
            <a:ext cx="3426840" cy="2207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Application>LibreOffice/7.0.4.2$Windows_X86_64 LibreOffice_project/dcf040e67528d9187c66b2379df5ea4407429775</Application>
  <AppVersion>15.0000</AppVersion>
  <Words>220</Words>
  <Paragraphs>34</Paragraphs>
  <Company> 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2011-11-21T18:18:38Z</dcterms:created>
  <dc:creator>ELENA</dc:creator>
  <dc:description/>
  <dc:language>es-ES</dc:language>
  <cp:lastModifiedBy/>
  <dcterms:modified xsi:type="dcterms:W3CDTF">2023-10-25T22:08:39Z</dcterms:modified>
  <cp:revision>13</cp:revision>
  <dc:subject/>
  <dc:title>ARTE MOZÁRABE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Presentación en pantalla (4:3)</vt:lpwstr>
  </property>
  <property fmtid="{D5CDD505-2E9C-101B-9397-08002B2CF9AE}" pid="3" name="Slides">
    <vt:i4>17</vt:i4>
  </property>
</Properties>
</file>