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7" r:id="rId3"/>
    <p:sldId id="258" r:id="rId4"/>
    <p:sldId id="259" r:id="rId5"/>
    <p:sldId id="257" r:id="rId6"/>
    <p:sldId id="260" r:id="rId7"/>
    <p:sldId id="261" r:id="rId8"/>
    <p:sldId id="262" r:id="rId9"/>
    <p:sldId id="315" r:id="rId10"/>
    <p:sldId id="266" r:id="rId11"/>
    <p:sldId id="265" r:id="rId12"/>
    <p:sldId id="268" r:id="rId13"/>
    <p:sldId id="269" r:id="rId14"/>
    <p:sldId id="270" r:id="rId15"/>
    <p:sldId id="271" r:id="rId16"/>
    <p:sldId id="267" r:id="rId17"/>
    <p:sldId id="274" r:id="rId18"/>
    <p:sldId id="263" r:id="rId19"/>
    <p:sldId id="308" r:id="rId20"/>
    <p:sldId id="264" r:id="rId21"/>
    <p:sldId id="273" r:id="rId22"/>
    <p:sldId id="316" r:id="rId23"/>
    <p:sldId id="309" r:id="rId24"/>
    <p:sldId id="276" r:id="rId25"/>
    <p:sldId id="275" r:id="rId26"/>
    <p:sldId id="277" r:id="rId27"/>
    <p:sldId id="279" r:id="rId28"/>
    <p:sldId id="321" r:id="rId29"/>
    <p:sldId id="281" r:id="rId30"/>
    <p:sldId id="323" r:id="rId31"/>
    <p:sldId id="324" r:id="rId32"/>
    <p:sldId id="282" r:id="rId33"/>
    <p:sldId id="318" r:id="rId34"/>
    <p:sldId id="320" r:id="rId35"/>
    <p:sldId id="328" r:id="rId36"/>
    <p:sldId id="329" r:id="rId37"/>
    <p:sldId id="330" r:id="rId38"/>
    <p:sldId id="283" r:id="rId39"/>
    <p:sldId id="284" r:id="rId40"/>
    <p:sldId id="285" r:id="rId41"/>
    <p:sldId id="287" r:id="rId42"/>
    <p:sldId id="288" r:id="rId43"/>
    <p:sldId id="289" r:id="rId44"/>
    <p:sldId id="291" r:id="rId45"/>
    <p:sldId id="292" r:id="rId46"/>
    <p:sldId id="293" r:id="rId47"/>
    <p:sldId id="294" r:id="rId48"/>
    <p:sldId id="310" r:id="rId49"/>
    <p:sldId id="307" r:id="rId50"/>
    <p:sldId id="295" r:id="rId51"/>
    <p:sldId id="296" r:id="rId52"/>
    <p:sldId id="302" r:id="rId53"/>
    <p:sldId id="297" r:id="rId54"/>
    <p:sldId id="319" r:id="rId55"/>
    <p:sldId id="331" r:id="rId56"/>
    <p:sldId id="299" r:id="rId57"/>
    <p:sldId id="325" r:id="rId58"/>
    <p:sldId id="326" r:id="rId59"/>
    <p:sldId id="314" r:id="rId60"/>
    <p:sldId id="313" r:id="rId61"/>
    <p:sldId id="301" r:id="rId62"/>
    <p:sldId id="303" r:id="rId63"/>
    <p:sldId id="304" r:id="rId64"/>
    <p:sldId id="312" r:id="rId65"/>
    <p:sldId id="305" r:id="rId66"/>
    <p:sldId id="306" r:id="rId67"/>
    <p:sldId id="322" r:id="rId6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4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40C2-C4FC-43FF-A4B9-A82C174E6FCB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033-3EEB-49AD-8F0F-99B2564CB3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40C2-C4FC-43FF-A4B9-A82C174E6FCB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033-3EEB-49AD-8F0F-99B2564CB3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40C2-C4FC-43FF-A4B9-A82C174E6FCB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033-3EEB-49AD-8F0F-99B2564CB3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40C2-C4FC-43FF-A4B9-A82C174E6FCB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033-3EEB-49AD-8F0F-99B2564CB3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40C2-C4FC-43FF-A4B9-A82C174E6FCB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033-3EEB-49AD-8F0F-99B2564CB3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40C2-C4FC-43FF-A4B9-A82C174E6FCB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033-3EEB-49AD-8F0F-99B2564CB3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40C2-C4FC-43FF-A4B9-A82C174E6FCB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033-3EEB-49AD-8F0F-99B2564CB3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40C2-C4FC-43FF-A4B9-A82C174E6FCB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033-3EEB-49AD-8F0F-99B2564CB3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40C2-C4FC-43FF-A4B9-A82C174E6FCB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033-3EEB-49AD-8F0F-99B2564CB3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40C2-C4FC-43FF-A4B9-A82C174E6FCB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033-3EEB-49AD-8F0F-99B2564CB3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40C2-C4FC-43FF-A4B9-A82C174E6FCB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B4033-3EEB-49AD-8F0F-99B2564CB3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B40C2-C4FC-43FF-A4B9-A82C174E6FCB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B4033-3EEB-49AD-8F0F-99B2564CB34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ARTE ROMÁNICO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SIGLOS XI-XII</a:t>
            </a:r>
            <a:endParaRPr lang="es-E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ur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55401"/>
            <a:ext cx="4201380" cy="2785567"/>
          </a:xfrm>
          <a:prstGeom prst="rect">
            <a:avLst/>
          </a:prstGeom>
        </p:spPr>
      </p:pic>
      <p:pic>
        <p:nvPicPr>
          <p:cNvPr id="3" name="2 Imagen" descr="Claves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068960"/>
            <a:ext cx="4536504" cy="340237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611560" y="558924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Muro de sillería</a:t>
            </a:r>
            <a:endParaRPr lang="es-E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lementos_arco_de_medio_pun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833" y="332656"/>
            <a:ext cx="4097136" cy="3158209"/>
          </a:xfrm>
          <a:prstGeom prst="rect">
            <a:avLst/>
          </a:prstGeom>
        </p:spPr>
      </p:pic>
      <p:pic>
        <p:nvPicPr>
          <p:cNvPr id="3" name="2 Imagen" descr="port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3789040"/>
            <a:ext cx="2880360" cy="2889504"/>
          </a:xfrm>
          <a:prstGeom prst="rect">
            <a:avLst/>
          </a:prstGeom>
        </p:spPr>
      </p:pic>
      <p:pic>
        <p:nvPicPr>
          <p:cNvPr id="4" name="3 Imagen" descr="450px-Ventana_romanica_de_La_Se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476672"/>
            <a:ext cx="3186354" cy="424847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788024" y="508518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ARQUITECTURA:</a:t>
            </a:r>
          </a:p>
          <a:p>
            <a:r>
              <a:rPr lang="es-ES" dirty="0" smtClean="0"/>
              <a:t>Arco de medio punto</a:t>
            </a:r>
            <a:endParaRPr lang="es-E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bove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566809" cy="2957008"/>
          </a:xfrm>
          <a:prstGeom prst="rect">
            <a:avLst/>
          </a:prstGeom>
        </p:spPr>
      </p:pic>
      <p:pic>
        <p:nvPicPr>
          <p:cNvPr id="3" name="2 Imagen" descr="bovedadearis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532513"/>
            <a:ext cx="4176464" cy="2540522"/>
          </a:xfrm>
          <a:prstGeom prst="rect">
            <a:avLst/>
          </a:prstGeom>
        </p:spPr>
      </p:pic>
      <p:pic>
        <p:nvPicPr>
          <p:cNvPr id="4" name="3 Imagen" descr="boveda de hor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76672"/>
            <a:ext cx="3564396" cy="475252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355976" y="58052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Bóvedas</a:t>
            </a:r>
            <a:endParaRPr lang="es-E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345863956_270eef7323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4196" y="908720"/>
            <a:ext cx="7711120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upu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260648"/>
            <a:ext cx="4752528" cy="3155679"/>
          </a:xfrm>
          <a:prstGeom prst="rect">
            <a:avLst/>
          </a:prstGeom>
        </p:spPr>
      </p:pic>
      <p:pic>
        <p:nvPicPr>
          <p:cNvPr id="3" name="2 Imagen" descr="salaman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501008"/>
            <a:ext cx="3657600" cy="263956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860032" y="371703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Cúpula sobre trompas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827584" y="62373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Cúpula sobre pechinas</a:t>
            </a:r>
            <a:endParaRPr lang="es-E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_Martin_de_Fromista-Plan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88640"/>
            <a:ext cx="5724128" cy="2928138"/>
          </a:xfrm>
          <a:prstGeom prst="rect">
            <a:avLst/>
          </a:prstGeom>
        </p:spPr>
      </p:pic>
      <p:pic>
        <p:nvPicPr>
          <p:cNvPr id="3" name="2 Imagen" descr="Santiago-Catedral-Plant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356992"/>
            <a:ext cx="5184576" cy="331913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7020272" y="558924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Plantas</a:t>
            </a:r>
            <a:endParaRPr lang="es-E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07-partes-de-una-portada-roman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3994275" cy="3843766"/>
          </a:xfrm>
          <a:prstGeom prst="rect">
            <a:avLst/>
          </a:prstGeom>
        </p:spPr>
      </p:pic>
      <p:pic>
        <p:nvPicPr>
          <p:cNvPr id="3" name="2 Imagen" descr="port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985411"/>
            <a:ext cx="4453786" cy="4467925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23528" y="479715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Portada abocinada</a:t>
            </a:r>
            <a:endParaRPr lang="es-E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romista_%20canecill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169" y="620688"/>
            <a:ext cx="7974287" cy="519657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oto3_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3737992" cy="3737992"/>
          </a:xfrm>
          <a:prstGeom prst="rect">
            <a:avLst/>
          </a:prstGeom>
        </p:spPr>
      </p:pic>
      <p:pic>
        <p:nvPicPr>
          <p:cNvPr id="3" name="2 Imagen" descr="Nomada_Silos1_16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1955" y="476672"/>
            <a:ext cx="5182045" cy="3456384"/>
          </a:xfrm>
          <a:prstGeom prst="rect">
            <a:avLst/>
          </a:prstGeom>
        </p:spPr>
      </p:pic>
      <p:pic>
        <p:nvPicPr>
          <p:cNvPr id="4" name="3 Imagen" descr="santo_domingo_de_silos_clois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4005064"/>
            <a:ext cx="4104456" cy="27519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o_Domingo_de_Silos[1]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181" y="0"/>
            <a:ext cx="87696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9552" y="620688"/>
            <a:ext cx="777686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dirty="0" smtClean="0"/>
          </a:p>
          <a:p>
            <a:r>
              <a:rPr lang="es-ES" sz="2400" b="1" dirty="0" smtClean="0"/>
              <a:t>CONTEXTO HISTÓRICO</a:t>
            </a:r>
          </a:p>
          <a:p>
            <a:endParaRPr lang="es-ES" sz="2400" dirty="0" smtClean="0"/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Es un estilo que se difunde por Europa siglos XI y XII.</a:t>
            </a:r>
          </a:p>
          <a:p>
            <a:endParaRPr lang="es-ES" sz="2000" dirty="0" smtClean="0"/>
          </a:p>
          <a:p>
            <a:pPr>
              <a:buFont typeface="Wingdings" pitchFamily="2" charset="2"/>
              <a:buChar char="q"/>
            </a:pPr>
            <a:r>
              <a:rPr lang="es-ES" sz="2000" b="1" dirty="0" smtClean="0"/>
              <a:t>Feudalismo, </a:t>
            </a:r>
            <a:r>
              <a:rPr lang="es-ES" sz="2000" dirty="0" smtClean="0"/>
              <a:t>es la organización económico-social.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 smtClean="0"/>
              <a:t> sociedad estamental jerarquizada. Vasallaje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 smtClean="0"/>
              <a:t> economía rural en el feudo</a:t>
            </a:r>
          </a:p>
          <a:p>
            <a:pPr lvl="1"/>
            <a:endParaRPr lang="es-ES" sz="2000" dirty="0" smtClean="0"/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</a:t>
            </a:r>
            <a:r>
              <a:rPr lang="es-ES" sz="2000" b="1" dirty="0" smtClean="0"/>
              <a:t>Religiosidad</a:t>
            </a:r>
            <a:r>
              <a:rPr lang="es-ES" sz="2000" dirty="0" smtClean="0"/>
              <a:t>, todo gira en torno a Dios. 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 smtClean="0"/>
              <a:t> Clima de inseguridad por las invasiones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 smtClean="0"/>
              <a:t> Calamidades, enfermedades, hambre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 smtClean="0"/>
              <a:t> Creencia fin del mundo en el año mil. Temas escultóricos</a:t>
            </a:r>
          </a:p>
          <a:p>
            <a:pPr>
              <a:buFont typeface="Wingdings" pitchFamily="2" charset="2"/>
              <a:buChar char="q"/>
            </a:pPr>
            <a:endParaRPr lang="es-ES" sz="2000" dirty="0" smtClean="0"/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</a:t>
            </a:r>
            <a:r>
              <a:rPr lang="es-ES" sz="2000" b="1" dirty="0" smtClean="0"/>
              <a:t>Peregrinaciones: </a:t>
            </a:r>
            <a:r>
              <a:rPr lang="es-ES" sz="2000" dirty="0" smtClean="0"/>
              <a:t>Roma, Jerusalén, Santiago de Compostela</a:t>
            </a:r>
          </a:p>
          <a:p>
            <a:endParaRPr lang="es-ES" sz="2000" dirty="0" smtClean="0"/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Difusión del Románico:  </a:t>
            </a:r>
            <a:r>
              <a:rPr lang="es-ES" sz="2000" b="1" dirty="0" smtClean="0"/>
              <a:t>Orden de Cluny</a:t>
            </a:r>
            <a:endParaRPr lang="es-ES" sz="20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still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8734242" cy="358727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tedralsantia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60648"/>
            <a:ext cx="4257215" cy="6408712"/>
          </a:xfrm>
          <a:prstGeom prst="rect">
            <a:avLst/>
          </a:prstGeom>
        </p:spPr>
      </p:pic>
      <p:pic>
        <p:nvPicPr>
          <p:cNvPr id="3" name="2 Imagen" descr="compostela_interior_catedr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4068" y="836712"/>
            <a:ext cx="3780420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83568" y="4941168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ARQUITECTURA ROMÁNICA EN FRANCIA</a:t>
            </a:r>
            <a:endParaRPr lang="es-ES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badia_clu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60648"/>
            <a:ext cx="4267200" cy="6350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95536" y="33265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BORGOÑA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251520" y="573325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Abadía de Cluny</a:t>
            </a:r>
            <a:endParaRPr lang="es-E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ezelay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7381" y="908720"/>
            <a:ext cx="7501044" cy="513071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971600" y="616530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Santa María Magdalena de </a:t>
            </a:r>
            <a:r>
              <a:rPr lang="es-ES" dirty="0" err="1" smtClean="0"/>
              <a:t>Vezelay</a:t>
            </a:r>
            <a:endParaRPr lang="es-E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88640"/>
            <a:ext cx="4842382" cy="6480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868144" y="587727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Caen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5580112" y="47667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NORMANDÍA</a:t>
            </a:r>
            <a:endParaRPr lang="es-E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ngouleme_cathedral_StPierre_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88640"/>
            <a:ext cx="5040560" cy="6480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300192" y="59492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Angulema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372200" y="54868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ANGULEMA. </a:t>
            </a:r>
          </a:p>
          <a:p>
            <a:r>
              <a:rPr lang="es-ES" dirty="0" smtClean="0"/>
              <a:t>Influencia bizantina</a:t>
            </a:r>
            <a:endParaRPr lang="es-E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tFron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111" y="260648"/>
            <a:ext cx="5026159" cy="4188466"/>
          </a:xfrm>
          <a:prstGeom prst="rect">
            <a:avLst/>
          </a:prstGeom>
        </p:spPr>
      </p:pic>
      <p:pic>
        <p:nvPicPr>
          <p:cNvPr id="3" name="2 Imagen" descr="fronperp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620688"/>
            <a:ext cx="3869694" cy="5085581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67544" y="472514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Sant</a:t>
            </a:r>
            <a:r>
              <a:rPr lang="es-ES" dirty="0" smtClean="0"/>
              <a:t> Front de </a:t>
            </a:r>
            <a:r>
              <a:rPr lang="es-ES" dirty="0" err="1" smtClean="0"/>
              <a:t>Perigeaux</a:t>
            </a:r>
            <a:endParaRPr lang="es-E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int sernin de toulous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1272" y="319304"/>
            <a:ext cx="6552728" cy="653869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0" y="5661248"/>
            <a:ext cx="255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Saturnino de Toulouse</a:t>
            </a:r>
            <a:endParaRPr lang="es-E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"/>
            <a:ext cx="91440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iramf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332656"/>
            <a:ext cx="5040560" cy="603893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228184" y="55172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Sociedad estamental</a:t>
            </a:r>
            <a:endParaRPr lang="es-E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sernintolouse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4126" y="0"/>
            <a:ext cx="44757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sernintolou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69703"/>
            <a:ext cx="7272808" cy="60997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a f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76672"/>
            <a:ext cx="7368659" cy="556333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971600" y="623731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Santa Fe de </a:t>
            </a:r>
            <a:r>
              <a:rPr lang="es-ES" dirty="0" err="1" smtClean="0"/>
              <a:t>Conques</a:t>
            </a:r>
            <a:endParaRPr lang="es-E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glesia_de_Santa_Fe_de_Conques_-_Portal_esculpido-Juicio_Final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33913"/>
            <a:ext cx="6336704" cy="659017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ortada conqu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4325"/>
            <a:ext cx="9144000" cy="622935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a_Fe_de_Conques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4038" y="0"/>
            <a:ext cx="50159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a_Fe_de_Conques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1828" y="0"/>
            <a:ext cx="51403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a_Fe_de_Conques_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uomo_di_Pi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8280920" cy="621069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645333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Duomo</a:t>
            </a:r>
            <a:r>
              <a:rPr lang="es-ES" dirty="0" smtClean="0"/>
              <a:t> de Pisa</a:t>
            </a:r>
            <a:endParaRPr lang="es-E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isa_-_Campo_Santo_-_Campanile_1_-_2005-08-08_10-15_4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60648"/>
            <a:ext cx="4806534" cy="64087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eudalis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04867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ELENA\Escritorio\Historia del Arte\Arte Románico\40166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38744"/>
            <a:ext cx="8388424" cy="6896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AB094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79408"/>
            <a:ext cx="5184576" cy="649918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_minia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712968" cy="653472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 ambrosio de mi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5535569" cy="666936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588224" y="573325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Ambrosio de Milán</a:t>
            </a:r>
            <a:endParaRPr lang="es-E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29-catedral-y-battisterio-par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325" y="58892"/>
            <a:ext cx="8225123" cy="672695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zenon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09792"/>
            <a:ext cx="7992888" cy="584813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99592" y="594928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Zenón de Verona</a:t>
            </a:r>
            <a:endParaRPr lang="es-E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urh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88640"/>
            <a:ext cx="5040560" cy="65423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084168" y="594928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Durham</a:t>
            </a:r>
            <a:endParaRPr lang="es-E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tedral-de-wor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0"/>
            <a:ext cx="4446240" cy="666936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940152" y="580526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</a:t>
            </a:r>
            <a:r>
              <a:rPr lang="es-ES" dirty="0" err="1" smtClean="0"/>
              <a:t>Worms</a:t>
            </a:r>
            <a:endParaRPr lang="es-E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363915"/>
            <a:ext cx="80648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ESCULTURA</a:t>
            </a:r>
            <a:r>
              <a:rPr lang="es-ES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 </a:t>
            </a:r>
            <a:r>
              <a:rPr lang="es-ES" u="sng" dirty="0" smtClean="0"/>
              <a:t>Características: </a:t>
            </a:r>
          </a:p>
          <a:p>
            <a:pPr lvl="2">
              <a:buFont typeface="Arial" pitchFamily="34" charset="0"/>
              <a:buChar char="•"/>
            </a:pPr>
            <a:r>
              <a:rPr lang="es-ES" dirty="0" smtClean="0"/>
              <a:t>Doble función: </a:t>
            </a:r>
          </a:p>
          <a:p>
            <a:pPr lvl="3"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b="1" dirty="0" smtClean="0"/>
              <a:t>decorativa</a:t>
            </a:r>
            <a:r>
              <a:rPr lang="es-ES" dirty="0" smtClean="0"/>
              <a:t>: relieves en portadas, capiteles, etc. (subordinada a la arquitectura)</a:t>
            </a:r>
          </a:p>
          <a:p>
            <a:pPr lvl="3">
              <a:buFont typeface="Arial" pitchFamily="34" charset="0"/>
              <a:buChar char="•"/>
            </a:pPr>
            <a:r>
              <a:rPr lang="es-ES" b="1" dirty="0" smtClean="0"/>
              <a:t> docente:</a:t>
            </a:r>
            <a:r>
              <a:rPr lang="es-ES" dirty="0" smtClean="0"/>
              <a:t> mensajes de contenido religioso. (También profanos)</a:t>
            </a:r>
          </a:p>
          <a:p>
            <a:pPr lvl="2">
              <a:buFont typeface="Arial" pitchFamily="34" charset="0"/>
              <a:buChar char="•"/>
            </a:pPr>
            <a:r>
              <a:rPr lang="es-ES" b="1" dirty="0" smtClean="0"/>
              <a:t>  </a:t>
            </a:r>
            <a:r>
              <a:rPr lang="es-ES" dirty="0" smtClean="0"/>
              <a:t>Figuras </a:t>
            </a:r>
            <a:r>
              <a:rPr lang="es-ES" b="1" dirty="0" smtClean="0"/>
              <a:t>hieráticas</a:t>
            </a:r>
            <a:r>
              <a:rPr lang="es-ES" dirty="0" smtClean="0"/>
              <a:t>, </a:t>
            </a:r>
            <a:r>
              <a:rPr lang="es-ES" b="1" dirty="0" smtClean="0"/>
              <a:t>rígidas</a:t>
            </a:r>
            <a:r>
              <a:rPr lang="es-ES" dirty="0" smtClean="0"/>
              <a:t>. </a:t>
            </a:r>
          </a:p>
          <a:p>
            <a:pPr lvl="2">
              <a:buFont typeface="Arial" pitchFamily="34" charset="0"/>
              <a:buChar char="•"/>
            </a:pPr>
            <a:r>
              <a:rPr lang="es-ES" dirty="0" smtClean="0"/>
              <a:t>  Se busca la </a:t>
            </a:r>
            <a:r>
              <a:rPr lang="es-ES" b="1" dirty="0" smtClean="0"/>
              <a:t>expresividad</a:t>
            </a:r>
            <a:r>
              <a:rPr lang="es-ES" dirty="0" smtClean="0"/>
              <a:t>, la </a:t>
            </a:r>
            <a:r>
              <a:rPr lang="es-ES" b="1" dirty="0" smtClean="0"/>
              <a:t>narración</a:t>
            </a:r>
            <a:r>
              <a:rPr lang="es-ES" dirty="0" smtClean="0"/>
              <a:t> y la </a:t>
            </a:r>
            <a:r>
              <a:rPr lang="es-ES" b="1" dirty="0" smtClean="0"/>
              <a:t>enseñanza</a:t>
            </a:r>
            <a:r>
              <a:rPr lang="es-ES" dirty="0" smtClean="0"/>
              <a:t> antes que la belleza y el realismo. </a:t>
            </a:r>
            <a:r>
              <a:rPr lang="es-ES" dirty="0" err="1" smtClean="0"/>
              <a:t>Antinaturalismo</a:t>
            </a:r>
            <a:r>
              <a:rPr lang="es-ES" dirty="0" smtClean="0"/>
              <a:t>. Carácter simbólico</a:t>
            </a:r>
          </a:p>
          <a:p>
            <a:pPr lvl="2">
              <a:buFont typeface="Arial" pitchFamily="34" charset="0"/>
              <a:buChar char="•"/>
            </a:pPr>
            <a:r>
              <a:rPr lang="es-ES" dirty="0" smtClean="0"/>
              <a:t> Falta de perspectiva y ausencia de fondos arquitectónicos y paisajísticos.</a:t>
            </a:r>
          </a:p>
          <a:p>
            <a:pPr lvl="2">
              <a:buFont typeface="Arial" pitchFamily="34" charset="0"/>
              <a:buChar char="•"/>
            </a:pPr>
            <a:r>
              <a:rPr lang="es-ES" dirty="0" smtClean="0"/>
              <a:t> Tendencia a la </a:t>
            </a:r>
            <a:r>
              <a:rPr lang="es-ES" b="1" dirty="0" err="1" smtClean="0"/>
              <a:t>geometrización</a:t>
            </a:r>
            <a:r>
              <a:rPr lang="es-ES" dirty="0" smtClean="0"/>
              <a:t> y </a:t>
            </a:r>
            <a:r>
              <a:rPr lang="es-ES" b="1" dirty="0" smtClean="0"/>
              <a:t>simetría</a:t>
            </a:r>
            <a:r>
              <a:rPr lang="es-ES" dirty="0" smtClean="0"/>
              <a:t> de las formas.</a:t>
            </a:r>
          </a:p>
          <a:p>
            <a:pPr lvl="2"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b="1" dirty="0" smtClean="0"/>
              <a:t>Jerarquización</a:t>
            </a:r>
            <a:r>
              <a:rPr lang="es-ES" dirty="0" smtClean="0"/>
              <a:t> de las figuras (mayor importancia del personaje, mayor tamaño)</a:t>
            </a:r>
          </a:p>
          <a:p>
            <a:pPr>
              <a:buFont typeface="Wingdings" pitchFamily="2" charset="2"/>
              <a:buChar char="q"/>
            </a:pPr>
            <a:r>
              <a:rPr lang="es-ES" u="sng" dirty="0" smtClean="0"/>
              <a:t> Ubicación</a:t>
            </a:r>
            <a:r>
              <a:rPr lang="es-ES" dirty="0" smtClean="0"/>
              <a:t>: Portadas, capiteles, frisos, canecillos...</a:t>
            </a:r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 </a:t>
            </a:r>
            <a:r>
              <a:rPr lang="es-ES" u="sng" dirty="0" smtClean="0"/>
              <a:t>Temas</a:t>
            </a:r>
            <a:r>
              <a:rPr lang="es-ES" dirty="0" smtClean="0"/>
              <a:t>: </a:t>
            </a:r>
          </a:p>
          <a:p>
            <a:pPr lvl="2">
              <a:buFont typeface="Arial" pitchFamily="34" charset="0"/>
              <a:buChar char="•"/>
            </a:pPr>
            <a:r>
              <a:rPr lang="es-ES" b="1" dirty="0" smtClean="0"/>
              <a:t>Juicio Final </a:t>
            </a:r>
            <a:r>
              <a:rPr lang="es-ES" dirty="0" smtClean="0"/>
              <a:t>(Cristo Juez, tetramorfos, paraíso e infierno...). </a:t>
            </a:r>
            <a:r>
              <a:rPr lang="es-ES" dirty="0" err="1" smtClean="0"/>
              <a:t>Moissac</a:t>
            </a:r>
            <a:r>
              <a:rPr lang="es-ES" dirty="0" smtClean="0"/>
              <a:t>, Santa Fe de </a:t>
            </a:r>
            <a:r>
              <a:rPr lang="es-ES" dirty="0" err="1" smtClean="0"/>
              <a:t>Conques</a:t>
            </a:r>
            <a:r>
              <a:rPr lang="es-ES" dirty="0" smtClean="0"/>
              <a:t>)</a:t>
            </a:r>
          </a:p>
          <a:p>
            <a:pPr lvl="2"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b="1" dirty="0" smtClean="0"/>
              <a:t>Ascensión de Cristo </a:t>
            </a:r>
            <a:r>
              <a:rPr lang="es-ES" dirty="0" smtClean="0"/>
              <a:t>(San Saturnino de Toulouse)</a:t>
            </a:r>
          </a:p>
          <a:p>
            <a:pPr lvl="2"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b="1" dirty="0" smtClean="0"/>
              <a:t>Pentecostés</a:t>
            </a:r>
            <a:r>
              <a:rPr lang="es-ES" dirty="0" smtClean="0"/>
              <a:t> ( Santa María Magdalena de </a:t>
            </a:r>
            <a:r>
              <a:rPr lang="es-ES" dirty="0" err="1" smtClean="0"/>
              <a:t>Vezelay</a:t>
            </a:r>
            <a:r>
              <a:rPr lang="es-ES" dirty="0" smtClean="0"/>
              <a:t>)</a:t>
            </a:r>
          </a:p>
          <a:p>
            <a:pPr lvl="2">
              <a:buFont typeface="Arial" pitchFamily="34" charset="0"/>
              <a:buChar char="•"/>
            </a:pPr>
            <a:r>
              <a:rPr lang="es-ES" dirty="0" smtClean="0"/>
              <a:t> Episodios del </a:t>
            </a:r>
            <a:r>
              <a:rPr lang="es-ES" b="1" dirty="0" smtClean="0"/>
              <a:t>Antiguo</a:t>
            </a:r>
            <a:r>
              <a:rPr lang="es-ES" dirty="0" smtClean="0"/>
              <a:t> y </a:t>
            </a:r>
            <a:r>
              <a:rPr lang="es-ES" b="1" dirty="0" smtClean="0"/>
              <a:t>Nuevo Testamento</a:t>
            </a:r>
          </a:p>
          <a:p>
            <a:pPr lvl="2"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Wingdings" pitchFamily="2" charset="2"/>
              <a:buChar char="v"/>
            </a:pPr>
            <a:r>
              <a:rPr lang="es-ES" dirty="0" smtClean="0"/>
              <a:t> ESCULTURA EXENTA: Majestades, descendimientos, vírgenes trono.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603028636_ba86d644f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5063603" cy="5806884"/>
          </a:xfrm>
          <a:prstGeom prst="rect">
            <a:avLst/>
          </a:prstGeom>
        </p:spPr>
      </p:pic>
      <p:pic>
        <p:nvPicPr>
          <p:cNvPr id="4" name="3 Imagen" descr="a07-partes-de-una-portada-roman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0983" y="1772816"/>
            <a:ext cx="3573505" cy="34388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nvasion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75377"/>
            <a:ext cx="7056784" cy="657564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IMPVezel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8763000" cy="57912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1520" y="630932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Portada de Santa María de </a:t>
            </a:r>
            <a:r>
              <a:rPr lang="es-ES" dirty="0" err="1" smtClean="0"/>
              <a:t>Vezelay</a:t>
            </a:r>
            <a:endParaRPr lang="es-E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issac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4896544" cy="652872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580112" y="580526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Portada de </a:t>
            </a:r>
            <a:r>
              <a:rPr lang="es-ES" dirty="0" err="1" smtClean="0"/>
              <a:t>Moisac</a:t>
            </a:r>
            <a:endParaRPr lang="es-E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ortadas_Moissac_Abadia_timpano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7" y="692697"/>
            <a:ext cx="8570907" cy="533687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ortada conqu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8878786" cy="604867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1520" y="638132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Tímpano de Santa Fe de </a:t>
            </a:r>
            <a:r>
              <a:rPr lang="es-ES" dirty="0" err="1" smtClean="0"/>
              <a:t>Conques</a:t>
            </a:r>
            <a:endParaRPr lang="es-E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glesia_de_Santa_Fe_de_Conques_-_Portal_essculpido-Juicio_Final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411" y="238866"/>
            <a:ext cx="8313053" cy="6380267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a_Fe_de_Conques_-_detalle_del_timpano_de_la_porta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88640"/>
            <a:ext cx="4104456" cy="636898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ortada san saturnino de toulou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208912" cy="615668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645333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Saturnino de Toulouse</a:t>
            </a:r>
            <a:endParaRPr lang="es-E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sernintolouse-puertamiegev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74821"/>
            <a:ext cx="5544616" cy="679662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sernintolouse-reydavi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4483907" cy="5544616"/>
          </a:xfrm>
          <a:prstGeom prst="rect">
            <a:avLst/>
          </a:prstGeom>
        </p:spPr>
      </p:pic>
      <p:pic>
        <p:nvPicPr>
          <p:cNvPr id="3" name="2 Imagen" descr="saintsernintoulouse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4924" y="548680"/>
            <a:ext cx="4489076" cy="5544616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ut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1" y="1"/>
            <a:ext cx="5092029" cy="678937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164288" y="6021288"/>
            <a:ext cx="197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</a:t>
            </a:r>
            <a:r>
              <a:rPr lang="es-ES" dirty="0" err="1" smtClean="0"/>
              <a:t>Lázaro.Autum</a:t>
            </a:r>
            <a:endParaRPr lang="es-E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eregrinaciones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95887"/>
            <a:ext cx="8284826" cy="470937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6021288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Peregrinaciones</a:t>
            </a:r>
            <a:endParaRPr lang="es-E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35-san-lazaro-de-autun-timpa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711200"/>
            <a:ext cx="8128000" cy="54356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utun_Tympan_cathedra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414" y="143200"/>
            <a:ext cx="7744018" cy="631013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652534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Lázaro de </a:t>
            </a:r>
            <a:r>
              <a:rPr lang="es-ES" dirty="0" err="1" smtClean="0"/>
              <a:t>Autum</a:t>
            </a:r>
            <a:endParaRPr lang="es-E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utun,_Gislebertus,_E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9479"/>
            <a:ext cx="9144000" cy="5959041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Monstres_de_pierre_-_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548680"/>
            <a:ext cx="4651717" cy="547260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67544" y="537321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Autum</a:t>
            </a:r>
            <a:endParaRPr lang="es-ES" dirty="0"/>
          </a:p>
        </p:txBody>
      </p:sp>
      <p:pic>
        <p:nvPicPr>
          <p:cNvPr id="6" name="5 Imagen" descr="natividad aut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404664"/>
            <a:ext cx="3528391" cy="3328670"/>
          </a:xfrm>
          <a:prstGeom prst="rect">
            <a:avLst/>
          </a:prstGeom>
        </p:spPr>
      </p:pic>
      <p:pic>
        <p:nvPicPr>
          <p:cNvPr id="7" name="6 Imagen" descr="magos autu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789040"/>
            <a:ext cx="3528392" cy="2868611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4211960" y="616530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Autum</a:t>
            </a:r>
            <a:endParaRPr lang="es-E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ickr-2562064019-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88640"/>
            <a:ext cx="6624910" cy="662491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ristollu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9603"/>
            <a:ext cx="4283968" cy="5252375"/>
          </a:xfrm>
          <a:prstGeom prst="rect">
            <a:avLst/>
          </a:prstGeom>
        </p:spPr>
      </p:pic>
      <p:pic>
        <p:nvPicPr>
          <p:cNvPr id="3" name="2 Imagen" descr="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6419" y="980728"/>
            <a:ext cx="4330021" cy="482453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51520" y="587727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Majestad </a:t>
            </a:r>
            <a:endParaRPr lang="es-E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irgen con niñ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620688"/>
            <a:ext cx="3672408" cy="550861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intsernintoulouse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2500" y="527050"/>
            <a:ext cx="4699000" cy="58039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locher_abbaye_cluny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6732501" cy="651580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236296" y="5805264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Abadía de Cluny</a:t>
            </a:r>
            <a:endParaRPr lang="es-E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lunyIII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354294" cy="575969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16530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Abadía de Cluny</a:t>
            </a:r>
            <a:endParaRPr lang="es-E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9552" y="332657"/>
            <a:ext cx="799288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CARACTERÍSTICAS DE LA ARQUITECTURA</a:t>
            </a:r>
          </a:p>
          <a:p>
            <a:endParaRPr lang="es-ES" b="1" dirty="0" smtClean="0"/>
          </a:p>
          <a:p>
            <a:pPr>
              <a:buFont typeface="Wingdings" pitchFamily="2" charset="2"/>
              <a:buChar char="Ø"/>
            </a:pPr>
            <a:r>
              <a:rPr lang="es-ES" b="1" dirty="0" smtClean="0"/>
              <a:t> siglos XI - XII</a:t>
            </a:r>
          </a:p>
          <a:p>
            <a:pPr>
              <a:buFont typeface="Wingdings" pitchFamily="2" charset="2"/>
              <a:buChar char="Ø"/>
            </a:pPr>
            <a:r>
              <a:rPr lang="es-ES" b="1" dirty="0" smtClean="0"/>
              <a:t> </a:t>
            </a:r>
            <a:r>
              <a:rPr lang="es-ES" dirty="0" smtClean="0"/>
              <a:t>Homogeneidad en toda Europa. Estilo internacional</a:t>
            </a:r>
          </a:p>
          <a:p>
            <a:pPr>
              <a:buFont typeface="Wingdings" pitchFamily="2" charset="2"/>
              <a:buChar char="Ø"/>
            </a:pPr>
            <a:r>
              <a:rPr lang="es-ES" b="1" dirty="0" smtClean="0"/>
              <a:t> </a:t>
            </a:r>
            <a:r>
              <a:rPr lang="es-ES" u="sng" dirty="0" smtClean="0"/>
              <a:t>Muro</a:t>
            </a:r>
            <a:r>
              <a:rPr lang="es-ES" dirty="0" smtClean="0"/>
              <a:t> de </a:t>
            </a:r>
            <a:r>
              <a:rPr lang="es-ES" b="1" dirty="0" smtClean="0"/>
              <a:t>sillería</a:t>
            </a:r>
            <a:r>
              <a:rPr lang="es-ES" dirty="0" smtClean="0"/>
              <a:t> en el exterior</a:t>
            </a:r>
          </a:p>
          <a:p>
            <a:pPr>
              <a:buFont typeface="Wingdings" pitchFamily="2" charset="2"/>
              <a:buChar char="Ø"/>
            </a:pPr>
            <a:r>
              <a:rPr lang="es-ES" b="1" dirty="0" smtClean="0"/>
              <a:t> </a:t>
            </a:r>
            <a:r>
              <a:rPr lang="es-ES" b="1" u="sng" dirty="0" smtClean="0"/>
              <a:t>Arco</a:t>
            </a:r>
            <a:r>
              <a:rPr lang="es-ES" b="1" dirty="0" smtClean="0"/>
              <a:t> de medio punto</a:t>
            </a:r>
            <a:r>
              <a:rPr lang="es-ES" dirty="0" smtClean="0"/>
              <a:t> semicircular</a:t>
            </a:r>
          </a:p>
          <a:p>
            <a:pPr>
              <a:buFont typeface="Wingdings" pitchFamily="2" charset="2"/>
              <a:buChar char="Ø"/>
            </a:pPr>
            <a:r>
              <a:rPr lang="es-ES" b="1" dirty="0" smtClean="0"/>
              <a:t> </a:t>
            </a:r>
            <a:r>
              <a:rPr lang="es-ES" u="sng" dirty="0" smtClean="0"/>
              <a:t>Cubierta</a:t>
            </a:r>
            <a:r>
              <a:rPr lang="es-ES" dirty="0" smtClean="0"/>
              <a:t>: </a:t>
            </a:r>
            <a:r>
              <a:rPr lang="es-ES" b="1" dirty="0" smtClean="0"/>
              <a:t>bóveda de cañón</a:t>
            </a:r>
            <a:r>
              <a:rPr lang="es-ES" dirty="0" smtClean="0"/>
              <a:t>, reforzada por arcos </a:t>
            </a:r>
            <a:r>
              <a:rPr lang="es-ES" dirty="0" smtClean="0"/>
              <a:t>fajones, contrafuertes exteriores</a:t>
            </a:r>
            <a:endParaRPr lang="es-ES" dirty="0" smtClean="0"/>
          </a:p>
          <a:p>
            <a:r>
              <a:rPr lang="es-ES" dirty="0" smtClean="0"/>
              <a:t>                      bóveda </a:t>
            </a:r>
            <a:r>
              <a:rPr lang="es-ES" b="1" dirty="0" smtClean="0"/>
              <a:t>de arista</a:t>
            </a:r>
          </a:p>
          <a:p>
            <a:r>
              <a:rPr lang="es-ES" dirty="0" smtClean="0"/>
              <a:t>                      bóveda </a:t>
            </a:r>
            <a:r>
              <a:rPr lang="es-ES" b="1" dirty="0" smtClean="0"/>
              <a:t>de cuarto de esfera </a:t>
            </a:r>
          </a:p>
          <a:p>
            <a:r>
              <a:rPr lang="es-ES" dirty="0" smtClean="0"/>
              <a:t>                      </a:t>
            </a:r>
            <a:r>
              <a:rPr lang="es-ES" b="1" dirty="0" smtClean="0"/>
              <a:t>Cúpula sobre trompas o sobre pechinas</a:t>
            </a:r>
          </a:p>
          <a:p>
            <a:endParaRPr lang="es-ES" b="1" dirty="0" smtClean="0"/>
          </a:p>
          <a:p>
            <a:pPr lvl="0">
              <a:buFont typeface="Wingdings" pitchFamily="2" charset="2"/>
              <a:buChar char="Ø"/>
            </a:pPr>
            <a:r>
              <a:rPr lang="es-ES" b="1" dirty="0" smtClean="0"/>
              <a:t> </a:t>
            </a:r>
            <a:r>
              <a:rPr lang="es-ES" u="sng" dirty="0" smtClean="0"/>
              <a:t>Planta</a:t>
            </a:r>
            <a:r>
              <a:rPr lang="es-ES" dirty="0" smtClean="0"/>
              <a:t>: de cruz latina con </a:t>
            </a:r>
            <a:r>
              <a:rPr lang="es-ES" b="1" dirty="0" smtClean="0"/>
              <a:t>3 naves</a:t>
            </a:r>
            <a:r>
              <a:rPr lang="es-ES" dirty="0" smtClean="0"/>
              <a:t> y crucero,</a:t>
            </a:r>
          </a:p>
          <a:p>
            <a:pPr lvl="0"/>
            <a:r>
              <a:rPr lang="es-ES" dirty="0" smtClean="0"/>
              <a:t>                  cabecera con </a:t>
            </a:r>
            <a:r>
              <a:rPr lang="es-ES" b="1" dirty="0" smtClean="0"/>
              <a:t>ábsides semicirculares</a:t>
            </a:r>
          </a:p>
          <a:p>
            <a:pPr lvl="0"/>
            <a:r>
              <a:rPr lang="es-ES" dirty="0" smtClean="0"/>
              <a:t>                   girola (en Iglesias de peregrinación </a:t>
            </a:r>
          </a:p>
          <a:p>
            <a:pPr lvl="0"/>
            <a:endParaRPr lang="es-ES" dirty="0" smtClean="0"/>
          </a:p>
          <a:p>
            <a:pPr lvl="0">
              <a:buFont typeface="Wingdings" pitchFamily="2" charset="2"/>
              <a:buChar char="Ø"/>
            </a:pPr>
            <a:r>
              <a:rPr lang="es-ES" dirty="0" smtClean="0"/>
              <a:t> </a:t>
            </a:r>
            <a:r>
              <a:rPr lang="es-ES" b="1" dirty="0" smtClean="0"/>
              <a:t>Escasez de vanos</a:t>
            </a:r>
            <a:r>
              <a:rPr lang="es-ES" dirty="0" smtClean="0"/>
              <a:t>. Oscuridad, invita al recogimiento. Puertas y ventanas    abocinadas</a:t>
            </a:r>
          </a:p>
          <a:p>
            <a:pPr lvl="0">
              <a:buFont typeface="Wingdings" pitchFamily="2" charset="2"/>
              <a:buChar char="Ø"/>
            </a:pPr>
            <a:endParaRPr lang="es-ES" dirty="0" smtClean="0"/>
          </a:p>
          <a:p>
            <a:pPr lvl="0">
              <a:buFont typeface="Wingdings" pitchFamily="2" charset="2"/>
              <a:buChar char="Ø"/>
            </a:pPr>
            <a:r>
              <a:rPr lang="es-ES" dirty="0" smtClean="0"/>
              <a:t> Decoración escultórica en capiteles, portadas.</a:t>
            </a:r>
          </a:p>
          <a:p>
            <a:pPr lvl="0">
              <a:buFont typeface="Wingdings" pitchFamily="2" charset="2"/>
              <a:buChar char="Ø"/>
            </a:pPr>
            <a:endParaRPr lang="es-ES" dirty="0" smtClean="0"/>
          </a:p>
          <a:p>
            <a:pPr lvl="0">
              <a:buFont typeface="Wingdings" pitchFamily="2" charset="2"/>
              <a:buChar char="Ø"/>
            </a:pPr>
            <a:r>
              <a:rPr lang="es-ES" dirty="0" smtClean="0"/>
              <a:t> Tipos de edificios: Iglesias, monasterios, castillos</a:t>
            </a:r>
          </a:p>
          <a:p>
            <a:pPr>
              <a:buFont typeface="Wingdings" pitchFamily="2" charset="2"/>
              <a:buChar char="Ø"/>
            </a:pPr>
            <a:endParaRPr lang="es-ES" b="1" dirty="0" smtClean="0"/>
          </a:p>
          <a:p>
            <a:r>
              <a:rPr lang="es-ES" dirty="0" smtClean="0"/>
              <a:t>                       </a:t>
            </a:r>
            <a:endParaRPr lang="es-ES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490</Words>
  <Application>Microsoft Office PowerPoint</Application>
  <PresentationFormat>Presentación en pantalla (4:3)</PresentationFormat>
  <Paragraphs>97</Paragraphs>
  <Slides>67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68" baseType="lpstr">
      <vt:lpstr>Tema de Office</vt:lpstr>
      <vt:lpstr>ARTE ROMÁNICO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ROMÁNICO</dc:title>
  <dc:creator>ELENA</dc:creator>
  <cp:lastModifiedBy>ELENA</cp:lastModifiedBy>
  <cp:revision>45</cp:revision>
  <dcterms:created xsi:type="dcterms:W3CDTF">2011-11-28T19:52:37Z</dcterms:created>
  <dcterms:modified xsi:type="dcterms:W3CDTF">2014-11-19T19:40:41Z</dcterms:modified>
</cp:coreProperties>
</file>