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1" r:id="rId3"/>
    <p:sldId id="292" r:id="rId4"/>
    <p:sldId id="300" r:id="rId5"/>
    <p:sldId id="301" r:id="rId6"/>
    <p:sldId id="294" r:id="rId7"/>
    <p:sldId id="302" r:id="rId8"/>
    <p:sldId id="304" r:id="rId9"/>
    <p:sldId id="257" r:id="rId10"/>
    <p:sldId id="259" r:id="rId11"/>
    <p:sldId id="258" r:id="rId12"/>
    <p:sldId id="260" r:id="rId13"/>
    <p:sldId id="306" r:id="rId14"/>
    <p:sldId id="307" r:id="rId15"/>
    <p:sldId id="261" r:id="rId16"/>
    <p:sldId id="267" r:id="rId17"/>
    <p:sldId id="265" r:id="rId18"/>
    <p:sldId id="268" r:id="rId19"/>
    <p:sldId id="269" r:id="rId20"/>
    <p:sldId id="270" r:id="rId21"/>
    <p:sldId id="271" r:id="rId22"/>
    <p:sldId id="272" r:id="rId23"/>
    <p:sldId id="273" r:id="rId24"/>
    <p:sldId id="372" r:id="rId25"/>
    <p:sldId id="274" r:id="rId26"/>
    <p:sldId id="281" r:id="rId27"/>
    <p:sldId id="287" r:id="rId28"/>
    <p:sldId id="285" r:id="rId29"/>
    <p:sldId id="283" r:id="rId30"/>
    <p:sldId id="286" r:id="rId31"/>
    <p:sldId id="369" r:id="rId32"/>
    <p:sldId id="275" r:id="rId33"/>
    <p:sldId id="276" r:id="rId34"/>
    <p:sldId id="289" r:id="rId35"/>
    <p:sldId id="277" r:id="rId36"/>
    <p:sldId id="290" r:id="rId37"/>
    <p:sldId id="278" r:id="rId38"/>
    <p:sldId id="279" r:id="rId39"/>
    <p:sldId id="280" r:id="rId40"/>
    <p:sldId id="309" r:id="rId41"/>
    <p:sldId id="371" r:id="rId42"/>
    <p:sldId id="324" r:id="rId43"/>
    <p:sldId id="364" r:id="rId44"/>
    <p:sldId id="365" r:id="rId45"/>
    <p:sldId id="338" r:id="rId46"/>
    <p:sldId id="325" r:id="rId47"/>
    <p:sldId id="339" r:id="rId48"/>
    <p:sldId id="326" r:id="rId49"/>
    <p:sldId id="363" r:id="rId50"/>
    <p:sldId id="337" r:id="rId51"/>
    <p:sldId id="327" r:id="rId52"/>
    <p:sldId id="329" r:id="rId53"/>
    <p:sldId id="330" r:id="rId54"/>
    <p:sldId id="331" r:id="rId55"/>
    <p:sldId id="332" r:id="rId56"/>
    <p:sldId id="333" r:id="rId57"/>
    <p:sldId id="334" r:id="rId58"/>
    <p:sldId id="335" r:id="rId59"/>
    <p:sldId id="336" r:id="rId60"/>
    <p:sldId id="341" r:id="rId61"/>
    <p:sldId id="367" r:id="rId62"/>
    <p:sldId id="342" r:id="rId63"/>
    <p:sldId id="343" r:id="rId64"/>
    <p:sldId id="344" r:id="rId65"/>
    <p:sldId id="345" r:id="rId66"/>
    <p:sldId id="350" r:id="rId67"/>
    <p:sldId id="351" r:id="rId68"/>
    <p:sldId id="347" r:id="rId69"/>
    <p:sldId id="348" r:id="rId70"/>
    <p:sldId id="349" r:id="rId71"/>
    <p:sldId id="357" r:id="rId72"/>
    <p:sldId id="358" r:id="rId73"/>
    <p:sldId id="366" r:id="rId74"/>
    <p:sldId id="359" r:id="rId75"/>
    <p:sldId id="356" r:id="rId76"/>
    <p:sldId id="310" r:id="rId77"/>
    <p:sldId id="354" r:id="rId78"/>
    <p:sldId id="353" r:id="rId79"/>
    <p:sldId id="362" r:id="rId80"/>
    <p:sldId id="321" r:id="rId81"/>
    <p:sldId id="322" r:id="rId82"/>
    <p:sldId id="313" r:id="rId83"/>
    <p:sldId id="314" r:id="rId84"/>
    <p:sldId id="315" r:id="rId85"/>
    <p:sldId id="316" r:id="rId86"/>
    <p:sldId id="318" r:id="rId87"/>
    <p:sldId id="317" r:id="rId88"/>
    <p:sldId id="360" r:id="rId89"/>
    <p:sldId id="361" r:id="rId9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6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FFFC0-CFDB-4462-B1D3-67246354AD43}" type="datetimeFigureOut">
              <a:rPr lang="es-ES" smtClean="0"/>
              <a:pPr/>
              <a:t>02/12/2014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5A345-590B-4694-B235-7E281013F84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FFFC0-CFDB-4462-B1D3-67246354AD43}" type="datetimeFigureOut">
              <a:rPr lang="es-ES" smtClean="0"/>
              <a:pPr/>
              <a:t>02/12/2014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5A345-590B-4694-B235-7E281013F84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FFFC0-CFDB-4462-B1D3-67246354AD43}" type="datetimeFigureOut">
              <a:rPr lang="es-ES" smtClean="0"/>
              <a:pPr/>
              <a:t>02/12/2014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5A345-590B-4694-B235-7E281013F84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FFFC0-CFDB-4462-B1D3-67246354AD43}" type="datetimeFigureOut">
              <a:rPr lang="es-ES" smtClean="0"/>
              <a:pPr/>
              <a:t>02/12/2014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5A345-590B-4694-B235-7E281013F84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FFFC0-CFDB-4462-B1D3-67246354AD43}" type="datetimeFigureOut">
              <a:rPr lang="es-ES" smtClean="0"/>
              <a:pPr/>
              <a:t>02/12/2014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5A345-590B-4694-B235-7E281013F84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FFFC0-CFDB-4462-B1D3-67246354AD43}" type="datetimeFigureOut">
              <a:rPr lang="es-ES" smtClean="0"/>
              <a:pPr/>
              <a:t>02/12/2014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5A345-590B-4694-B235-7E281013F84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FFFC0-CFDB-4462-B1D3-67246354AD43}" type="datetimeFigureOut">
              <a:rPr lang="es-ES" smtClean="0"/>
              <a:pPr/>
              <a:t>02/12/2014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5A345-590B-4694-B235-7E281013F84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FFFC0-CFDB-4462-B1D3-67246354AD43}" type="datetimeFigureOut">
              <a:rPr lang="es-ES" smtClean="0"/>
              <a:pPr/>
              <a:t>02/12/2014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5A345-590B-4694-B235-7E281013F84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FFFC0-CFDB-4462-B1D3-67246354AD43}" type="datetimeFigureOut">
              <a:rPr lang="es-ES" smtClean="0"/>
              <a:pPr/>
              <a:t>02/12/2014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5A345-590B-4694-B235-7E281013F84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FFFC0-CFDB-4462-B1D3-67246354AD43}" type="datetimeFigureOut">
              <a:rPr lang="es-ES" smtClean="0"/>
              <a:pPr/>
              <a:t>02/12/2014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5A345-590B-4694-B235-7E281013F84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FFFC0-CFDB-4462-B1D3-67246354AD43}" type="datetimeFigureOut">
              <a:rPr lang="es-ES" smtClean="0"/>
              <a:pPr/>
              <a:t>02/12/2014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5A345-590B-4694-B235-7E281013F84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FFFC0-CFDB-4462-B1D3-67246354AD43}" type="datetimeFigureOut">
              <a:rPr lang="es-ES" smtClean="0"/>
              <a:pPr/>
              <a:t>02/12/2014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5A345-590B-4694-B235-7E281013F84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Arte </a:t>
            </a:r>
            <a:r>
              <a:rPr lang="es-ES" dirty="0"/>
              <a:t>R</a:t>
            </a:r>
            <a:r>
              <a:rPr lang="es-ES" dirty="0" smtClean="0"/>
              <a:t>ománico </a:t>
            </a:r>
            <a:r>
              <a:rPr lang="es-ES" dirty="0"/>
              <a:t>E</a:t>
            </a:r>
            <a:r>
              <a:rPr lang="es-ES" dirty="0" smtClean="0"/>
              <a:t>spañol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Jaca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1547" y="188640"/>
            <a:ext cx="8256917" cy="6192689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39552" y="6453336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Catedral de Jaca</a:t>
            </a:r>
            <a:endParaRPr lang="es-E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lanta Ja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236749"/>
            <a:ext cx="8865117" cy="442449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ecorac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08720"/>
            <a:ext cx="4578545" cy="3168352"/>
          </a:xfrm>
          <a:prstGeom prst="rect">
            <a:avLst/>
          </a:prstGeom>
        </p:spPr>
      </p:pic>
      <p:pic>
        <p:nvPicPr>
          <p:cNvPr id="3" name="2 Imagen" descr="catedral jac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548680"/>
            <a:ext cx="4286250" cy="5715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395536" y="4581128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Decoración: ajedrezado </a:t>
            </a:r>
          </a:p>
          <a:p>
            <a:r>
              <a:rPr lang="es-ES" dirty="0" smtClean="0"/>
              <a:t>(taqueado jaqués)</a:t>
            </a:r>
            <a:endParaRPr lang="es-E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n_Mart%C3%ADn_de_Fr%C3%B3mista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0"/>
            <a:ext cx="8640960" cy="648072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467544" y="6525344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Iglesia de San Martín. </a:t>
            </a:r>
            <a:r>
              <a:rPr lang="es-ES" dirty="0" err="1" smtClean="0"/>
              <a:t>Fromista</a:t>
            </a:r>
            <a:r>
              <a:rPr lang="es-ES" dirty="0" smtClean="0"/>
              <a:t> (Palencia) </a:t>
            </a:r>
            <a:endParaRPr lang="es-E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n_Mart%C3%ADn_de_Fr%C3%B3mist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568952" cy="642671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n_Martin_de_Fromista-Plant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218887"/>
            <a:ext cx="8712968" cy="4457059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23528" y="5877272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San Martín de </a:t>
            </a:r>
            <a:r>
              <a:rPr lang="es-ES" dirty="0" err="1" smtClean="0"/>
              <a:t>Frómista</a:t>
            </a:r>
            <a:r>
              <a:rPr lang="es-ES" dirty="0" smtClean="0"/>
              <a:t> </a:t>
            </a:r>
            <a:endParaRPr lang="es-E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060626-Le%C3%B3n_San_Isido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62018"/>
            <a:ext cx="8208912" cy="615668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39552" y="63813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San Isidoro de León</a:t>
            </a:r>
            <a:endParaRPr lang="es-E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nterior san isido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404663"/>
            <a:ext cx="3830345" cy="5688633"/>
          </a:xfrm>
          <a:prstGeom prst="rect">
            <a:avLst/>
          </a:prstGeom>
        </p:spPr>
      </p:pic>
      <p:pic>
        <p:nvPicPr>
          <p:cNvPr id="3" name="2 Imagen" descr="planta san isidor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0448" y="548680"/>
            <a:ext cx="4912892" cy="4243561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 flipH="1">
            <a:off x="4427984" y="587727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San Isidoro de León</a:t>
            </a:r>
            <a:endParaRPr lang="es-E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UI202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88640"/>
            <a:ext cx="7272808" cy="65124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n_isidoro_leon_interi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88191"/>
            <a:ext cx="5328592" cy="66816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ipo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2132856"/>
            <a:ext cx="4608512" cy="3686809"/>
          </a:xfrm>
          <a:prstGeom prst="rect">
            <a:avLst/>
          </a:prstGeom>
        </p:spPr>
      </p:pic>
      <p:pic>
        <p:nvPicPr>
          <p:cNvPr id="3" name="2 Imagen" descr="Ripoll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6024" y="476672"/>
            <a:ext cx="4104456" cy="5472608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755576" y="6093296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Monasterio de </a:t>
            </a:r>
            <a:r>
              <a:rPr lang="es-ES" dirty="0" err="1" smtClean="0"/>
              <a:t>Ripoll</a:t>
            </a:r>
            <a:endParaRPr lang="es-E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lanta santia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" y="247650"/>
            <a:ext cx="9029700" cy="63627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tedralsantia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94165" y="188640"/>
            <a:ext cx="4305049" cy="648072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HIC184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8000" y="698500"/>
            <a:ext cx="5588000" cy="5461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%20Coru%C3%B1a%20-%20Santiago%20de%20Compostela%20-%20Catedral%2014%20Interi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712968" cy="653472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11560" y="4365104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/>
              <a:t>Escuelas regionales</a:t>
            </a:r>
            <a:endParaRPr lang="es-ES" sz="28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nterior-de-la-colegiata-de-s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404664"/>
            <a:ext cx="7632848" cy="572463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899592" y="623731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Colegiata del </a:t>
            </a:r>
            <a:r>
              <a:rPr lang="es-ES" dirty="0" err="1" smtClean="0"/>
              <a:t>Sar</a:t>
            </a:r>
            <a:endParaRPr lang="es-E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mino_Navarra_Eunate_jp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420320" cy="5420320"/>
          </a:xfrm>
          <a:prstGeom prst="rect">
            <a:avLst/>
          </a:prstGeom>
        </p:spPr>
      </p:pic>
      <p:pic>
        <p:nvPicPr>
          <p:cNvPr id="4" name="3 Imagen" descr="eunate plant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0883" y="4293096"/>
            <a:ext cx="3663117" cy="2064666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395536" y="566124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Monasterio de </a:t>
            </a:r>
            <a:r>
              <a:rPr lang="es-ES" dirty="0" err="1" smtClean="0"/>
              <a:t>Eunate</a:t>
            </a:r>
            <a:r>
              <a:rPr lang="es-ES" dirty="0" smtClean="0"/>
              <a:t>. Navarra</a:t>
            </a:r>
            <a:endParaRPr lang="es-E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ripta ley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7050" y="238897"/>
            <a:ext cx="5943302" cy="5984103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467544" y="6237312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Monasterio de </a:t>
            </a:r>
            <a:r>
              <a:rPr lang="es-ES" sz="2400" dirty="0" err="1" smtClean="0"/>
              <a:t>Leyre</a:t>
            </a:r>
            <a:endParaRPr lang="es-ES" sz="2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stillo loar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188640"/>
            <a:ext cx="6120680" cy="6071053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07504" y="5877272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Castillo de </a:t>
            </a:r>
            <a:r>
              <a:rPr lang="es-ES" sz="2000" dirty="0" err="1" smtClean="0"/>
              <a:t>Loarre</a:t>
            </a:r>
            <a:endParaRPr lang="es-ES" sz="20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n juan de la peña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8711635" cy="5954788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467544" y="6381328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Monasterio de San Juan de la Peña</a:t>
            </a:r>
            <a:endParaRPr lang="es-ES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%C3%80bsis-catedral-Seu-dUrge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260648"/>
            <a:ext cx="7560840" cy="567063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115616" y="6021288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Catedral de Seo de </a:t>
            </a:r>
            <a:r>
              <a:rPr lang="es-ES" dirty="0" err="1" smtClean="0"/>
              <a:t>Urgell</a:t>
            </a:r>
            <a:r>
              <a:rPr lang="es-ES" dirty="0" smtClean="0"/>
              <a:t> (Lérida)</a:t>
            </a:r>
            <a:endParaRPr lang="es-E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laust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425" y="188639"/>
            <a:ext cx="8651056" cy="647316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laust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9144000" cy="6098977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51520" y="6309320"/>
            <a:ext cx="54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Claustro de Santo Domingo de Silos (Burgos)</a:t>
            </a:r>
            <a:endParaRPr 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es_Iglesia_de_Sto_Domingo_(Soria_capital)_c9bd0e1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8283038" cy="54725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467544" y="5949280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Santo Domingo. Soria</a:t>
            </a:r>
            <a:endParaRPr lang="es-E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n_Juan_de_Due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0"/>
            <a:ext cx="8352928" cy="626469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39552" y="6381328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Claustro de San Juan del Duero (Soria)</a:t>
            </a:r>
            <a:endParaRPr lang="es-ES" sz="20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n juan de due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9257" y="404664"/>
            <a:ext cx="8319901" cy="535319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411_Segovia_-_San_Esteb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7161" y="188640"/>
            <a:ext cx="4309678" cy="648072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876256" y="5805264"/>
            <a:ext cx="2267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San Esteban. Segovia</a:t>
            </a:r>
            <a:endParaRPr lang="es-E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n vicente de avi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476672"/>
            <a:ext cx="7157883" cy="536073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043608" y="602128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San Vicente.  Ávila</a:t>
            </a:r>
            <a:endParaRPr lang="es-E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tedral zamora cimborri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60648"/>
            <a:ext cx="7680853" cy="576064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83568" y="623731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Catedral de Zamora</a:t>
            </a:r>
            <a:endParaRPr lang="es-E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tedral_vieja_salaman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5043364" cy="6477120"/>
          </a:xfrm>
          <a:prstGeom prst="rect">
            <a:avLst/>
          </a:prstGeom>
        </p:spPr>
      </p:pic>
      <p:pic>
        <p:nvPicPr>
          <p:cNvPr id="3" name="2 Imagen" descr="X_%20Arte%20Romanico%20-%20Cimborrio%20de%20la%20Catedral%20Vieja%20(Salamanca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43904" y="1628800"/>
            <a:ext cx="3620364" cy="2448272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508104" y="5733256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Catedral (Vieja) de Salamanca</a:t>
            </a:r>
            <a:endParaRPr lang="es-E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olrgiata to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158443"/>
            <a:ext cx="4464496" cy="633670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876256" y="566124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Colegiata de Toro</a:t>
            </a:r>
            <a:endParaRPr lang="es-E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1130313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42646"/>
            <a:ext cx="8496944" cy="6372708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ESCULTURA</a:t>
            </a:r>
            <a:endParaRPr lang="es-E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11560" y="363915"/>
            <a:ext cx="8064896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ESCULTURA</a:t>
            </a:r>
            <a:r>
              <a:rPr lang="es-ES" dirty="0" smtClean="0"/>
              <a:t> </a:t>
            </a:r>
          </a:p>
          <a:p>
            <a:endParaRPr lang="es-ES" dirty="0" smtClean="0"/>
          </a:p>
          <a:p>
            <a:pPr>
              <a:buFont typeface="Wingdings" pitchFamily="2" charset="2"/>
              <a:buChar char="q"/>
            </a:pPr>
            <a:r>
              <a:rPr lang="es-ES" dirty="0" smtClean="0"/>
              <a:t> </a:t>
            </a:r>
            <a:r>
              <a:rPr lang="es-ES" u="sng" dirty="0" smtClean="0"/>
              <a:t>Características: </a:t>
            </a:r>
          </a:p>
          <a:p>
            <a:pPr lvl="2">
              <a:buFont typeface="Arial" pitchFamily="34" charset="0"/>
              <a:buChar char="•"/>
            </a:pPr>
            <a:r>
              <a:rPr lang="es-ES" dirty="0" smtClean="0"/>
              <a:t>Doble función: </a:t>
            </a:r>
          </a:p>
          <a:p>
            <a:pPr lvl="3">
              <a:buFont typeface="Arial" pitchFamily="34" charset="0"/>
              <a:buChar char="•"/>
            </a:pPr>
            <a:r>
              <a:rPr lang="es-ES" dirty="0" smtClean="0"/>
              <a:t> </a:t>
            </a:r>
            <a:r>
              <a:rPr lang="es-ES" b="1" dirty="0" smtClean="0"/>
              <a:t>decorativa</a:t>
            </a:r>
            <a:r>
              <a:rPr lang="es-ES" dirty="0" smtClean="0"/>
              <a:t>: relieves en portadas, capiteles, etc. (subordinada a la arquitectura)</a:t>
            </a:r>
          </a:p>
          <a:p>
            <a:pPr lvl="3">
              <a:buFont typeface="Arial" pitchFamily="34" charset="0"/>
              <a:buChar char="•"/>
            </a:pPr>
            <a:r>
              <a:rPr lang="es-ES" b="1" dirty="0" smtClean="0"/>
              <a:t> docente:</a:t>
            </a:r>
            <a:r>
              <a:rPr lang="es-ES" dirty="0" smtClean="0"/>
              <a:t> mensajes de contenido religioso. (También profanos)</a:t>
            </a:r>
          </a:p>
          <a:p>
            <a:pPr lvl="2">
              <a:buFont typeface="Arial" pitchFamily="34" charset="0"/>
              <a:buChar char="•"/>
            </a:pPr>
            <a:r>
              <a:rPr lang="es-ES" b="1" dirty="0" smtClean="0"/>
              <a:t>  </a:t>
            </a:r>
            <a:r>
              <a:rPr lang="es-ES" dirty="0" smtClean="0"/>
              <a:t>Figuras </a:t>
            </a:r>
            <a:r>
              <a:rPr lang="es-ES" b="1" dirty="0" smtClean="0"/>
              <a:t>hieráticas</a:t>
            </a:r>
            <a:r>
              <a:rPr lang="es-ES" dirty="0" smtClean="0"/>
              <a:t>, </a:t>
            </a:r>
            <a:r>
              <a:rPr lang="es-ES" b="1" dirty="0" smtClean="0"/>
              <a:t>rígidas</a:t>
            </a:r>
            <a:r>
              <a:rPr lang="es-ES" dirty="0" smtClean="0"/>
              <a:t>. </a:t>
            </a:r>
          </a:p>
          <a:p>
            <a:pPr lvl="2">
              <a:buFont typeface="Arial" pitchFamily="34" charset="0"/>
              <a:buChar char="•"/>
            </a:pPr>
            <a:r>
              <a:rPr lang="es-ES" dirty="0" smtClean="0"/>
              <a:t>  Se busca la </a:t>
            </a:r>
            <a:r>
              <a:rPr lang="es-ES" b="1" dirty="0" smtClean="0"/>
              <a:t>expresividad</a:t>
            </a:r>
            <a:r>
              <a:rPr lang="es-ES" dirty="0" smtClean="0"/>
              <a:t>, la </a:t>
            </a:r>
            <a:r>
              <a:rPr lang="es-ES" b="1" dirty="0" smtClean="0"/>
              <a:t>narración</a:t>
            </a:r>
            <a:r>
              <a:rPr lang="es-ES" dirty="0" smtClean="0"/>
              <a:t> y la </a:t>
            </a:r>
            <a:r>
              <a:rPr lang="es-ES" b="1" dirty="0" smtClean="0"/>
              <a:t>enseñanza</a:t>
            </a:r>
            <a:r>
              <a:rPr lang="es-ES" dirty="0" smtClean="0"/>
              <a:t> antes que la belleza y el realismo. </a:t>
            </a:r>
            <a:r>
              <a:rPr lang="es-ES" dirty="0" err="1" smtClean="0"/>
              <a:t>Antinaturalismo</a:t>
            </a:r>
            <a:r>
              <a:rPr lang="es-ES" dirty="0" smtClean="0"/>
              <a:t>. Carácter simbólico</a:t>
            </a:r>
          </a:p>
          <a:p>
            <a:pPr lvl="2">
              <a:buFont typeface="Arial" pitchFamily="34" charset="0"/>
              <a:buChar char="•"/>
            </a:pPr>
            <a:r>
              <a:rPr lang="es-ES" dirty="0" smtClean="0"/>
              <a:t> Falta de perspectiva y ausencia de fondos arquitectónicos y paisajísticos.</a:t>
            </a:r>
          </a:p>
          <a:p>
            <a:pPr lvl="2">
              <a:buFont typeface="Arial" pitchFamily="34" charset="0"/>
              <a:buChar char="•"/>
            </a:pPr>
            <a:r>
              <a:rPr lang="es-ES" dirty="0" smtClean="0"/>
              <a:t> Tendencia a la </a:t>
            </a:r>
            <a:r>
              <a:rPr lang="es-ES" b="1" dirty="0" err="1" smtClean="0"/>
              <a:t>geometrización</a:t>
            </a:r>
            <a:r>
              <a:rPr lang="es-ES" dirty="0" smtClean="0"/>
              <a:t> y </a:t>
            </a:r>
            <a:r>
              <a:rPr lang="es-ES" b="1" dirty="0" smtClean="0"/>
              <a:t>simetría</a:t>
            </a:r>
            <a:r>
              <a:rPr lang="es-ES" dirty="0" smtClean="0"/>
              <a:t> de las formas.</a:t>
            </a:r>
          </a:p>
          <a:p>
            <a:pPr lvl="2">
              <a:buFont typeface="Arial" pitchFamily="34" charset="0"/>
              <a:buChar char="•"/>
            </a:pPr>
            <a:r>
              <a:rPr lang="es-ES" dirty="0" smtClean="0"/>
              <a:t> </a:t>
            </a:r>
            <a:r>
              <a:rPr lang="es-ES" b="1" dirty="0" smtClean="0"/>
              <a:t>Jerarquización</a:t>
            </a:r>
            <a:r>
              <a:rPr lang="es-ES" dirty="0" smtClean="0"/>
              <a:t> de las figuras (mayor importancia del personaje, mayor tamaño)</a:t>
            </a:r>
          </a:p>
          <a:p>
            <a:pPr lvl="2"/>
            <a:endParaRPr lang="es-ES" dirty="0" smtClean="0"/>
          </a:p>
          <a:p>
            <a:pPr>
              <a:buFont typeface="Wingdings" pitchFamily="2" charset="2"/>
              <a:buChar char="q"/>
            </a:pPr>
            <a:r>
              <a:rPr lang="es-ES" u="sng" dirty="0" smtClean="0"/>
              <a:t> Ubicación</a:t>
            </a:r>
            <a:r>
              <a:rPr lang="es-ES" dirty="0" smtClean="0"/>
              <a:t>: Portadas, capiteles, frisos, canecillos...</a:t>
            </a:r>
          </a:p>
          <a:p>
            <a:pPr>
              <a:buFont typeface="Wingdings" pitchFamily="2" charset="2"/>
              <a:buChar char="q"/>
            </a:pPr>
            <a:r>
              <a:rPr lang="es-ES" dirty="0" smtClean="0"/>
              <a:t> </a:t>
            </a:r>
            <a:r>
              <a:rPr lang="es-ES" u="sng" dirty="0" smtClean="0"/>
              <a:t>Temas</a:t>
            </a:r>
            <a:r>
              <a:rPr lang="es-ES" dirty="0" smtClean="0"/>
              <a:t>:  Antiguo y Nuevo Testamento</a:t>
            </a:r>
          </a:p>
          <a:p>
            <a:endParaRPr lang="es-ES" dirty="0" smtClean="0"/>
          </a:p>
          <a:p>
            <a:pPr>
              <a:buFont typeface="Wingdings" pitchFamily="2" charset="2"/>
              <a:buChar char="v"/>
            </a:pPr>
            <a:r>
              <a:rPr lang="es-ES" dirty="0" smtClean="0"/>
              <a:t> ESCULTURA EXENTA: Majestades, descendimientos, vírgenes trono.</a:t>
            </a:r>
          </a:p>
          <a:p>
            <a:endParaRPr lang="es-E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ortada del corde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190" y="224389"/>
            <a:ext cx="8353265" cy="6264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sidoro_Leon_puerta_Cordero_David_musicos_zodiaco_lo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34634"/>
            <a:ext cx="8784976" cy="6588732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Isidoro_Leon_puerta_Cordero_musicos_zodiaco_lo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98630"/>
            <a:ext cx="8832981" cy="6624736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ntiagoCompostela-PortaPlaterias-bi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97091"/>
            <a:ext cx="7829314" cy="6140221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467544" y="6309320"/>
            <a:ext cx="741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Portada de Platerías. Catedral de Santiago de Compostela</a:t>
            </a:r>
            <a:endParaRPr 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ortada plateria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20876" y="0"/>
            <a:ext cx="604361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ujer adultera plateria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1729" y="164636"/>
            <a:ext cx="4878543" cy="65047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laust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laustroSantoDomingoDeSilos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7529" y="188640"/>
            <a:ext cx="6880856" cy="651091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10701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532" y="134634"/>
            <a:ext cx="8232915" cy="617468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467544" y="63813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San Clemente de </a:t>
            </a:r>
            <a:r>
              <a:rPr lang="es-ES" dirty="0" err="1" smtClean="0"/>
              <a:t>Tahull</a:t>
            </a:r>
            <a:endParaRPr lang="es-E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50833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332656"/>
            <a:ext cx="7584843" cy="5688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uda santo toma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164637"/>
            <a:ext cx="4968552" cy="6624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ilos-Dud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07835" y="260648"/>
            <a:ext cx="3980389" cy="6420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urgos_claustro_Silos_45_relieve_Descendimiento_lo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ilos-Ema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1991" y="0"/>
            <a:ext cx="446001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ilos-Sepulc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5108" y="0"/>
            <a:ext cx="463378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ilos-Anunciac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6797" y="0"/>
            <a:ext cx="417040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ilos-CapitelCuadrupl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850" y="69850"/>
            <a:ext cx="9004300" cy="6718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ilos-CapitelDobl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850" y="69850"/>
            <a:ext cx="9004300" cy="6718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ilos-CapitelDobl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850" y="69850"/>
            <a:ext cx="9004300" cy="6718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SC029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34634"/>
            <a:ext cx="8712968" cy="6534726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ipoll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ortada-ripoll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4517" y="284641"/>
            <a:ext cx="8717964" cy="5995716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467544" y="6309320"/>
            <a:ext cx="47416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/>
              <a:t>Monasterio de </a:t>
            </a:r>
            <a:r>
              <a:rPr lang="es-ES" sz="2000" dirty="0" err="1" smtClean="0"/>
              <a:t>Ripoll</a:t>
            </a:r>
            <a:r>
              <a:rPr lang="es-ES" sz="2000" dirty="0" smtClean="0"/>
              <a:t>. Claustro</a:t>
            </a:r>
            <a:endParaRPr lang="es-ES" sz="20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%C3%A1mara_santa_de_Oviedo_Lateral_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500674"/>
            <a:ext cx="8712968" cy="5808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2134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5137" y="430027"/>
            <a:ext cx="3302767" cy="5124983"/>
          </a:xfrm>
          <a:prstGeom prst="rect">
            <a:avLst/>
          </a:prstGeom>
        </p:spPr>
      </p:pic>
      <p:pic>
        <p:nvPicPr>
          <p:cNvPr id="4" name="3 Imagen" descr="camara-santa-de-la-catedral_13490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60647"/>
            <a:ext cx="4644008" cy="6192011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251520" y="5733256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Cámara Santa. Catedral de Oviedo</a:t>
            </a:r>
            <a:endParaRPr 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iguras_San_Vicente_Avila_Oeste_izd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187076"/>
            <a:ext cx="8640960" cy="64838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Bas%C3%ADlica_de_los_Santos_Hermanos_M%C3%A1rtires-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4664"/>
            <a:ext cx="4698522" cy="6264696"/>
          </a:xfrm>
          <a:prstGeom prst="rect">
            <a:avLst/>
          </a:prstGeom>
        </p:spPr>
      </p:pic>
      <p:pic>
        <p:nvPicPr>
          <p:cNvPr id="4" name="3 Imagen" descr="Figuras_San_Vicente_Avila_Oeste_iz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03877" y="1412776"/>
            <a:ext cx="4440123" cy="3331699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4788024" y="5229200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Portada San Vicente de Ávila</a:t>
            </a:r>
            <a:endParaRPr 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ortico glor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188640"/>
            <a:ext cx="4876043" cy="666936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79512" y="5661248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Pórtico de la Gloria. Catedral de Santiago de Compostela</a:t>
            </a:r>
            <a:endParaRPr 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ntCompostela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antocrator_del_p%C3%B3rtico_de_la_Gloria_en_Santiago_de_Composte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5" y="350658"/>
            <a:ext cx="8280920" cy="6210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postol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96652"/>
            <a:ext cx="8424936" cy="6318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10701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34634"/>
            <a:ext cx="8712968" cy="6534726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arteluz_de_l_p%C3%B3rtico_de_la_Glor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88640"/>
            <a:ext cx="3168352" cy="6225663"/>
          </a:xfrm>
          <a:prstGeom prst="rect">
            <a:avLst/>
          </a:prstGeom>
        </p:spPr>
      </p:pic>
      <p:pic>
        <p:nvPicPr>
          <p:cNvPr id="3" name="2 Imagen" descr="maestro mate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5986" y="260648"/>
            <a:ext cx="4698522" cy="6264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08_0608Pirineos04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640960" cy="6480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adera%2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764704"/>
            <a:ext cx="2085975" cy="4762500"/>
          </a:xfrm>
          <a:prstGeom prst="rect">
            <a:avLst/>
          </a:prstGeom>
        </p:spPr>
      </p:pic>
      <p:pic>
        <p:nvPicPr>
          <p:cNvPr id="3" name="2 Imagen" descr="Madera%2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548680"/>
            <a:ext cx="1788679" cy="4968552"/>
          </a:xfrm>
          <a:prstGeom prst="rect">
            <a:avLst/>
          </a:prstGeom>
        </p:spPr>
      </p:pic>
      <p:pic>
        <p:nvPicPr>
          <p:cNvPr id="5" name="4 Imagen" descr="Madera%2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908720"/>
            <a:ext cx="3510390" cy="468052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ajestat_Batll%C3%B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188640"/>
            <a:ext cx="4464613" cy="6669360"/>
          </a:xfrm>
          <a:prstGeom prst="rect">
            <a:avLst/>
          </a:prstGeom>
        </p:spPr>
      </p:pic>
      <p:pic>
        <p:nvPicPr>
          <p:cNvPr id="3" name="2 Imagen" descr="MAJESTAD_BATLLO_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81078"/>
            <a:ext cx="4427984" cy="5466648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251520" y="623731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Majestad de </a:t>
            </a:r>
            <a:r>
              <a:rPr lang="es-ES" dirty="0" err="1" smtClean="0"/>
              <a:t>Batlló</a:t>
            </a:r>
            <a:endParaRPr lang="es-ES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adera%2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908719"/>
            <a:ext cx="3312368" cy="5095951"/>
          </a:xfrm>
          <a:prstGeom prst="rect">
            <a:avLst/>
          </a:prstGeom>
        </p:spPr>
      </p:pic>
      <p:pic>
        <p:nvPicPr>
          <p:cNvPr id="3" name="2 Imagen" descr="Madera%2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052736"/>
            <a:ext cx="4124325" cy="47625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PINTURA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971600" y="1700808"/>
            <a:ext cx="74168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CARACTERÍSTICAS:</a:t>
            </a:r>
          </a:p>
          <a:p>
            <a:pPr>
              <a:buFont typeface="Wingdings" pitchFamily="2" charset="2"/>
              <a:buChar char="q"/>
            </a:pPr>
            <a:r>
              <a:rPr lang="es-ES" dirty="0" smtClean="0"/>
              <a:t> Dibujo grueso</a:t>
            </a:r>
          </a:p>
          <a:p>
            <a:pPr>
              <a:buFont typeface="Wingdings" pitchFamily="2" charset="2"/>
              <a:buChar char="q"/>
            </a:pPr>
            <a:r>
              <a:rPr lang="es-ES" dirty="0" smtClean="0"/>
              <a:t> Color puro</a:t>
            </a:r>
          </a:p>
          <a:p>
            <a:pPr>
              <a:buFont typeface="Wingdings" pitchFamily="2" charset="2"/>
              <a:buChar char="q"/>
            </a:pPr>
            <a:r>
              <a:rPr lang="es-ES" dirty="0" smtClean="0"/>
              <a:t> Sin profundidad, fondo monocromo</a:t>
            </a:r>
          </a:p>
          <a:p>
            <a:pPr>
              <a:buFont typeface="Wingdings" pitchFamily="2" charset="2"/>
              <a:buChar char="q"/>
            </a:pPr>
            <a:r>
              <a:rPr lang="es-ES" dirty="0" smtClean="0"/>
              <a:t> Figuras frontales</a:t>
            </a:r>
          </a:p>
          <a:p>
            <a:pPr>
              <a:buFont typeface="Wingdings" pitchFamily="2" charset="2"/>
              <a:buChar char="q"/>
            </a:pPr>
            <a:r>
              <a:rPr lang="es-ES" dirty="0" smtClean="0"/>
              <a:t> Pintura al </a:t>
            </a:r>
            <a:r>
              <a:rPr lang="es-ES" dirty="0" smtClean="0"/>
              <a:t>fresco, temple</a:t>
            </a:r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LOCALIZACIÓN: ábsides, frontales de altar, bóvedas...</a:t>
            </a:r>
          </a:p>
          <a:p>
            <a:pPr>
              <a:buFont typeface="Wingdings" pitchFamily="2" charset="2"/>
              <a:buChar char="q"/>
            </a:pPr>
            <a:endParaRPr lang="es-ES" dirty="0" smtClean="0"/>
          </a:p>
          <a:p>
            <a:r>
              <a:rPr lang="es-ES" dirty="0" smtClean="0"/>
              <a:t>ESCUELAS:</a:t>
            </a:r>
          </a:p>
          <a:p>
            <a:pPr>
              <a:buFont typeface="Wingdings" pitchFamily="2" charset="2"/>
              <a:buChar char="v"/>
            </a:pPr>
            <a:r>
              <a:rPr lang="es-ES" dirty="0" smtClean="0"/>
              <a:t> Catalana</a:t>
            </a:r>
          </a:p>
          <a:p>
            <a:pPr>
              <a:buFont typeface="Wingdings" pitchFamily="2" charset="2"/>
              <a:buChar char="v"/>
            </a:pPr>
            <a:r>
              <a:rPr lang="es-ES" dirty="0" smtClean="0"/>
              <a:t> Castellana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rt-rom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2695"/>
            <a:ext cx="9144000" cy="6612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NAC_Barcelona_-_Rom%C3%A0nic_Fontal_d%27Avi%C3%A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35" y="692696"/>
            <a:ext cx="8900130" cy="5472608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467544" y="623731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Frontal de altar: </a:t>
            </a:r>
            <a:r>
              <a:rPr lang="es-ES" dirty="0" err="1" smtClean="0"/>
              <a:t>Aviá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NAC_Barcelona_-_Rom%C3%A0nic_Fontal_de_Dur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610" y="188640"/>
            <a:ext cx="8224071" cy="625029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11560" y="6453336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Frontal Santa Julita y San </a:t>
            </a:r>
            <a:r>
              <a:rPr lang="es-ES" dirty="0" err="1" smtClean="0"/>
              <a:t>Quirze</a:t>
            </a:r>
            <a:r>
              <a:rPr lang="es-ES" dirty="0" smtClean="0"/>
              <a:t>.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eister_aus_Tahull_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2000" y="0"/>
            <a:ext cx="6072000" cy="6858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79512" y="5661248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Ábside.</a:t>
            </a:r>
          </a:p>
          <a:p>
            <a:r>
              <a:rPr lang="es-ES" dirty="0" smtClean="0"/>
              <a:t> San Clemente de </a:t>
            </a:r>
            <a:r>
              <a:rPr lang="es-ES" dirty="0" err="1" smtClean="0"/>
              <a:t>Taüll</a:t>
            </a:r>
            <a:endParaRPr lang="es-E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ahplpq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5411306" y="1509574"/>
            <a:ext cx="4010018" cy="3096343"/>
          </a:xfrm>
          <a:prstGeom prst="rect">
            <a:avLst/>
          </a:prstGeom>
        </p:spPr>
      </p:pic>
      <p:pic>
        <p:nvPicPr>
          <p:cNvPr id="3" name="2 Imagen" descr="P1130354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32656"/>
            <a:ext cx="5688632" cy="4266474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n clemen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845" y="404663"/>
            <a:ext cx="8780644" cy="6051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nta mar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0" y="0"/>
            <a:ext cx="5143500" cy="6858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51520" y="566124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Ábside. Santa María de </a:t>
            </a:r>
            <a:r>
              <a:rPr lang="es-ES" dirty="0" err="1" smtClean="0"/>
              <a:t>Taüll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5santacruzdemaderuelosj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02231"/>
            <a:ext cx="8640960" cy="6653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aderuel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776" y="692696"/>
            <a:ext cx="8824683" cy="424847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755576" y="5157192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Adán y Eva. Iglesia de la Vera Cruz de </a:t>
            </a:r>
            <a:r>
              <a:rPr lang="es-ES" dirty="0" err="1" smtClean="0"/>
              <a:t>Maderuelo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n baud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2923" y="1124744"/>
            <a:ext cx="8264062" cy="42616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n isido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9858" y="308333"/>
            <a:ext cx="8296387" cy="5712955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11560" y="616530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Cripta de San Isidoro de León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inturas%2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5562" y="206643"/>
            <a:ext cx="7896877" cy="59226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astor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886" y="557860"/>
            <a:ext cx="8528586" cy="46713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eonRealColegiataDeSanIsido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3014" y="620688"/>
            <a:ext cx="8621473" cy="5725197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80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6192687" cy="6331991"/>
          </a:xfrm>
          <a:prstGeom prst="rect">
            <a:avLst/>
          </a:prstGeom>
        </p:spPr>
      </p:pic>
      <p:pic>
        <p:nvPicPr>
          <p:cNvPr id="3" name="2 Imagen" descr="Leon_G1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3708" y="2060848"/>
            <a:ext cx="2900292" cy="282778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417827_camino_de_santiag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250" y="252412"/>
            <a:ext cx="8953500" cy="63531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</TotalTime>
  <Words>366</Words>
  <Application>Microsoft Office PowerPoint</Application>
  <PresentationFormat>Presentación en pantalla (4:3)</PresentationFormat>
  <Paragraphs>68</Paragraphs>
  <Slides>89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89</vt:i4>
      </vt:variant>
    </vt:vector>
  </HeadingPairs>
  <TitlesOfParts>
    <vt:vector size="90" baseType="lpstr">
      <vt:lpstr>Tema de Office</vt:lpstr>
      <vt:lpstr>Arte Románico Español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ESCULTURA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PINTURA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Románico Español</dc:title>
  <dc:creator>ELENA</dc:creator>
  <cp:lastModifiedBy>ELENA</cp:lastModifiedBy>
  <cp:revision>69</cp:revision>
  <dcterms:created xsi:type="dcterms:W3CDTF">2011-12-05T17:02:26Z</dcterms:created>
  <dcterms:modified xsi:type="dcterms:W3CDTF">2014-12-02T19:32:08Z</dcterms:modified>
</cp:coreProperties>
</file>