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285" r:id="rId4"/>
    <p:sldId id="257" r:id="rId5"/>
    <p:sldId id="340" r:id="rId6"/>
    <p:sldId id="263" r:id="rId7"/>
    <p:sldId id="258" r:id="rId8"/>
    <p:sldId id="259" r:id="rId9"/>
    <p:sldId id="260" r:id="rId10"/>
    <p:sldId id="271" r:id="rId11"/>
    <p:sldId id="272" r:id="rId12"/>
    <p:sldId id="262" r:id="rId13"/>
    <p:sldId id="286" r:id="rId14"/>
    <p:sldId id="282" r:id="rId15"/>
    <p:sldId id="266" r:id="rId16"/>
    <p:sldId id="265" r:id="rId17"/>
    <p:sldId id="269" r:id="rId18"/>
    <p:sldId id="273" r:id="rId19"/>
    <p:sldId id="274" r:id="rId20"/>
    <p:sldId id="267" r:id="rId21"/>
    <p:sldId id="270" r:id="rId22"/>
    <p:sldId id="283" r:id="rId23"/>
    <p:sldId id="284" r:id="rId24"/>
    <p:sldId id="279" r:id="rId25"/>
    <p:sldId id="281" r:id="rId26"/>
    <p:sldId id="336" r:id="rId27"/>
    <p:sldId id="287" r:id="rId28"/>
    <p:sldId id="293" r:id="rId29"/>
    <p:sldId id="294" r:id="rId30"/>
    <p:sldId id="295" r:id="rId31"/>
    <p:sldId id="292" r:id="rId32"/>
    <p:sldId id="290" r:id="rId33"/>
    <p:sldId id="297" r:id="rId34"/>
    <p:sldId id="324" r:id="rId35"/>
    <p:sldId id="291" r:id="rId36"/>
    <p:sldId id="288" r:id="rId37"/>
    <p:sldId id="296" r:id="rId38"/>
    <p:sldId id="337" r:id="rId39"/>
    <p:sldId id="299" r:id="rId40"/>
    <p:sldId id="306" r:id="rId41"/>
    <p:sldId id="289" r:id="rId42"/>
    <p:sldId id="338" r:id="rId43"/>
    <p:sldId id="298" r:id="rId44"/>
    <p:sldId id="307" r:id="rId45"/>
    <p:sldId id="317" r:id="rId46"/>
    <p:sldId id="316" r:id="rId47"/>
    <p:sldId id="310" r:id="rId48"/>
    <p:sldId id="309" r:id="rId49"/>
    <p:sldId id="339" r:id="rId50"/>
    <p:sldId id="300" r:id="rId51"/>
    <p:sldId id="304" r:id="rId52"/>
    <p:sldId id="301" r:id="rId53"/>
    <p:sldId id="305" r:id="rId54"/>
    <p:sldId id="314" r:id="rId55"/>
    <p:sldId id="312" r:id="rId56"/>
    <p:sldId id="335" r:id="rId57"/>
    <p:sldId id="334" r:id="rId58"/>
    <p:sldId id="325" r:id="rId59"/>
    <p:sldId id="318" r:id="rId60"/>
    <p:sldId id="326" r:id="rId61"/>
    <p:sldId id="320" r:id="rId62"/>
    <p:sldId id="323" r:id="rId63"/>
    <p:sldId id="332" r:id="rId64"/>
    <p:sldId id="329" r:id="rId65"/>
    <p:sldId id="330" r:id="rId66"/>
    <p:sldId id="331" r:id="rId67"/>
    <p:sldId id="327" r:id="rId68"/>
    <p:sldId id="328" r:id="rId69"/>
    <p:sldId id="352" r:id="rId70"/>
    <p:sldId id="353" r:id="rId71"/>
    <p:sldId id="354" r:id="rId72"/>
    <p:sldId id="355" r:id="rId73"/>
    <p:sldId id="341" r:id="rId74"/>
    <p:sldId id="348" r:id="rId75"/>
    <p:sldId id="342" r:id="rId76"/>
    <p:sldId id="349" r:id="rId77"/>
    <p:sldId id="350" r:id="rId78"/>
    <p:sldId id="343" r:id="rId79"/>
    <p:sldId id="344" r:id="rId80"/>
    <p:sldId id="345" r:id="rId81"/>
    <p:sldId id="346" r:id="rId82"/>
    <p:sldId id="322" r:id="rId83"/>
    <p:sldId id="319" r:id="rId84"/>
    <p:sldId id="321" r:id="rId8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" d="100"/>
          <a:sy n="10" d="100"/>
        </p:scale>
        <p:origin x="-2824" y="-1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4A83C-E1EC-4C23-B06B-39DBAB85A81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1645B-687A-4D6B-9AD2-D625CE6F339D}" type="datetimeFigureOut">
              <a:rPr lang="es-ES" smtClean="0"/>
              <a:pPr/>
              <a:t>08/01/2024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62135-444A-4047-B0D7-C1A013BD7D9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ARTE GÓTICO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ontrafuer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634"/>
            <a:ext cx="8784976" cy="65887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90px-Notre_Dame_buttr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57039"/>
            <a:ext cx="4896544" cy="655123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020272" y="6093296"/>
            <a:ext cx="2123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Arbotantes</a:t>
            </a:r>
            <a:endParaRPr lang="es-E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sc006467c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8" descr="3820376589_6b88d0a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841625"/>
            <a:ext cx="5257800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istercien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088" y="404664"/>
            <a:ext cx="8757728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t_denis_nav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88640"/>
            <a:ext cx="4878543" cy="650472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444208" y="587727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Abadía de Saint-Denis</a:t>
            </a:r>
            <a:endParaRPr lang="es-E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Noyon_Cathedrale Dehi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589463" cy="2360613"/>
          </a:xfrm>
          <a:noFill/>
        </p:spPr>
      </p:pic>
      <p:pic>
        <p:nvPicPr>
          <p:cNvPr id="35843" name="Picture 8" descr="Noyon elevación 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52800" y="2266950"/>
            <a:ext cx="5791200" cy="4340225"/>
          </a:xfrm>
          <a:noFill/>
        </p:spPr>
      </p:pic>
      <p:sp>
        <p:nvSpPr>
          <p:cNvPr id="35844" name="3 CuadroTexto"/>
          <p:cNvSpPr txBox="1">
            <a:spLocks noChangeArrowheads="1"/>
          </p:cNvSpPr>
          <p:nvPr/>
        </p:nvSpPr>
        <p:spPr bwMode="auto">
          <a:xfrm>
            <a:off x="457200" y="31242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/>
              <a:t>Noyon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" descr="La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449763" cy="5867400"/>
          </a:xfrm>
          <a:noFill/>
        </p:spPr>
      </p:pic>
      <p:pic>
        <p:nvPicPr>
          <p:cNvPr id="34819" name="Picture 8" descr="Laon_Cathedrale_Nav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2209800"/>
            <a:ext cx="4648200" cy="4648200"/>
          </a:xfrm>
          <a:noFill/>
        </p:spPr>
      </p:pic>
      <p:sp>
        <p:nvSpPr>
          <p:cNvPr id="34820" name="3 CuadroTexto"/>
          <p:cNvSpPr txBox="1">
            <a:spLocks noChangeArrowheads="1"/>
          </p:cNvSpPr>
          <p:nvPr/>
        </p:nvSpPr>
        <p:spPr bwMode="auto">
          <a:xfrm>
            <a:off x="5334000" y="45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/>
              <a:t>Laon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4 Marcador de contenido" descr="Paris façade notre-dame-paris-ciel-bleu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6734" b="20869"/>
          <a:stretch>
            <a:fillRect/>
          </a:stretch>
        </p:blipFill>
        <p:spPr>
          <a:xfrm>
            <a:off x="0" y="0"/>
            <a:ext cx="6400800" cy="68643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notre_dame_par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" y="0"/>
            <a:ext cx="91385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3215-FRA-Paris-Notre_Da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8640"/>
            <a:ext cx="7200800" cy="64807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55576" y="620688"/>
            <a:ext cx="756084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Contexto histórico-cultural</a:t>
            </a:r>
          </a:p>
          <a:p>
            <a:endParaRPr lang="es-ES" sz="2000" b="1" dirty="0" smtClean="0"/>
          </a:p>
          <a:p>
            <a:pPr lvl="1">
              <a:buFont typeface="Wingdings" pitchFamily="2" charset="2"/>
              <a:buChar char="§"/>
            </a:pPr>
            <a:r>
              <a:rPr lang="es-ES" sz="2000" dirty="0" smtClean="0"/>
              <a:t> </a:t>
            </a:r>
            <a:r>
              <a:rPr lang="es-ES" b="1" dirty="0" smtClean="0"/>
              <a:t>Siglos del gótico</a:t>
            </a:r>
            <a:r>
              <a:rPr lang="es-ES" dirty="0" smtClean="0"/>
              <a:t>: XIII, XIV y XV. </a:t>
            </a:r>
          </a:p>
          <a:p>
            <a:pPr lvl="1"/>
            <a:endParaRPr lang="es-ES" dirty="0" smtClean="0"/>
          </a:p>
          <a:p>
            <a:pPr lvl="1">
              <a:buFont typeface="Wingdings" pitchFamily="2" charset="2"/>
              <a:buChar char="§"/>
            </a:pPr>
            <a:r>
              <a:rPr lang="es-ES" dirty="0" smtClean="0"/>
              <a:t> </a:t>
            </a:r>
            <a:r>
              <a:rPr lang="es-ES" b="1" dirty="0" smtClean="0"/>
              <a:t>Expansión económica </a:t>
            </a:r>
            <a:r>
              <a:rPr lang="es-ES" dirty="0" smtClean="0"/>
              <a:t>desde </a:t>
            </a:r>
            <a:r>
              <a:rPr lang="es-ES" b="1" dirty="0" smtClean="0"/>
              <a:t>siglo XII: </a:t>
            </a:r>
          </a:p>
          <a:p>
            <a:pPr lvl="2">
              <a:buFont typeface="Wingdings" pitchFamily="2" charset="2"/>
              <a:buChar char="§"/>
            </a:pPr>
            <a:r>
              <a:rPr lang="es-ES" b="1" dirty="0" smtClean="0"/>
              <a:t> </a:t>
            </a:r>
            <a:r>
              <a:rPr lang="es-ES" dirty="0" smtClean="0"/>
              <a:t>cambios en el mundo rural: avances técnicos, roturación de tierras, crecimiento demográfico</a:t>
            </a:r>
            <a:endParaRPr lang="es-ES" b="1" dirty="0" smtClean="0"/>
          </a:p>
          <a:p>
            <a:pPr lvl="2">
              <a:buFont typeface="Wingdings" pitchFamily="2" charset="2"/>
              <a:buChar char="§"/>
            </a:pPr>
            <a:r>
              <a:rPr lang="es-ES" dirty="0" smtClean="0"/>
              <a:t> Desarrollo de las ciudades,  Gremios, reactivación  del comercio</a:t>
            </a:r>
          </a:p>
          <a:p>
            <a:pPr lvl="2">
              <a:buFont typeface="Wingdings" pitchFamily="2" charset="2"/>
              <a:buChar char="§"/>
            </a:pPr>
            <a:r>
              <a:rPr lang="es-ES" b="1" dirty="0" smtClean="0"/>
              <a:t> </a:t>
            </a:r>
            <a:r>
              <a:rPr lang="es-ES" dirty="0" smtClean="0"/>
              <a:t>Construcción</a:t>
            </a:r>
            <a:r>
              <a:rPr lang="es-ES" b="1" dirty="0" smtClean="0"/>
              <a:t> </a:t>
            </a:r>
            <a:r>
              <a:rPr lang="es-ES" dirty="0" smtClean="0"/>
              <a:t>catedrales, Universidades </a:t>
            </a:r>
          </a:p>
          <a:p>
            <a:pPr lvl="1"/>
            <a:r>
              <a:rPr lang="es-ES" b="1" dirty="0" smtClean="0"/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s-ES" b="1" dirty="0" smtClean="0"/>
              <a:t> Sociedad </a:t>
            </a:r>
            <a:r>
              <a:rPr lang="es-ES" dirty="0" smtClean="0"/>
              <a:t>más libre: aparece figura del burgués</a:t>
            </a:r>
          </a:p>
          <a:p>
            <a:pPr lvl="1"/>
            <a:endParaRPr lang="es-ES" dirty="0" smtClean="0"/>
          </a:p>
          <a:p>
            <a:pPr lvl="1">
              <a:buFont typeface="Wingdings" pitchFamily="2" charset="2"/>
              <a:buChar char="§"/>
            </a:pPr>
            <a:r>
              <a:rPr lang="es-ES" b="1" dirty="0" smtClean="0"/>
              <a:t> Religión:        </a:t>
            </a:r>
          </a:p>
          <a:p>
            <a:pPr lvl="4">
              <a:buFont typeface="Arial" pitchFamily="34" charset="0"/>
              <a:buChar char="•"/>
            </a:pPr>
            <a:r>
              <a:rPr lang="es-ES" b="1" dirty="0" smtClean="0"/>
              <a:t> Órdenes mendicantes </a:t>
            </a:r>
          </a:p>
          <a:p>
            <a:pPr lvl="4">
              <a:buFont typeface="Arial" pitchFamily="34" charset="0"/>
              <a:buChar char="•"/>
            </a:pPr>
            <a:r>
              <a:rPr lang="es-ES" b="1" dirty="0" smtClean="0"/>
              <a:t> Reforma del Cister </a:t>
            </a:r>
          </a:p>
          <a:p>
            <a:pPr lvl="4"/>
            <a:endParaRPr lang="es-ES" b="1" dirty="0" smtClean="0"/>
          </a:p>
          <a:p>
            <a:pPr lvl="1">
              <a:buFont typeface="Wingdings" pitchFamily="2" charset="2"/>
              <a:buChar char="§"/>
            </a:pPr>
            <a:r>
              <a:rPr lang="es-ES" b="1" dirty="0" smtClean="0"/>
              <a:t>  Origen: Francia </a:t>
            </a:r>
            <a:r>
              <a:rPr lang="es-ES" dirty="0" smtClean="0"/>
              <a:t> (mediados siglo XII). Difusión y evolución</a:t>
            </a:r>
          </a:p>
          <a:p>
            <a:pPr lvl="1"/>
            <a:endParaRPr lang="es-ES" dirty="0" smtClean="0"/>
          </a:p>
          <a:p>
            <a:pPr lvl="1">
              <a:buFont typeface="Wingdings" pitchFamily="2" charset="2"/>
              <a:buChar char="§"/>
            </a:pPr>
            <a:r>
              <a:rPr lang="es-ES" b="1" dirty="0" smtClean="0"/>
              <a:t>  Siglo XIV : crisis. </a:t>
            </a:r>
            <a:r>
              <a:rPr lang="es-ES" dirty="0" smtClean="0"/>
              <a:t>Causas </a:t>
            </a:r>
            <a:r>
              <a:rPr lang="es-ES" b="1" dirty="0" smtClean="0"/>
              <a:t>             </a:t>
            </a:r>
          </a:p>
          <a:p>
            <a:pPr lvl="1">
              <a:buFont typeface="Wingdings" pitchFamily="2" charset="2"/>
              <a:buChar char="§"/>
            </a:pPr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40963" name="Picture 7" descr="Paris elevacion esque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3468688" cy="5562600"/>
          </a:xfrm>
          <a:noFill/>
        </p:spPr>
      </p:pic>
      <p:pic>
        <p:nvPicPr>
          <p:cNvPr id="40964" name="Picture 8" descr="paris elevacion foto col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0"/>
            <a:ext cx="4451350" cy="5562600"/>
          </a:xfrm>
          <a:noFill/>
        </p:spPr>
      </p:pic>
      <p:pic>
        <p:nvPicPr>
          <p:cNvPr id="40965" name="Picture 8" descr="Paris pilar"/>
          <p:cNvPicPr>
            <a:picLocks noChangeAspect="1" noChangeArrowheads="1"/>
          </p:cNvPicPr>
          <p:nvPr/>
        </p:nvPicPr>
        <p:blipFill>
          <a:blip r:embed="rId4" cstate="print"/>
          <a:srcRect l="15767" r="16199"/>
          <a:stretch>
            <a:fillRect/>
          </a:stretch>
        </p:blipFill>
        <p:spPr bwMode="auto">
          <a:xfrm>
            <a:off x="7521575" y="0"/>
            <a:ext cx="162242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5 CuadroTexto"/>
          <p:cNvSpPr txBox="1">
            <a:spLocks noChangeArrowheads="1"/>
          </p:cNvSpPr>
          <p:nvPr/>
        </p:nvSpPr>
        <p:spPr bwMode="auto">
          <a:xfrm>
            <a:off x="685800" y="6096000"/>
            <a:ext cx="3733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/>
              <a:t>Notre Dame de París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4 Marcador de contenido" descr="Chartres-Cathedral_Facade_24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38600" y="25400"/>
            <a:ext cx="5105400" cy="6807200"/>
          </a:xfrm>
        </p:spPr>
      </p:pic>
      <p:pic>
        <p:nvPicPr>
          <p:cNvPr id="3" name="2 Imagen" descr="Plan_cathedrale_Chartr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451" y="332656"/>
            <a:ext cx="3522520" cy="5904656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95536" y="61653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Chartres</a:t>
            </a:r>
            <a:endParaRPr lang="es-E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riforium_Chart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604448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5283401rei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5074844" cy="497426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 flipH="1">
            <a:off x="8218119" y="6021288"/>
            <a:ext cx="92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Reims</a:t>
            </a:r>
            <a:endParaRPr lang="es-ES" dirty="0"/>
          </a:p>
        </p:txBody>
      </p:sp>
      <p:pic>
        <p:nvPicPr>
          <p:cNvPr id="4" name="3 Imagen" descr="interior reim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404664"/>
            <a:ext cx="3733800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Facade_de_la_cathedrale_d%27Amie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4541962" cy="6069172"/>
          </a:xfrm>
          <a:prstGeom prst="rect">
            <a:avLst/>
          </a:prstGeom>
        </p:spPr>
      </p:pic>
      <p:pic>
        <p:nvPicPr>
          <p:cNvPr id="3" name="2 Imagen" descr="Cathedrale_d%27Amiens_-_nef_depuis_le_triforiu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6424" y="323307"/>
            <a:ext cx="4587576" cy="620973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0" y="6525344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Amiens</a:t>
            </a:r>
            <a:endParaRPr lang="es-E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inte_Chapelle_-_Upper_level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3458726" cy="6858000"/>
          </a:xfrm>
          <a:prstGeom prst="rect">
            <a:avLst/>
          </a:prstGeom>
        </p:spPr>
      </p:pic>
      <p:pic>
        <p:nvPicPr>
          <p:cNvPr id="5" name="4 Imagen" descr="untitle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88640"/>
            <a:ext cx="4608512" cy="6144683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283968" y="63813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Sainte</a:t>
            </a:r>
            <a:r>
              <a:rPr lang="es-ES" dirty="0" smtClean="0"/>
              <a:t> </a:t>
            </a:r>
            <a:r>
              <a:rPr lang="es-ES" dirty="0" err="1" smtClean="0"/>
              <a:t>Chapelle</a:t>
            </a:r>
            <a:r>
              <a:rPr lang="es-ES" dirty="0" smtClean="0"/>
              <a:t>. París</a:t>
            </a:r>
            <a:endParaRPr lang="es-E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99592" y="2780928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EL ARTE GÓTICO EN ITALIA</a:t>
            </a:r>
            <a:endParaRPr lang="es-ES" sz="3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Kathedrale_Siena_Fassad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6211099" cy="638041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04248" y="5877272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Siena (Siglo XIV)</a:t>
            </a:r>
            <a:endParaRPr lang="es-E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orvietog__Italia_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5004295" cy="666936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732240" y="56612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</a:t>
            </a:r>
            <a:r>
              <a:rPr lang="es-ES" dirty="0" err="1" smtClean="0"/>
              <a:t>Orvieto</a:t>
            </a:r>
            <a:endParaRPr lang="es-E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ta_Maria_del_Fi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522"/>
            <a:ext cx="8136904" cy="610267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3093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Santa María de las Flores. Catedral de Florencia</a:t>
            </a:r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476672"/>
            <a:ext cx="79928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ELEMENTOS ARQUITECTÓNICOS:</a:t>
            </a: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</a:t>
            </a:r>
            <a:r>
              <a:rPr lang="es-ES" sz="2000" b="1" dirty="0" smtClean="0"/>
              <a:t>Arco apuntado</a:t>
            </a: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</a:t>
            </a:r>
            <a:r>
              <a:rPr lang="es-ES" sz="2000" b="1" dirty="0" smtClean="0"/>
              <a:t>Bóveda de crucería</a:t>
            </a: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</a:t>
            </a:r>
            <a:r>
              <a:rPr lang="es-ES" sz="2000" b="1" dirty="0" smtClean="0"/>
              <a:t>Arbotantes</a:t>
            </a:r>
            <a:r>
              <a:rPr lang="es-ES" sz="2000" dirty="0" smtClean="0"/>
              <a:t>. Contrafuertes. Pináculos</a:t>
            </a: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Pilares cilíndricos con columnas adosadas a los pilares. Capitel</a:t>
            </a: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</a:t>
            </a:r>
            <a:r>
              <a:rPr lang="es-ES" sz="2000" b="1" dirty="0" smtClean="0"/>
              <a:t>Amplios ventanales</a:t>
            </a: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</a:t>
            </a:r>
            <a:r>
              <a:rPr lang="es-ES" sz="2000" b="1" dirty="0" smtClean="0"/>
              <a:t>Planta basilical </a:t>
            </a:r>
            <a:r>
              <a:rPr lang="es-ES" sz="2000" dirty="0" smtClean="0"/>
              <a:t>de tres o cinco naves, cabecera semicircular con </a:t>
            </a:r>
            <a:r>
              <a:rPr lang="es-ES" sz="2000" b="1" dirty="0" smtClean="0"/>
              <a:t>girola</a:t>
            </a:r>
            <a:r>
              <a:rPr lang="es-ES" sz="2000" dirty="0" smtClean="0"/>
              <a:t>.   Muro nave central tres pisos: arcos, </a:t>
            </a:r>
            <a:r>
              <a:rPr lang="es-ES" sz="2000" b="1" dirty="0" smtClean="0"/>
              <a:t>triforio</a:t>
            </a:r>
            <a:r>
              <a:rPr lang="es-ES" sz="2000" dirty="0" smtClean="0"/>
              <a:t> y ventanal</a:t>
            </a: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Otros elementos: gárgolas, tracería, vidrieras, rosetón</a:t>
            </a:r>
            <a:r>
              <a:rPr lang="es-ES" sz="2000" smtClean="0"/>
              <a:t>, gablete...</a:t>
            </a:r>
            <a:endParaRPr lang="es-ES" sz="2000" dirty="0" smtClean="0"/>
          </a:p>
          <a:p>
            <a:endParaRPr lang="es-ES" sz="2000" dirty="0" smtClean="0"/>
          </a:p>
          <a:p>
            <a:pPr>
              <a:buFont typeface="Wingdings" pitchFamily="2" charset="2"/>
              <a:buChar char="v"/>
            </a:pPr>
            <a:r>
              <a:rPr lang="es-ES" sz="2000" dirty="0" smtClean="0"/>
              <a:t> Características estéticas: Verticalidad, luz, vidrieras (arte de luz y color)</a:t>
            </a:r>
          </a:p>
          <a:p>
            <a:pPr>
              <a:buFont typeface="Wingdings" pitchFamily="2" charset="2"/>
              <a:buChar char="v"/>
            </a:pPr>
            <a:endParaRPr lang="es-ES" sz="2000" dirty="0" smtClean="0"/>
          </a:p>
          <a:p>
            <a:pPr>
              <a:buFont typeface="Wingdings" pitchFamily="2" charset="2"/>
              <a:buChar char="v"/>
            </a:pPr>
            <a:r>
              <a:rPr lang="es-ES" sz="2000" dirty="0" smtClean="0"/>
              <a:t> ETAPAS: </a:t>
            </a:r>
          </a:p>
          <a:p>
            <a:pPr lvl="2">
              <a:buFont typeface="Wingdings" pitchFamily="2" charset="2"/>
              <a:buChar char="Ø"/>
            </a:pPr>
            <a:r>
              <a:rPr lang="es-ES" sz="2000" dirty="0" smtClean="0"/>
              <a:t>Fase inicial: cisterciense y primeras catedrales</a:t>
            </a:r>
          </a:p>
          <a:p>
            <a:pPr lvl="2">
              <a:buFont typeface="Wingdings" pitchFamily="2" charset="2"/>
              <a:buChar char="Ø"/>
            </a:pPr>
            <a:r>
              <a:rPr lang="es-ES" sz="2000" dirty="0" smtClean="0"/>
              <a:t>Clásica. Grandes catedrales Siglo XIII</a:t>
            </a:r>
          </a:p>
          <a:p>
            <a:pPr lvl="2">
              <a:buFont typeface="Wingdings" pitchFamily="2" charset="2"/>
              <a:buChar char="Ø"/>
            </a:pPr>
            <a:r>
              <a:rPr lang="es-ES" sz="2000" dirty="0" smtClean="0"/>
              <a:t>Siglo XIV</a:t>
            </a:r>
          </a:p>
          <a:p>
            <a:pPr lvl="2">
              <a:buFont typeface="Wingdings" pitchFamily="2" charset="2"/>
              <a:buChar char="Ø"/>
            </a:pPr>
            <a:r>
              <a:rPr lang="es-ES" sz="2000" dirty="0" smtClean="0"/>
              <a:t>Gótico flamígero (Siglo XV).</a:t>
            </a:r>
          </a:p>
          <a:p>
            <a:pPr lvl="2"/>
            <a:endParaRPr lang="es-ES" sz="2000" dirty="0" smtClean="0"/>
          </a:p>
          <a:p>
            <a:pPr>
              <a:buFont typeface="Wingdings" pitchFamily="2" charset="2"/>
              <a:buChar char="v"/>
            </a:pPr>
            <a:r>
              <a:rPr lang="es-ES" sz="2000" dirty="0" smtClean="0"/>
              <a:t> TIPOS DE EDIFICIOS: - Religiosos: Catedrales, iglesias, monasterios...     </a:t>
            </a:r>
          </a:p>
          <a:p>
            <a:pPr lvl="1"/>
            <a:r>
              <a:rPr lang="es-ES" sz="2000" dirty="0" smtClean="0"/>
              <a:t>                                  - Civiles: Palacios, ayuntamientos, lonjas...</a:t>
            </a:r>
          </a:p>
          <a:p>
            <a:pPr>
              <a:buFont typeface="Wingdings" pitchFamily="2" charset="2"/>
              <a:buChar char="q"/>
            </a:pPr>
            <a:endParaRPr lang="es-ES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azza_Santa_Croce_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712968" cy="616347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645333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Iglesia de Santa </a:t>
            </a:r>
            <a:r>
              <a:rPr lang="es-ES" dirty="0" err="1" smtClean="0"/>
              <a:t>Croce</a:t>
            </a:r>
            <a:r>
              <a:rPr lang="es-ES" dirty="0" smtClean="0"/>
              <a:t>. Florencia</a:t>
            </a:r>
            <a:endParaRPr lang="es-E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i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523" y="0"/>
            <a:ext cx="84609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uomo-di-milano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42646"/>
            <a:ext cx="8568952" cy="642671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lacioDucal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63813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Palacio Ducal. Venecia</a:t>
            </a:r>
            <a:endParaRPr lang="es-E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%27_d%27Oro_faccia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7435835" cy="652724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668344" y="5949280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7668344" y="6237312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La Ca </a:t>
            </a:r>
            <a:r>
              <a:rPr lang="es-ES" dirty="0" err="1" smtClean="0"/>
              <a:t>d´Oro</a:t>
            </a:r>
            <a:endParaRPr lang="es-E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mag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002020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ity_Hall_Siena_Ita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238069"/>
            <a:ext cx="3456384" cy="661993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alacio comunal sie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2415" y="0"/>
            <a:ext cx="4779169" cy="6858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092280" y="59492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Siena</a:t>
            </a:r>
            <a:endParaRPr lang="es-E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99592" y="3645024"/>
            <a:ext cx="748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ALEMANIA</a:t>
            </a:r>
            <a:endParaRPr lang="es-ES" sz="4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00806-Catedral_Estrasbur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212692"/>
            <a:ext cx="4047524" cy="645666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804248" y="566124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Estrasburgo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251520" y="33265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ALEMANIA</a:t>
            </a:r>
            <a:endParaRPr lang="es-ES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r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1990725" cy="3057525"/>
          </a:xfrm>
          <a:prstGeom prst="rect">
            <a:avLst/>
          </a:prstGeom>
        </p:spPr>
      </p:pic>
      <p:pic>
        <p:nvPicPr>
          <p:cNvPr id="3" name="2 Imagen" descr="Arco_Carpanel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04664"/>
            <a:ext cx="2857500" cy="1876425"/>
          </a:xfrm>
          <a:prstGeom prst="rect">
            <a:avLst/>
          </a:prstGeom>
        </p:spPr>
      </p:pic>
      <p:pic>
        <p:nvPicPr>
          <p:cNvPr id="4" name="3 Imagen" descr="Image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16632"/>
            <a:ext cx="2160240" cy="2558808"/>
          </a:xfrm>
          <a:prstGeom prst="rect">
            <a:avLst/>
          </a:prstGeom>
        </p:spPr>
      </p:pic>
      <p:pic>
        <p:nvPicPr>
          <p:cNvPr id="5" name="4 Imagen" descr="boveda de crucer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2780928"/>
            <a:ext cx="6051312" cy="407707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_de_Colonia_%28Alemania%29_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4248472" cy="613941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5220072" y="551723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Colonia</a:t>
            </a:r>
            <a:endParaRPr lang="es-E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olonia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946" y="548680"/>
            <a:ext cx="7715430" cy="513106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16530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Colonia</a:t>
            </a:r>
            <a:endParaRPr lang="es-E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3568" y="4005064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INGLATERRA</a:t>
            </a:r>
            <a:endParaRPr lang="es-ES" sz="4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wel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8165592" cy="590397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648891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Catedral de Wells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395536" y="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INGLATERRA</a:t>
            </a:r>
            <a:endParaRPr lang="es-E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ovedas de aban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750" y="254000"/>
            <a:ext cx="4762500" cy="6350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60420" name="8 Marcador de contenido" descr="img587.bmp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49475"/>
            <a:ext cx="9144000" cy="4708525"/>
          </a:xfrm>
        </p:spPr>
      </p:pic>
      <p:sp>
        <p:nvSpPr>
          <p:cNvPr id="60421" name="4 CuadroTexto"/>
          <p:cNvSpPr txBox="1">
            <a:spLocks noChangeArrowheads="1"/>
          </p:cNvSpPr>
          <p:nvPr/>
        </p:nvSpPr>
        <p:spPr bwMode="auto">
          <a:xfrm>
            <a:off x="457200" y="2209800"/>
            <a:ext cx="3505200" cy="6461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  <a:p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899592" y="69269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Lincoln</a:t>
            </a:r>
            <a:endParaRPr lang="es-E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6 Marcador de contenido" descr="salisbury_cathedral_pla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28800"/>
            <a:ext cx="9155113" cy="50292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_KingsCollege Cambrid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6048476" cy="6480931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660232" y="5589240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Capilla del </a:t>
            </a:r>
            <a:r>
              <a:rPr lang="es-ES" dirty="0" err="1" smtClean="0"/>
              <a:t>King´s</a:t>
            </a:r>
            <a:r>
              <a:rPr lang="es-ES" dirty="0" smtClean="0"/>
              <a:t> </a:t>
            </a:r>
            <a:r>
              <a:rPr lang="es-ES" dirty="0" err="1" smtClean="0"/>
              <a:t>College</a:t>
            </a:r>
            <a:r>
              <a:rPr lang="es-ES" dirty="0" smtClean="0"/>
              <a:t>. Cambridge. Siglo XV</a:t>
            </a:r>
          </a:p>
          <a:p>
            <a:endParaRPr lang="es-E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dy_Chapel-WA-B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2708"/>
            <a:ext cx="4476698" cy="640665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580112" y="55892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Capilla de Enrique VII. </a:t>
            </a:r>
          </a:p>
          <a:p>
            <a:r>
              <a:rPr lang="es-ES" dirty="0" smtClean="0"/>
              <a:t>Abadía de </a:t>
            </a:r>
            <a:r>
              <a:rPr lang="es-ES" dirty="0" err="1" smtClean="0"/>
              <a:t>Westmister</a:t>
            </a:r>
            <a:endParaRPr lang="es-E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1600" y="3933056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/>
              <a:t>PORTUGAL</a:t>
            </a:r>
            <a:endParaRPr lang="es-ES" sz="4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oveda_cruceri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063" y="0"/>
            <a:ext cx="661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741802798_f13a528a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836712"/>
            <a:ext cx="7816770" cy="519033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18864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PORTUGAL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1043608" y="62373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Monasterio de </a:t>
            </a:r>
            <a:r>
              <a:rPr lang="es-ES" dirty="0" err="1" smtClean="0"/>
              <a:t>Alcobaça</a:t>
            </a:r>
            <a:endParaRPr lang="es-E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onasterioalcobaca2964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62500" cy="38481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475656" y="594928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Monasterio de </a:t>
            </a:r>
            <a:r>
              <a:rPr lang="es-ES" dirty="0" err="1" smtClean="0"/>
              <a:t>Alcobaça</a:t>
            </a:r>
            <a:endParaRPr lang="es-ES" dirty="0"/>
          </a:p>
        </p:txBody>
      </p:sp>
      <p:pic>
        <p:nvPicPr>
          <p:cNvPr id="4" name="3 Imagen" descr="DSC006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04664"/>
            <a:ext cx="4137924" cy="551723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atal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9742" y="332656"/>
            <a:ext cx="4698522" cy="626469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092280" y="55892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Batalha</a:t>
            </a:r>
            <a:endParaRPr lang="es-E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ORTAL_SUR convento de Tom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644516" cy="6192688"/>
          </a:xfrm>
          <a:prstGeom prst="rect">
            <a:avLst/>
          </a:prstGeom>
        </p:spPr>
      </p:pic>
      <p:pic>
        <p:nvPicPr>
          <p:cNvPr id="3" name="2 Imagen" descr="250px-Tomartemplarschurch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2252" y="188640"/>
            <a:ext cx="4054504" cy="54006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148064" y="58052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Convento de Tomar</a:t>
            </a:r>
            <a:endParaRPr lang="es-E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4 Marcador de contenido" descr="Reims lab con personajes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886575" cy="68580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4 Marcador de contenido" descr="chartres laberinto 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400"/>
            <a:ext cx="5029200" cy="6727825"/>
          </a:xfrm>
        </p:spPr>
      </p:pic>
      <p:pic>
        <p:nvPicPr>
          <p:cNvPr id="63491" name="5 Marcador de contenido" descr="Chartres laby_eric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05400" y="1676400"/>
            <a:ext cx="4038600" cy="302895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escultura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3528" y="548680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Características escultura gótica</a:t>
            </a:r>
            <a:endParaRPr lang="es-ES" sz="2000" b="1" dirty="0" smtClean="0"/>
          </a:p>
          <a:p>
            <a:pPr lvl="1">
              <a:buFont typeface="Wingdings" pitchFamily="2" charset="2"/>
              <a:buChar char="q"/>
            </a:pPr>
            <a:endParaRPr lang="es-ES" sz="2400" b="1" dirty="0" smtClean="0"/>
          </a:p>
          <a:p>
            <a:pPr lvl="1">
              <a:buFont typeface="Wingdings" pitchFamily="2" charset="2"/>
              <a:buChar char="q"/>
            </a:pPr>
            <a:r>
              <a:rPr lang="es-ES" sz="2400" dirty="0" smtClean="0"/>
              <a:t> es </a:t>
            </a:r>
            <a:r>
              <a:rPr lang="es-ES" sz="2400" b="1" dirty="0" smtClean="0"/>
              <a:t>esencialmente religiosa</a:t>
            </a:r>
          </a:p>
          <a:p>
            <a:pPr lvl="1">
              <a:buFont typeface="Wingdings" pitchFamily="2" charset="2"/>
              <a:buChar char="q"/>
            </a:pPr>
            <a:r>
              <a:rPr lang="es-ES" sz="2400" b="1" dirty="0" smtClean="0"/>
              <a:t> </a:t>
            </a:r>
            <a:r>
              <a:rPr lang="es-ES" sz="2400" dirty="0" smtClean="0"/>
              <a:t>está</a:t>
            </a:r>
            <a:r>
              <a:rPr lang="es-ES" sz="2400" b="1" dirty="0" smtClean="0"/>
              <a:t> supeditada a la arquitectura: portadas</a:t>
            </a:r>
          </a:p>
          <a:p>
            <a:pPr lvl="1">
              <a:buFont typeface="Wingdings" pitchFamily="2" charset="2"/>
              <a:buChar char="q"/>
            </a:pPr>
            <a:r>
              <a:rPr lang="es-ES" sz="2400" b="1" dirty="0" smtClean="0"/>
              <a:t> Naturalismo y búsqueda de la belleza</a:t>
            </a:r>
          </a:p>
          <a:p>
            <a:pPr lvl="1">
              <a:buFont typeface="Wingdings" pitchFamily="2" charset="2"/>
              <a:buChar char="q"/>
            </a:pPr>
            <a:r>
              <a:rPr lang="es-ES" sz="2400" b="1" dirty="0" smtClean="0"/>
              <a:t> </a:t>
            </a:r>
            <a:r>
              <a:rPr lang="es-ES" sz="2400" dirty="0" smtClean="0"/>
              <a:t>Se representa a Cristo, a la Virgen en el tímpano y a los ángeles, profetas y santos en las arquivoltas, jambas y parteluz</a:t>
            </a:r>
          </a:p>
          <a:p>
            <a:pPr lvl="1">
              <a:buFont typeface="Wingdings" pitchFamily="2" charset="2"/>
              <a:buChar char="q"/>
            </a:pPr>
            <a:r>
              <a:rPr lang="es-ES" sz="2400" b="1" dirty="0" smtClean="0"/>
              <a:t> Tímpano</a:t>
            </a:r>
            <a:r>
              <a:rPr lang="es-ES" sz="2400" dirty="0" smtClean="0"/>
              <a:t> dividido en tres o más</a:t>
            </a:r>
            <a:r>
              <a:rPr lang="es-ES" sz="2400" b="1" dirty="0" smtClean="0"/>
              <a:t> bandas</a:t>
            </a:r>
          </a:p>
          <a:p>
            <a:pPr lvl="1">
              <a:buFont typeface="Wingdings" pitchFamily="2" charset="2"/>
              <a:buChar char="q"/>
            </a:pPr>
            <a:r>
              <a:rPr lang="es-ES" sz="2400" b="1" dirty="0" smtClean="0"/>
              <a:t>  </a:t>
            </a:r>
            <a:r>
              <a:rPr lang="es-ES" sz="2400" dirty="0" smtClean="0"/>
              <a:t>Las esculturas de las arquivoltas y jambas presentan </a:t>
            </a:r>
            <a:r>
              <a:rPr lang="es-ES" sz="2400" b="1" dirty="0" smtClean="0"/>
              <a:t>doseletes</a:t>
            </a:r>
            <a:r>
              <a:rPr lang="es-ES" sz="2400" dirty="0" smtClean="0"/>
              <a:t> cada vez más altos.</a:t>
            </a:r>
            <a:endParaRPr 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uerta del juicio . Chart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826500" cy="57150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9512" y="630932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Puerta del Juicio. Catedral de </a:t>
            </a:r>
            <a:r>
              <a:rPr lang="es-ES" dirty="0" err="1" smtClean="0"/>
              <a:t>Chartres</a:t>
            </a:r>
            <a:r>
              <a:rPr lang="es-ES" dirty="0" smtClean="0"/>
              <a:t>. Siglo XIII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sculturas_de_Chartres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1730" y="188640"/>
            <a:ext cx="4860540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164288" y="56612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Chartres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4099" name="Picture 7" descr="img47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20913" y="0"/>
            <a:ext cx="6923087" cy="6858000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uerta de la Virgen Notre Dam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4896544" cy="652557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84168" y="587727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Puerta de la Virgen. </a:t>
            </a:r>
            <a:r>
              <a:rPr lang="es-ES" dirty="0" err="1" smtClean="0"/>
              <a:t>Notre</a:t>
            </a:r>
            <a:r>
              <a:rPr lang="es-ES" dirty="0" smtClean="0"/>
              <a:t> Dame de París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IMS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7323214" cy="604128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812360" y="58052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Reims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ims-siglo-xi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88640"/>
            <a:ext cx="4398856" cy="645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debambergfrstenzp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32" y="0"/>
            <a:ext cx="8604448" cy="645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Verdammte_Fuerstenportal_Fuerstenportal_am_Bamberger_D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39938"/>
            <a:ext cx="6768752" cy="6441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rloeste_Fuerstenportal_Fuerstenportal_am_Bamberger_D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75287"/>
            <a:ext cx="7329746" cy="6494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atedraldebambergalemanu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5768" y="685800"/>
            <a:ext cx="3712464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etal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349" y="236166"/>
            <a:ext cx="8668123" cy="5790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juicio final catedral le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200" y="265633"/>
            <a:ext cx="8058247" cy="6043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www.patrimonioparajovenes.com/wp-content/uploads/2023/03/Retablo-El-Paular-766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64190"/>
            <a:ext cx="9144000" cy="8422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12px-Arc_boutant_cathedrale_Clermont_Ferran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0889" y="2667095"/>
            <a:ext cx="1422222" cy="1523810"/>
          </a:xfrm>
          <a:prstGeom prst="rect">
            <a:avLst/>
          </a:prstGeom>
        </p:spPr>
      </p:pic>
      <p:pic>
        <p:nvPicPr>
          <p:cNvPr id="3" name="2 Imagen" descr="estructura y plan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055" y="188640"/>
            <a:ext cx="8918535" cy="562222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files.123inventatuweb.com/acens79169/image/9a512bba4dfe423a83a7307adfc7a3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" y="0"/>
            <a:ext cx="8696325" cy="6210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files.123inventatuweb.com/acens79169/image/d807a6edd9054ce4bda6c6b9d1365f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96325" cy="6210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s://files.123inventatuweb.com/acens79169/image/a338ae6d03804b8e88f5d872bea2c7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96325" cy="62103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459432"/>
            <a:ext cx="5668858" cy="7560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https://sancho70art.files.wordpress.com/2014/07/cartuja_de_moraflores_burgos_-_retablo_may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-387424"/>
            <a:ext cx="7056784" cy="7506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https://sancho70art.files.wordpress.com/2014/07/cartuja_de_moraflores_burgos_-_retablo_may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16832" y="-2403648"/>
            <a:ext cx="14545616" cy="15473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sancho70art.files.wordpress.com/2014/07/cartuja_de_moraflores_burgos_-_retablo_may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12776" y="1052736"/>
            <a:ext cx="13465496" cy="14324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s://sancho70art.files.wordpress.com/2014/07/cartuja_de_moraflores_burgos_-_retablo_may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5192" y="-4555462"/>
            <a:ext cx="10729192" cy="11413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Natividad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39"/>
            <a:ext cx="7200800" cy="6492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s://www.cartuja.org/wp-content/uploads/2017/11/bautismo-1-600x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7416824" cy="6699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26px-Sevilla_cathedral_-_vault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683257"/>
            <a:ext cx="3240360" cy="2666845"/>
          </a:xfrm>
          <a:prstGeom prst="rect">
            <a:avLst/>
          </a:prstGeom>
        </p:spPr>
      </p:pic>
      <p:pic>
        <p:nvPicPr>
          <p:cNvPr id="3" name="2 Imagen" descr="280px-King%27s_College_Chapel_-_fan_vaulted_ceiling_-_Cambridge_-_UK_-_2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934085"/>
            <a:ext cx="3684022" cy="2447243"/>
          </a:xfrm>
          <a:prstGeom prst="rect">
            <a:avLst/>
          </a:prstGeom>
        </p:spPr>
      </p:pic>
      <p:pic>
        <p:nvPicPr>
          <p:cNvPr id="4" name="3 Imagen" descr="800px-Laon_cathedral_notre_dame_interior_007-2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476672"/>
            <a:ext cx="4375170" cy="3024336"/>
          </a:xfrm>
          <a:prstGeom prst="rect">
            <a:avLst/>
          </a:prstGeom>
        </p:spPr>
      </p:pic>
      <p:pic>
        <p:nvPicPr>
          <p:cNvPr id="5" name="4 Imagen" descr="Ablis_-_vout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48680"/>
            <a:ext cx="3789170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Asunción de la Virgen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7560840" cy="6842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entecostés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488832" cy="6777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isa_Baptistery_pulpit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88640"/>
            <a:ext cx="4860540" cy="648072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084168" y="558924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Púlpito </a:t>
            </a:r>
          </a:p>
          <a:p>
            <a:r>
              <a:rPr lang="es-ES" dirty="0" smtClean="0"/>
              <a:t>Baptisterio de Pisa</a:t>
            </a:r>
            <a:endParaRPr lang="es-ES" dirty="0"/>
          </a:p>
        </p:txBody>
      </p:sp>
      <p:pic>
        <p:nvPicPr>
          <p:cNvPr id="5" name="4 Imagen" descr="BAB094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332656"/>
            <a:ext cx="2440908" cy="3059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iovanni_Pisano_Pisa_pulpit_1302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24552"/>
            <a:ext cx="4248472" cy="6519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edro 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7224803" cy="541860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395536" y="616530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Sepulcro Pedro I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281px-St_Denis_North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717032"/>
            <a:ext cx="3540621" cy="3036618"/>
          </a:xfrm>
          <a:prstGeom prst="rect">
            <a:avLst/>
          </a:prstGeom>
        </p:spPr>
      </p:pic>
      <p:pic>
        <p:nvPicPr>
          <p:cNvPr id="4" name="3 Imagen" descr="360px-Veitsdom_-_Ma%C3%9Fwerkfen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404664"/>
            <a:ext cx="4572000" cy="3060700"/>
          </a:xfrm>
          <a:prstGeom prst="rect">
            <a:avLst/>
          </a:prstGeom>
        </p:spPr>
      </p:pic>
      <p:pic>
        <p:nvPicPr>
          <p:cNvPr id="5" name="4 Imagen" descr="untitled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1" y="332657"/>
            <a:ext cx="3240360" cy="43204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431</Words>
  <Application>Microsoft Office PowerPoint</Application>
  <PresentationFormat>Presentación en pantalla (4:3)</PresentationFormat>
  <Paragraphs>90</Paragraphs>
  <Slides>84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85" baseType="lpstr">
      <vt:lpstr>Tema de Office</vt:lpstr>
      <vt:lpstr>ARTE GÓTICO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escultura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GÓTICO</dc:title>
  <dc:creator>ELENA</dc:creator>
  <cp:lastModifiedBy>Miguel A Richart B</cp:lastModifiedBy>
  <cp:revision>84</cp:revision>
  <dcterms:created xsi:type="dcterms:W3CDTF">2011-12-13T22:59:20Z</dcterms:created>
  <dcterms:modified xsi:type="dcterms:W3CDTF">2024-01-08T21:18:04Z</dcterms:modified>
</cp:coreProperties>
</file>