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slides/slide8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59" r:id="rId6"/>
    <p:sldId id="260" r:id="rId7"/>
    <p:sldId id="334" r:id="rId8"/>
    <p:sldId id="328" r:id="rId9"/>
    <p:sldId id="264" r:id="rId10"/>
    <p:sldId id="263" r:id="rId11"/>
    <p:sldId id="353" r:id="rId12"/>
    <p:sldId id="265" r:id="rId13"/>
    <p:sldId id="266" r:id="rId14"/>
    <p:sldId id="268" r:id="rId15"/>
    <p:sldId id="352" r:id="rId16"/>
    <p:sldId id="267" r:id="rId17"/>
    <p:sldId id="351" r:id="rId18"/>
    <p:sldId id="270" r:id="rId19"/>
    <p:sldId id="331" r:id="rId20"/>
    <p:sldId id="271" r:id="rId21"/>
    <p:sldId id="272" r:id="rId22"/>
    <p:sldId id="344" r:id="rId23"/>
    <p:sldId id="343" r:id="rId24"/>
    <p:sldId id="275" r:id="rId25"/>
    <p:sldId id="345" r:id="rId26"/>
    <p:sldId id="277" r:id="rId27"/>
    <p:sldId id="276" r:id="rId28"/>
    <p:sldId id="278" r:id="rId29"/>
    <p:sldId id="279" r:id="rId30"/>
    <p:sldId id="347" r:id="rId31"/>
    <p:sldId id="348" r:id="rId32"/>
    <p:sldId id="349" r:id="rId33"/>
    <p:sldId id="280" r:id="rId34"/>
    <p:sldId id="350" r:id="rId35"/>
    <p:sldId id="281" r:id="rId36"/>
    <p:sldId id="335" r:id="rId37"/>
    <p:sldId id="332" r:id="rId38"/>
    <p:sldId id="286" r:id="rId39"/>
    <p:sldId id="288" r:id="rId40"/>
    <p:sldId id="289" r:id="rId41"/>
    <p:sldId id="290" r:id="rId42"/>
    <p:sldId id="287" r:id="rId43"/>
    <p:sldId id="298" r:id="rId44"/>
    <p:sldId id="291" r:id="rId45"/>
    <p:sldId id="294" r:id="rId46"/>
    <p:sldId id="295" r:id="rId47"/>
    <p:sldId id="293" r:id="rId48"/>
    <p:sldId id="285" r:id="rId49"/>
    <p:sldId id="283" r:id="rId50"/>
    <p:sldId id="284" r:id="rId51"/>
    <p:sldId id="296" r:id="rId52"/>
    <p:sldId id="297" r:id="rId53"/>
    <p:sldId id="341" r:id="rId54"/>
    <p:sldId id="339" r:id="rId55"/>
    <p:sldId id="342" r:id="rId56"/>
    <p:sldId id="300" r:id="rId57"/>
    <p:sldId id="338" r:id="rId58"/>
    <p:sldId id="340" r:id="rId59"/>
    <p:sldId id="301" r:id="rId60"/>
    <p:sldId id="305" r:id="rId61"/>
    <p:sldId id="302" r:id="rId62"/>
    <p:sldId id="303" r:id="rId63"/>
    <p:sldId id="337" r:id="rId64"/>
    <p:sldId id="336" r:id="rId65"/>
    <p:sldId id="304" r:id="rId66"/>
    <p:sldId id="318" r:id="rId67"/>
    <p:sldId id="307" r:id="rId68"/>
    <p:sldId id="306" r:id="rId69"/>
    <p:sldId id="308" r:id="rId70"/>
    <p:sldId id="309" r:id="rId71"/>
    <p:sldId id="310" r:id="rId72"/>
    <p:sldId id="311" r:id="rId73"/>
    <p:sldId id="313" r:id="rId74"/>
    <p:sldId id="317" r:id="rId75"/>
    <p:sldId id="316" r:id="rId76"/>
    <p:sldId id="312" r:id="rId77"/>
    <p:sldId id="315" r:id="rId78"/>
    <p:sldId id="325" r:id="rId79"/>
    <p:sldId id="333" r:id="rId80"/>
    <p:sldId id="319" r:id="rId81"/>
    <p:sldId id="320" r:id="rId82"/>
    <p:sldId id="326" r:id="rId83"/>
    <p:sldId id="324" r:id="rId84"/>
    <p:sldId id="321" r:id="rId85"/>
    <p:sldId id="322" r:id="rId86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68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AF724-8F68-41D0-BEA0-4CB6DEFD324B}" type="datetimeFigureOut">
              <a:rPr lang="es-ES" smtClean="0"/>
              <a:pPr/>
              <a:t>27/01/2014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66B78-B94C-40BA-8B20-2050A397AAA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AF724-8F68-41D0-BEA0-4CB6DEFD324B}" type="datetimeFigureOut">
              <a:rPr lang="es-ES" smtClean="0"/>
              <a:pPr/>
              <a:t>27/01/2014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66B78-B94C-40BA-8B20-2050A397AAA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AF724-8F68-41D0-BEA0-4CB6DEFD324B}" type="datetimeFigureOut">
              <a:rPr lang="es-ES" smtClean="0"/>
              <a:pPr/>
              <a:t>27/01/2014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66B78-B94C-40BA-8B20-2050A397AAA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AF724-8F68-41D0-BEA0-4CB6DEFD324B}" type="datetimeFigureOut">
              <a:rPr lang="es-ES" smtClean="0"/>
              <a:pPr/>
              <a:t>27/01/2014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66B78-B94C-40BA-8B20-2050A397AAA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AF724-8F68-41D0-BEA0-4CB6DEFD324B}" type="datetimeFigureOut">
              <a:rPr lang="es-ES" smtClean="0"/>
              <a:pPr/>
              <a:t>27/01/2014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66B78-B94C-40BA-8B20-2050A397AAA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AF724-8F68-41D0-BEA0-4CB6DEFD324B}" type="datetimeFigureOut">
              <a:rPr lang="es-ES" smtClean="0"/>
              <a:pPr/>
              <a:t>27/01/2014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66B78-B94C-40BA-8B20-2050A397AAA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AF724-8F68-41D0-BEA0-4CB6DEFD324B}" type="datetimeFigureOut">
              <a:rPr lang="es-ES" smtClean="0"/>
              <a:pPr/>
              <a:t>27/01/2014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66B78-B94C-40BA-8B20-2050A397AAA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AF724-8F68-41D0-BEA0-4CB6DEFD324B}" type="datetimeFigureOut">
              <a:rPr lang="es-ES" smtClean="0"/>
              <a:pPr/>
              <a:t>27/01/2014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66B78-B94C-40BA-8B20-2050A397AAA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AF724-8F68-41D0-BEA0-4CB6DEFD324B}" type="datetimeFigureOut">
              <a:rPr lang="es-ES" smtClean="0"/>
              <a:pPr/>
              <a:t>27/01/2014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66B78-B94C-40BA-8B20-2050A397AAA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AF724-8F68-41D0-BEA0-4CB6DEFD324B}" type="datetimeFigureOut">
              <a:rPr lang="es-ES" smtClean="0"/>
              <a:pPr/>
              <a:t>27/01/2014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66B78-B94C-40BA-8B20-2050A397AAA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AF724-8F68-41D0-BEA0-4CB6DEFD324B}" type="datetimeFigureOut">
              <a:rPr lang="es-ES" smtClean="0"/>
              <a:pPr/>
              <a:t>27/01/2014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66B78-B94C-40BA-8B20-2050A397AAA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2AF724-8F68-41D0-BEA0-4CB6DEFD324B}" type="datetimeFigureOut">
              <a:rPr lang="es-ES" smtClean="0"/>
              <a:pPr/>
              <a:t>27/01/2014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866B78-B94C-40BA-8B20-2050A397AAA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16.jpeg"/><Relationship Id="rId7" Type="http://schemas.openxmlformats.org/officeDocument/2006/relationships/image" Target="../media/image1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9.jpeg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ARTE GÓTICO ESPAÑOL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Burgos_Catedral_Trifori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34634"/>
            <a:ext cx="8784976" cy="658873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toledo KathedraleToled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toledo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63617"/>
            <a:ext cx="8209270" cy="6217712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83568" y="645333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Catedral Toledo</a:t>
            </a:r>
            <a:endParaRPr lang="es-E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toledo. planta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94162" y="0"/>
            <a:ext cx="4155675" cy="685800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732240" y="5733256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Planta catedral Toledo</a:t>
            </a:r>
            <a:endParaRPr lang="es-E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ES_-_Toledo_-_Catedral_-_Interior_-_Arcos_Gotico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88640"/>
            <a:ext cx="8255000" cy="619760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11560" y="645333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Toledo</a:t>
            </a:r>
            <a:endParaRPr lang="es-E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toledo arcos lobulado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e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88640"/>
            <a:ext cx="4878543" cy="6504724"/>
          </a:xfrm>
          <a:prstGeom prst="rect">
            <a:avLst/>
          </a:prstGeom>
        </p:spPr>
      </p:pic>
      <p:pic>
        <p:nvPicPr>
          <p:cNvPr id="4" name="3 Imagen" descr="planta_catedral6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06093" y="234432"/>
            <a:ext cx="3358395" cy="5090068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5508104" y="5733256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Catedral León</a:t>
            </a:r>
            <a:endParaRPr lang="es-E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eon fach later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782706"/>
            <a:ext cx="7080787" cy="531059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vidriera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67680"/>
            <a:ext cx="8672400" cy="578160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467544" y="6237312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Catedral León</a:t>
            </a:r>
            <a:endParaRPr lang="es-E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827584" y="1196752"/>
            <a:ext cx="77768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/>
              <a:t>SIGLO XIV CORONA DE ARAGÓN</a:t>
            </a:r>
          </a:p>
          <a:p>
            <a:endParaRPr lang="es-ES" sz="2800" b="1" dirty="0" smtClean="0"/>
          </a:p>
          <a:p>
            <a:pPr>
              <a:buFont typeface="Wingdings" pitchFamily="2" charset="2"/>
              <a:buChar char="§"/>
            </a:pPr>
            <a:r>
              <a:rPr lang="es-ES" sz="2800" dirty="0" smtClean="0"/>
              <a:t>Catedral de Barcelona</a:t>
            </a:r>
          </a:p>
          <a:p>
            <a:pPr>
              <a:buFont typeface="Wingdings" pitchFamily="2" charset="2"/>
              <a:buChar char="§"/>
            </a:pPr>
            <a:r>
              <a:rPr lang="es-ES" sz="2800" dirty="0" smtClean="0"/>
              <a:t>Catedral de Girona</a:t>
            </a:r>
          </a:p>
          <a:p>
            <a:pPr>
              <a:buFont typeface="Wingdings" pitchFamily="2" charset="2"/>
              <a:buChar char="§"/>
            </a:pPr>
            <a:r>
              <a:rPr lang="es-ES" sz="2800" dirty="0" smtClean="0"/>
              <a:t>Catedral de Palma de Mallorca</a:t>
            </a:r>
          </a:p>
          <a:p>
            <a:pPr>
              <a:buFont typeface="Wingdings" pitchFamily="2" charset="2"/>
              <a:buChar char="§"/>
            </a:pPr>
            <a:r>
              <a:rPr lang="es-ES" sz="2800" dirty="0" smtClean="0"/>
              <a:t>Iglesia de Santa María del Mar. Barcelona</a:t>
            </a:r>
            <a:endParaRPr lang="es-ES" sz="2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isterciense. santa maria de huert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7126" y="260648"/>
            <a:ext cx="4698522" cy="6264696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372200" y="5661248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Santa María de Huerta</a:t>
            </a:r>
          </a:p>
          <a:p>
            <a:r>
              <a:rPr lang="es-ES" dirty="0" smtClean="0"/>
              <a:t>Refectorio</a:t>
            </a:r>
            <a:endParaRPr lang="es-ES" dirty="0"/>
          </a:p>
        </p:txBody>
      </p:sp>
      <p:sp>
        <p:nvSpPr>
          <p:cNvPr id="4" name="3 CuadroTexto"/>
          <p:cNvSpPr txBox="1"/>
          <p:nvPr/>
        </p:nvSpPr>
        <p:spPr>
          <a:xfrm>
            <a:off x="6372200" y="548680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CISTERCIENSE</a:t>
            </a:r>
            <a:endParaRPr lang="es-E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_barcelon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642290"/>
            <a:ext cx="6264696" cy="5387638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475656" y="6093296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Planta Catedral de Barcelona</a:t>
            </a:r>
            <a:endParaRPr lang="es-E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barcelon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404664"/>
            <a:ext cx="8580799" cy="570489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467544" y="6237312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Catedral Barcelona. </a:t>
            </a:r>
            <a:endParaRPr lang="es-E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barcelona boveda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0"/>
            <a:ext cx="8700459" cy="652534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fachada barcelon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806349" cy="4757936"/>
          </a:xfrm>
          <a:prstGeom prst="rect">
            <a:avLst/>
          </a:prstGeom>
        </p:spPr>
      </p:pic>
      <p:pic>
        <p:nvPicPr>
          <p:cNvPr id="3" name="2 Imagen" descr="fachada barcelona 18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3928" y="0"/>
            <a:ext cx="5220072" cy="3676107"/>
          </a:xfrm>
          <a:prstGeom prst="rect">
            <a:avLst/>
          </a:prstGeom>
        </p:spPr>
      </p:pic>
      <p:pic>
        <p:nvPicPr>
          <p:cNvPr id="5" name="4 Imagen" descr="fachada barcelona antigu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1919" y="3717032"/>
            <a:ext cx="3168353" cy="314459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giron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4896544" cy="6528725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5940152" y="5949280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Catedral Girona</a:t>
            </a:r>
            <a:endParaRPr lang="es-ES" dirty="0"/>
          </a:p>
        </p:txBody>
      </p:sp>
      <p:pic>
        <p:nvPicPr>
          <p:cNvPr id="5" name="4 Imagen" descr="catedral-girona plant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35467" y="1052737"/>
            <a:ext cx="3729467" cy="374441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atedral_de_Girona_-_Nau_centr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6632"/>
            <a:ext cx="9144000" cy="6079787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alma de mallorc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8640960" cy="648072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atedral_de_Palma_-_planta_Mallorc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926159"/>
            <a:ext cx="8338987" cy="4364939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alma%20de%20Mallorca-La%20Seu%20-%20Catedral%20de%20Palma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lanta santa maria del ma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80112" y="455929"/>
            <a:ext cx="3096344" cy="6371078"/>
          </a:xfrm>
          <a:prstGeom prst="rect">
            <a:avLst/>
          </a:prstGeom>
        </p:spPr>
      </p:pic>
      <p:pic>
        <p:nvPicPr>
          <p:cNvPr id="3" name="2 Imagen" descr="Santa_Maria_del_Mar_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74123"/>
            <a:ext cx="4608512" cy="667900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onasterio_de_las_huelga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261235"/>
            <a:ext cx="8157307" cy="5980917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539552" y="6309320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Monasterio de las Huelgas. </a:t>
            </a:r>
            <a:endParaRPr lang="es-E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anta maria del mar 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33600" y="177800"/>
            <a:ext cx="4876800" cy="65024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anta maria del mar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2409" y="260648"/>
            <a:ext cx="8879182" cy="5904656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santa maria del mar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42" y="0"/>
            <a:ext cx="907311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anta maria del ma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88640"/>
            <a:ext cx="7272808" cy="6148829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899592" y="6381328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Santa María del Mar. Barcelona</a:t>
            </a:r>
            <a:endParaRPr lang="es-E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anta maria del mar cabece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9223" y="332656"/>
            <a:ext cx="8472307" cy="563441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anta_maria_del_mar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00325" y="571500"/>
            <a:ext cx="3943350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lant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56433" y="399751"/>
            <a:ext cx="3127563" cy="2705342"/>
          </a:xfrm>
          <a:prstGeom prst="rect">
            <a:avLst/>
          </a:prstGeom>
        </p:spPr>
      </p:pic>
      <p:pic>
        <p:nvPicPr>
          <p:cNvPr id="3" name="2 Imagen" descr="planta_catedral6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63888" y="188640"/>
            <a:ext cx="2295869" cy="3479676"/>
          </a:xfrm>
          <a:prstGeom prst="rect">
            <a:avLst/>
          </a:prstGeom>
        </p:spPr>
      </p:pic>
      <p:pic>
        <p:nvPicPr>
          <p:cNvPr id="4" name="3 Imagen" descr="toledo. planta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44208" y="188640"/>
            <a:ext cx="1919895" cy="3168352"/>
          </a:xfrm>
          <a:prstGeom prst="rect">
            <a:avLst/>
          </a:prstGeom>
        </p:spPr>
      </p:pic>
      <p:pic>
        <p:nvPicPr>
          <p:cNvPr id="5" name="4 Imagen" descr="Catedral_de_Palma_-_planta_Mallorc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6420576" y="4316728"/>
            <a:ext cx="3121152" cy="1633728"/>
          </a:xfrm>
          <a:prstGeom prst="rect">
            <a:avLst/>
          </a:prstGeom>
        </p:spPr>
      </p:pic>
      <p:pic>
        <p:nvPicPr>
          <p:cNvPr id="6" name="5 Imagen" descr="catedral-girona plant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83768" y="3861048"/>
            <a:ext cx="2730555" cy="2741499"/>
          </a:xfrm>
          <a:prstGeom prst="rect">
            <a:avLst/>
          </a:prstGeom>
        </p:spPr>
      </p:pic>
      <p:pic>
        <p:nvPicPr>
          <p:cNvPr id="7" name="6 Imagen" descr="p_barcelona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6200000">
            <a:off x="251520" y="3413394"/>
            <a:ext cx="3456384" cy="2972490"/>
          </a:xfrm>
          <a:prstGeom prst="rect">
            <a:avLst/>
          </a:prstGeom>
        </p:spPr>
      </p:pic>
      <p:pic>
        <p:nvPicPr>
          <p:cNvPr id="8" name="7 Imagen" descr="planta santa maria del mar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148064" y="3429000"/>
            <a:ext cx="1666494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827584" y="856357"/>
            <a:ext cx="763284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u="sng" dirty="0" smtClean="0"/>
              <a:t>SIGLO XV. </a:t>
            </a:r>
          </a:p>
          <a:p>
            <a:r>
              <a:rPr lang="es-ES" sz="2400" b="1" dirty="0" smtClean="0"/>
              <a:t>CASTILLA:</a:t>
            </a:r>
          </a:p>
          <a:p>
            <a:pPr>
              <a:buFont typeface="Wingdings" pitchFamily="2" charset="2"/>
              <a:buChar char="§"/>
            </a:pPr>
            <a:r>
              <a:rPr lang="es-ES" sz="2400" dirty="0" smtClean="0"/>
              <a:t>Catedral de Sevilla</a:t>
            </a:r>
          </a:p>
          <a:p>
            <a:pPr>
              <a:buFont typeface="Wingdings" pitchFamily="2" charset="2"/>
              <a:buChar char="§"/>
            </a:pPr>
            <a:r>
              <a:rPr lang="es-ES" sz="2400" dirty="0" smtClean="0"/>
              <a:t>FOCO DE TOLEDO: San Juan de los Reyes</a:t>
            </a:r>
          </a:p>
          <a:p>
            <a:r>
              <a:rPr lang="es-ES" sz="2400" dirty="0" smtClean="0"/>
              <a:t>                                     Palacio del Infantado (Guadalajara)</a:t>
            </a:r>
          </a:p>
          <a:p>
            <a:pPr>
              <a:buFont typeface="Wingdings" pitchFamily="2" charset="2"/>
              <a:buChar char="§"/>
            </a:pPr>
            <a:endParaRPr lang="es-ES" sz="2400" dirty="0" smtClean="0"/>
          </a:p>
          <a:p>
            <a:pPr>
              <a:buFont typeface="Wingdings" pitchFamily="2" charset="2"/>
              <a:buChar char="§"/>
            </a:pPr>
            <a:r>
              <a:rPr lang="es-ES" sz="2400" dirty="0" smtClean="0"/>
              <a:t>FOCO DE BURGOS: Capilla del Condestable (Catedral)</a:t>
            </a:r>
          </a:p>
          <a:p>
            <a:r>
              <a:rPr lang="es-ES" sz="2400" dirty="0" smtClean="0"/>
              <a:t>                                      San Pablo y San Gregorio (Valladolid)</a:t>
            </a:r>
          </a:p>
          <a:p>
            <a:r>
              <a:rPr lang="es-ES" sz="2400" dirty="0" smtClean="0"/>
              <a:t>                                      Cartuja de Miraflores (Burgos)</a:t>
            </a:r>
          </a:p>
          <a:p>
            <a:endParaRPr lang="es-ES" sz="2400" dirty="0" smtClean="0"/>
          </a:p>
          <a:p>
            <a:r>
              <a:rPr lang="es-ES" sz="2400" b="1" dirty="0" smtClean="0"/>
              <a:t>ARAGÓN: </a:t>
            </a:r>
          </a:p>
          <a:p>
            <a:pPr>
              <a:buFont typeface="Wingdings" pitchFamily="2" charset="2"/>
              <a:buChar char="§"/>
            </a:pPr>
            <a:r>
              <a:rPr lang="es-ES" sz="2400" dirty="0" smtClean="0"/>
              <a:t>Lonjas de Mallorca y Valencia</a:t>
            </a:r>
          </a:p>
          <a:p>
            <a:pPr>
              <a:buFont typeface="Wingdings" pitchFamily="2" charset="2"/>
              <a:buChar char="§"/>
            </a:pPr>
            <a:endParaRPr lang="es-ES" sz="2400" dirty="0" smtClean="0"/>
          </a:p>
          <a:p>
            <a:pPr>
              <a:buFont typeface="Wingdings" pitchFamily="2" charset="2"/>
              <a:buChar char="§"/>
            </a:pPr>
            <a:r>
              <a:rPr lang="es-ES" sz="2400" b="1" u="sng" dirty="0" smtClean="0"/>
              <a:t>SIGLO XVI: </a:t>
            </a:r>
            <a:r>
              <a:rPr lang="es-ES" sz="2400" dirty="0" smtClean="0"/>
              <a:t>Catedrales de Segovia y Salamanca</a:t>
            </a:r>
          </a:p>
          <a:p>
            <a:endParaRPr lang="es-ES" sz="2400" b="1" dirty="0" smtClean="0"/>
          </a:p>
          <a:p>
            <a:r>
              <a:rPr lang="es-ES" sz="2400" b="1" dirty="0" smtClean="0"/>
              <a:t>                                    </a:t>
            </a:r>
            <a:endParaRPr lang="es-ES" sz="2400" b="1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atedral_sevill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7308" y="437472"/>
            <a:ext cx="7337100" cy="4325028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115616" y="5229200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Sevilla. Catedral</a:t>
            </a:r>
            <a:endParaRPr lang="es-E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an_Juan_de_los_Reyes_-_Toledo,_Spain_-_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3541" y="188640"/>
            <a:ext cx="8256918" cy="6192688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467544" y="6381328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San Juan de los Reyes (siglo XV). Toledo</a:t>
            </a:r>
            <a:endParaRPr lang="es-E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tarragon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332656"/>
            <a:ext cx="4156298" cy="617272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5220072" y="5877272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Catedral Tarragona</a:t>
            </a:r>
            <a:endParaRPr lang="es-E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an_Juan_de_los_Reyes_-_Toledo,_Spain_-_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8448939" cy="6336704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alacio_del_Infantad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88641"/>
            <a:ext cx="7992888" cy="5994666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83568" y="6309320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Palacio del Infantado. Guadalajara</a:t>
            </a:r>
            <a:endParaRPr lang="es-ES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guadalajara-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88640"/>
            <a:ext cx="8280920" cy="621069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467544" y="6453336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Palacio del Infantado. Guadalajara</a:t>
            </a:r>
            <a:endParaRPr lang="es-ES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395__Capilla_de_los_Condestables_Catedral_Burgo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88640"/>
            <a:ext cx="4806534" cy="6408712"/>
          </a:xfrm>
          <a:prstGeom prst="rect">
            <a:avLst/>
          </a:prstGeom>
        </p:spPr>
      </p:pic>
      <p:pic>
        <p:nvPicPr>
          <p:cNvPr id="3" name="2 Imagen" descr="Burgos-condestab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0059" y="980728"/>
            <a:ext cx="3813941" cy="324036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5364088" y="4797152"/>
            <a:ext cx="3779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Capilla del Condestable. </a:t>
            </a:r>
          </a:p>
          <a:p>
            <a:r>
              <a:rPr lang="es-ES" dirty="0" smtClean="0"/>
              <a:t>Catedral de Burgos</a:t>
            </a:r>
            <a:endParaRPr lang="es-ES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-Aguja_Catedral_Burgo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260648"/>
            <a:ext cx="4256482" cy="6408712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5580112" y="5517232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Agujas. Catedral de Burgos</a:t>
            </a:r>
            <a:endParaRPr lang="es-ES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Fachada_de_la_iglesia_conventual_de_San_Pablo_(Valladolid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188640"/>
            <a:ext cx="5239224" cy="6408712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372200" y="5661248"/>
            <a:ext cx="27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Iglesia de San Pablo. Valladolid</a:t>
            </a:r>
            <a:endParaRPr lang="es-ES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an gregori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51920" y="0"/>
            <a:ext cx="4986554" cy="6648739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251520" y="5517232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Colegio de San Gregorio</a:t>
            </a:r>
          </a:p>
          <a:p>
            <a:r>
              <a:rPr lang="es-ES" dirty="0" smtClean="0"/>
              <a:t>Valladolid</a:t>
            </a:r>
            <a:endParaRPr lang="es-ES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Burgos_-_Cartuja_de_Miraflores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34634"/>
            <a:ext cx="8208912" cy="6156684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467544" y="6381328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Cartuja de Miraflores. Burgos</a:t>
            </a:r>
            <a:endParaRPr lang="es-ES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-lonja palm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8640"/>
            <a:ext cx="5052053" cy="3789040"/>
          </a:xfrm>
          <a:prstGeom prst="rect">
            <a:avLst/>
          </a:prstGeom>
        </p:spPr>
      </p:pic>
      <p:pic>
        <p:nvPicPr>
          <p:cNvPr id="3" name="2 Imagen" descr="interior lonja palm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692696"/>
            <a:ext cx="4139952" cy="5423569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323528" y="4941168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Lonja. Palma de Mallorca</a:t>
            </a:r>
            <a:endParaRPr lang="es-ES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valencia-lonj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88640"/>
            <a:ext cx="8064896" cy="6048672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539552" y="6381328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Lonja. Valencia</a:t>
            </a:r>
            <a:endParaRPr lang="es-E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avil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188640"/>
            <a:ext cx="4392488" cy="6529374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5652120" y="580526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Catedral de </a:t>
            </a:r>
            <a:r>
              <a:rPr lang="es-ES" dirty="0" err="1" smtClean="0"/>
              <a:t>Avila</a:t>
            </a:r>
            <a:endParaRPr lang="es-ES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onja valenc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88640"/>
            <a:ext cx="6480720" cy="648072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7308304" y="558924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Lonja Valencia</a:t>
            </a:r>
            <a:endParaRPr lang="es-ES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egovia-ca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308275"/>
            <a:ext cx="8680441" cy="5785022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395536" y="6165304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Catedral de Segovia (1525)</a:t>
            </a:r>
            <a:endParaRPr lang="es-ES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atedral-nuev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5563" y="103616"/>
            <a:ext cx="7608845" cy="5706634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83568" y="6021288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Catedral de Salamanca (Siglo XVI)</a:t>
            </a:r>
            <a:endParaRPr lang="es-ES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antiagoarrabal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88640"/>
            <a:ext cx="4407363" cy="648072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5580112" y="5877272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Santiago del Arrabal. Toledo</a:t>
            </a:r>
            <a:endParaRPr lang="es-ES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ahagun_-_Iglesia_de_San_Tirso_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188640"/>
            <a:ext cx="5183590" cy="630932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444208" y="5661248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San Tirso. Sahagún</a:t>
            </a:r>
            <a:endParaRPr lang="es-ES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Toledo_Santa_Maria_la_Blanc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88640"/>
            <a:ext cx="8376929" cy="6282696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467544" y="6453336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Sinagoga Santa María la Blanca. Siglo XIII</a:t>
            </a:r>
            <a:endParaRPr lang="es-ES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toledo-sinagoga-del-transito-l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804862"/>
            <a:ext cx="7620000" cy="5248275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827584" y="6093296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Sinagoga del Tránsito. Siglo XIV. </a:t>
            </a:r>
            <a:endParaRPr lang="es-ES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450px-Las_Claras-Artesonad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24228" y="2852936"/>
            <a:ext cx="2322258" cy="3096344"/>
          </a:xfrm>
          <a:prstGeom prst="rect">
            <a:avLst/>
          </a:prstGeom>
        </p:spPr>
      </p:pic>
      <p:pic>
        <p:nvPicPr>
          <p:cNvPr id="3" name="2 Imagen" descr="Atrio_de_las_Clara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60648"/>
            <a:ext cx="6489849" cy="432048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395536" y="5157192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Palacio  de </a:t>
            </a:r>
            <a:r>
              <a:rPr lang="es-ES" dirty="0" err="1" smtClean="0"/>
              <a:t>Tordesillas</a:t>
            </a:r>
            <a:r>
              <a:rPr lang="es-ES" dirty="0" smtClean="0"/>
              <a:t>. S. XIV. </a:t>
            </a:r>
          </a:p>
          <a:p>
            <a:r>
              <a:rPr lang="es-ES" dirty="0" smtClean="0"/>
              <a:t>Alfonso XI</a:t>
            </a:r>
            <a:endParaRPr lang="es-ES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Torre_de_San_Mart%C3%ADn_%28Teruel%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0884" y="260648"/>
            <a:ext cx="4070491" cy="6120680"/>
          </a:xfrm>
          <a:prstGeom prst="rect">
            <a:avLst/>
          </a:prstGeom>
        </p:spPr>
      </p:pic>
      <p:pic>
        <p:nvPicPr>
          <p:cNvPr id="3" name="2 Imagen" descr="Torre_de_San_Martin_Terue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260648"/>
            <a:ext cx="3467984" cy="6165304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971600" y="6525344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San Martín. Teruel</a:t>
            </a:r>
            <a:endParaRPr lang="es-ES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ESCULTURA</a:t>
            </a:r>
            <a:endParaRPr lang="es-E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atedral-de-Cuenca-Espa%C3%B1a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48064" cy="3861048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827584" y="5589240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Catedral de Cuenca</a:t>
            </a:r>
            <a:endParaRPr lang="es-ES" dirty="0"/>
          </a:p>
        </p:txBody>
      </p:sp>
      <p:pic>
        <p:nvPicPr>
          <p:cNvPr id="4" name="3 Imagen" descr="interior cuenc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27974" y="1412776"/>
            <a:ext cx="4016025" cy="522796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uerta sarment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88640"/>
            <a:ext cx="5184576" cy="6484177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228184" y="5661248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Puerta del </a:t>
            </a:r>
            <a:r>
              <a:rPr lang="es-ES" dirty="0" err="1" smtClean="0"/>
              <a:t>Sarmental</a:t>
            </a:r>
            <a:r>
              <a:rPr lang="es-ES" dirty="0" smtClean="0"/>
              <a:t> </a:t>
            </a:r>
          </a:p>
          <a:p>
            <a:r>
              <a:rPr lang="es-ES" dirty="0" smtClean="0"/>
              <a:t>Catedral de Burgos</a:t>
            </a:r>
            <a:endParaRPr lang="es-ES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detal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338" y="1196751"/>
            <a:ext cx="8084118" cy="5400191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oroner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34634"/>
            <a:ext cx="8208912" cy="6156684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467544" y="6381328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Puerta de </a:t>
            </a:r>
            <a:r>
              <a:rPr lang="es-ES" dirty="0" err="1" smtClean="0"/>
              <a:t>Coronería</a:t>
            </a:r>
            <a:r>
              <a:rPr lang="es-ES" dirty="0" smtClean="0"/>
              <a:t>. Catedral de Burgos</a:t>
            </a:r>
            <a:endParaRPr lang="es-ES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atedral_de_Toledo_-_Puert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188640"/>
            <a:ext cx="4878543" cy="6504724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372200" y="5445224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Puerta del Reloj</a:t>
            </a:r>
          </a:p>
          <a:p>
            <a:r>
              <a:rPr lang="es-ES" dirty="0" smtClean="0"/>
              <a:t>Catedral Toledo</a:t>
            </a:r>
            <a:endParaRPr lang="es-ES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2BacArtT09Imag-catedraltoledo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5546" y="332656"/>
            <a:ext cx="8128901" cy="6144306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juicio final catedral le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332656"/>
            <a:ext cx="7680853" cy="576064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83568" y="6165304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Catedral de León</a:t>
            </a:r>
            <a:endParaRPr lang="es-ES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virgen blanc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4390687" cy="648072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4860032" y="5877272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Virgen Blanca. Catedral León</a:t>
            </a:r>
            <a:endParaRPr lang="es-ES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ant_Jordi_Generalita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404664"/>
            <a:ext cx="7848872" cy="5886654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827584" y="6237312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San Jordi. </a:t>
            </a:r>
            <a:r>
              <a:rPr lang="es-ES" dirty="0" err="1" smtClean="0"/>
              <a:t>Palau</a:t>
            </a:r>
            <a:r>
              <a:rPr lang="es-ES" dirty="0" smtClean="0"/>
              <a:t>  de la Generalitat. Barcelona</a:t>
            </a:r>
            <a:endParaRPr lang="es-ES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artin vazquez de arc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296652"/>
            <a:ext cx="7920880" cy="594066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83568" y="6309320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El Doncel de </a:t>
            </a:r>
            <a:r>
              <a:rPr lang="es-ES" dirty="0" smtClean="0"/>
              <a:t>Sigüenza    (</a:t>
            </a:r>
            <a:r>
              <a:rPr lang="es-ES" dirty="0" smtClean="0"/>
              <a:t>M</a:t>
            </a:r>
            <a:r>
              <a:rPr lang="es-ES" dirty="0" smtClean="0"/>
              <a:t>artín </a:t>
            </a:r>
            <a:r>
              <a:rPr lang="es-ES" dirty="0" smtClean="0"/>
              <a:t>V</a:t>
            </a:r>
            <a:r>
              <a:rPr lang="es-ES" dirty="0" smtClean="0"/>
              <a:t>á</a:t>
            </a:r>
            <a:r>
              <a:rPr lang="es-ES" dirty="0" smtClean="0"/>
              <a:t>zquez  de Arce)</a:t>
            </a:r>
            <a:endParaRPr lang="es-ES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Burgos_-_Catedral_039_-_Capilla_de_Santa_An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260648"/>
            <a:ext cx="4752528" cy="633670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611560" y="980728"/>
            <a:ext cx="777686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SIGLO XIII. CASTILLA</a:t>
            </a:r>
          </a:p>
          <a:p>
            <a:endParaRPr lang="es-ES" sz="2400" b="1" dirty="0" smtClean="0"/>
          </a:p>
          <a:p>
            <a:pPr>
              <a:buFont typeface="Wingdings" pitchFamily="2" charset="2"/>
              <a:buChar char="§"/>
            </a:pPr>
            <a:r>
              <a:rPr lang="es-ES" sz="2400" dirty="0" smtClean="0"/>
              <a:t> Influencia de la arquitectura gótica del periodo clásico francés.</a:t>
            </a:r>
          </a:p>
          <a:p>
            <a:pPr>
              <a:buFont typeface="Wingdings" pitchFamily="2" charset="2"/>
              <a:buChar char="§"/>
            </a:pPr>
            <a:r>
              <a:rPr lang="es-ES" sz="2400" dirty="0" smtClean="0"/>
              <a:t> Catedrales impulsadas por los </a:t>
            </a:r>
            <a:r>
              <a:rPr lang="es-ES" sz="2400" b="1" dirty="0" smtClean="0"/>
              <a:t>obispos</a:t>
            </a:r>
            <a:r>
              <a:rPr lang="es-ES" sz="2400" dirty="0" smtClean="0"/>
              <a:t>, contando con el apoyo de los </a:t>
            </a:r>
            <a:r>
              <a:rPr lang="es-ES" sz="2400" b="1" dirty="0" smtClean="0"/>
              <a:t>monarcas</a:t>
            </a:r>
          </a:p>
          <a:p>
            <a:endParaRPr lang="es-ES" sz="2400" b="1" dirty="0" smtClean="0"/>
          </a:p>
          <a:p>
            <a:pPr>
              <a:buFont typeface="Wingdings" pitchFamily="2" charset="2"/>
              <a:buChar char="§"/>
            </a:pPr>
            <a:r>
              <a:rPr lang="es-ES" sz="2400" dirty="0" smtClean="0"/>
              <a:t>CATEDRALES:   </a:t>
            </a:r>
          </a:p>
          <a:p>
            <a:r>
              <a:rPr lang="es-ES" sz="2400" dirty="0" smtClean="0"/>
              <a:t>                    - BURGOS  1221</a:t>
            </a:r>
          </a:p>
          <a:p>
            <a:r>
              <a:rPr lang="es-ES" sz="2400" dirty="0" smtClean="0"/>
              <a:t>                    - LEON  </a:t>
            </a:r>
          </a:p>
          <a:p>
            <a:r>
              <a:rPr lang="es-ES" sz="2400" dirty="0" smtClean="0"/>
              <a:t>                    - TOLEDO    </a:t>
            </a:r>
            <a:r>
              <a:rPr lang="es-ES" sz="2400" b="1" dirty="0" smtClean="0"/>
              <a:t>                </a:t>
            </a:r>
            <a:endParaRPr lang="es-ES" sz="2400" b="1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artuja_de_Moraflores_(Burgos)_-_Retablo_mayor_y_tumba_de_Juan_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88640"/>
            <a:ext cx="4878542" cy="6504723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5652120" y="5661248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Retablo Cartuja de </a:t>
            </a:r>
            <a:r>
              <a:rPr lang="es-ES" dirty="0" smtClean="0"/>
              <a:t>Miraflores</a:t>
            </a:r>
            <a:endParaRPr lang="es-ES" dirty="0"/>
          </a:p>
        </p:txBody>
      </p:sp>
      <p:pic>
        <p:nvPicPr>
          <p:cNvPr id="4" name="3 Imagen" descr="Burgos_-_Cartuja_de_Miraflores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76123" y="620688"/>
            <a:ext cx="3168352" cy="2376264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artuja_de_Moraflores_%28Burgos%29_-_Retablo_may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7" y="260647"/>
            <a:ext cx="6024492" cy="6408713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Burgos-Miraflores-Retablo_SC_01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2146" y="404664"/>
            <a:ext cx="8576379" cy="5976664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Burgos_Certosa_Miraflores_Retablo_Particolare_Ultima_Cen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34634"/>
            <a:ext cx="8784976" cy="6588732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juan 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358608"/>
            <a:ext cx="6264696" cy="6360098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artuja-(9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3" y="116631"/>
            <a:ext cx="8712968" cy="6534725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artuja-miraflores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1575" y="332656"/>
            <a:ext cx="7800866" cy="585065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827584" y="6237312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Sepulcro de Juan II e Isabel de Portugal</a:t>
            </a:r>
            <a:endParaRPr lang="es-ES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Burgos_-_Cartuja_de_Miraflores_-_Tumba_de_Juan_II_de_Castill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34634"/>
            <a:ext cx="8712968" cy="6534726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tumba alfonso 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4860540" cy="6480720"/>
          </a:xfrm>
          <a:prstGeom prst="rect">
            <a:avLst/>
          </a:prstGeom>
        </p:spPr>
      </p:pic>
      <p:pic>
        <p:nvPicPr>
          <p:cNvPr id="4" name="3 Imagen" descr="Cartuja_de_Miraflores_(Burgos)_-_Tumba_de_Alfonso_de_Castilla_-_Detal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94058" y="188640"/>
            <a:ext cx="3888432" cy="5184576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5148064" y="616530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Sepulcro de Don Alfonso</a:t>
            </a:r>
            <a:endParaRPr lang="es-ES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827584" y="5085184"/>
            <a:ext cx="7560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 smtClean="0"/>
              <a:t>PINTURA</a:t>
            </a:r>
            <a:endParaRPr lang="es-ES" sz="4400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atedral-de-burgo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188640"/>
            <a:ext cx="4883119" cy="6498586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012160" y="5733256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Catedral de Burgos</a:t>
            </a:r>
            <a:endParaRPr lang="es-ES" dirty="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bernat martore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620688"/>
            <a:ext cx="4406900" cy="5080000"/>
          </a:xfrm>
          <a:prstGeom prst="rect">
            <a:avLst/>
          </a:prstGeom>
        </p:spPr>
      </p:pic>
      <p:pic>
        <p:nvPicPr>
          <p:cNvPr id="3" name="2 Imagen" descr="martorell retablo san jorg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766761"/>
            <a:ext cx="3312368" cy="4959087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467544" y="6021288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Bernardo </a:t>
            </a:r>
            <a:r>
              <a:rPr lang="es-ES" dirty="0" err="1" smtClean="0"/>
              <a:t>Martorell</a:t>
            </a:r>
            <a:endParaRPr lang="es-ES" dirty="0"/>
          </a:p>
        </p:txBody>
      </p:sp>
      <p:sp>
        <p:nvSpPr>
          <p:cNvPr id="5" name="4 CuadroTexto"/>
          <p:cNvSpPr txBox="1"/>
          <p:nvPr/>
        </p:nvSpPr>
        <p:spPr>
          <a:xfrm>
            <a:off x="5508104" y="5877272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Marzal de SAX</a:t>
            </a:r>
            <a:endParaRPr lang="es-ES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dalmau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6671662" cy="628414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948264" y="5733256"/>
            <a:ext cx="21957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DALMAU</a:t>
            </a:r>
          </a:p>
          <a:p>
            <a:r>
              <a:rPr lang="es-ES" dirty="0" smtClean="0"/>
              <a:t>Virgen de los </a:t>
            </a:r>
            <a:r>
              <a:rPr lang="es-ES" dirty="0" err="1" smtClean="0"/>
              <a:t>Concellers</a:t>
            </a:r>
            <a:r>
              <a:rPr lang="es-ES" dirty="0" smtClean="0"/>
              <a:t> (1445)</a:t>
            </a:r>
            <a:endParaRPr lang="es-ES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anto_Domingo_de_Silos_Bermejo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5777" y="188640"/>
            <a:ext cx="3418704" cy="648072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156176" y="5805264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Bartolomé BERMEJO</a:t>
            </a:r>
          </a:p>
          <a:p>
            <a:r>
              <a:rPr lang="es-ES" dirty="0" smtClean="0"/>
              <a:t>Santo Domingo de Silos </a:t>
            </a:r>
            <a:endParaRPr lang="es-ES" dirty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iedad del arcediano despl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88640"/>
            <a:ext cx="7909658" cy="6090436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827584" y="6381328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BERMEJO. La Piedad del Arcediano </a:t>
            </a:r>
            <a:r>
              <a:rPr lang="es-ES" dirty="0" err="1" smtClean="0"/>
              <a:t>Desplá</a:t>
            </a:r>
            <a:endParaRPr lang="es-ES" dirty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fernando gallego crucifix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7784" y="332656"/>
            <a:ext cx="5728464" cy="6130796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251520" y="5805264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Fernando GALLEGO</a:t>
            </a:r>
          </a:p>
          <a:p>
            <a:r>
              <a:rPr lang="es-ES" dirty="0" smtClean="0"/>
              <a:t>Piedad</a:t>
            </a:r>
            <a:endParaRPr lang="es-ES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gallego crucifixió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286833"/>
            <a:ext cx="5328592" cy="645889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lant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688375"/>
            <a:ext cx="6552728" cy="566810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987</TotalTime>
  <Words>385</Words>
  <Application>Microsoft Office PowerPoint</Application>
  <PresentationFormat>Presentación en pantalla (4:3)</PresentationFormat>
  <Paragraphs>95</Paragraphs>
  <Slides>85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85</vt:i4>
      </vt:variant>
    </vt:vector>
  </HeadingPairs>
  <TitlesOfParts>
    <vt:vector size="86" baseType="lpstr">
      <vt:lpstr>Tema de Office</vt:lpstr>
      <vt:lpstr>ARTE GÓTICO ESPAÑOL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ESCULTURA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Diapositiva 81</vt:lpstr>
      <vt:lpstr>Diapositiva 82</vt:lpstr>
      <vt:lpstr>Diapositiva 83</vt:lpstr>
      <vt:lpstr>Diapositiva 84</vt:lpstr>
      <vt:lpstr>Diapositiva 85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ARTE GÓTICO ESPAÑOL</dc:title>
  <dc:creator>ELENA</dc:creator>
  <cp:lastModifiedBy>ELENA</cp:lastModifiedBy>
  <cp:revision>61</cp:revision>
  <dcterms:created xsi:type="dcterms:W3CDTF">2011-12-30T17:15:46Z</dcterms:created>
  <dcterms:modified xsi:type="dcterms:W3CDTF">2014-01-27T18:30:32Z</dcterms:modified>
</cp:coreProperties>
</file>