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5.xml.rels" ContentType="application/vnd.openxmlformats-package.relationships+xml"/>
  <Override PartName="/ppt/slides/_rels/slide39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media/image28.jpeg" ContentType="image/jpeg"/>
  <Override PartName="/ppt/media/image1.png" ContentType="image/png"/>
  <Override PartName="/ppt/media/image7.jpeg" ContentType="image/jpeg"/>
  <Override PartName="/ppt/media/image2.jpeg" ContentType="image/jpeg"/>
  <Override PartName="/ppt/media/image23.jpeg" ContentType="image/jpeg"/>
  <Override PartName="/ppt/media/image8.png" ContentType="image/png"/>
  <Override PartName="/ppt/media/image3.jpeg" ContentType="image/jpeg"/>
  <Override PartName="/ppt/media/image4.jpeg" ContentType="image/jpeg"/>
  <Override PartName="/ppt/media/image5.jpeg" ContentType="image/jpeg"/>
  <Override PartName="/ppt/media/image11.png" ContentType="image/png"/>
  <Override PartName="/ppt/media/image6.jpeg" ContentType="image/jpeg"/>
  <Override PartName="/ppt/media/image9.png" ContentType="image/png"/>
  <Override PartName="/ppt/media/image10.jpeg" ContentType="image/jpeg"/>
  <Override PartName="/ppt/media/image12.jpeg" ContentType="image/jpeg"/>
  <Override PartName="/ppt/media/image13.jpeg" ContentType="image/jpe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24.jpeg" ContentType="image/jpeg"/>
  <Override PartName="/ppt/media/image38.gif" ContentType="image/gif"/>
  <Override PartName="/ppt/media/image18.png" ContentType="image/png"/>
  <Override PartName="/ppt/media/image19.jpeg" ContentType="image/jpeg"/>
  <Override PartName="/ppt/media/image20.jpeg" ContentType="image/jpeg"/>
  <Override PartName="/ppt/media/image44.png" ContentType="image/png"/>
  <Override PartName="/ppt/media/image21.jpeg" ContentType="image/jpeg"/>
  <Override PartName="/ppt/media/image22.jpeg" ContentType="image/jpeg"/>
  <Override PartName="/ppt/media/image25.jpeg" ContentType="image/jpeg"/>
  <Override PartName="/ppt/media/image26.jpeg" ContentType="image/jpeg"/>
  <Override PartName="/ppt/media/image37.png" ContentType="image/png"/>
  <Override PartName="/ppt/media/image27.jpeg" ContentType="image/jpeg"/>
  <Override PartName="/ppt/media/image29.jpeg" ContentType="image/jpeg"/>
  <Override PartName="/ppt/media/image30.jpeg" ContentType="image/jpeg"/>
  <Override PartName="/ppt/media/image32.png" ContentType="image/png"/>
  <Override PartName="/ppt/media/image31.jpeg" ContentType="image/jpeg"/>
  <Override PartName="/ppt/media/image42.png" ContentType="image/png"/>
  <Override PartName="/ppt/media/image33.jpeg" ContentType="image/jpeg"/>
  <Override PartName="/ppt/media/image34.png" ContentType="image/png"/>
  <Override PartName="/ppt/media/image35.png" ContentType="image/png"/>
  <Override PartName="/ppt/media/image36.jpeg" ContentType="image/jpeg"/>
  <Override PartName="/ppt/media/image39.jpeg" ContentType="image/jpeg"/>
  <Override PartName="/ppt/media/image40.jpeg" ContentType="image/jpeg"/>
  <Override PartName="/ppt/media/image41.png" ContentType="image/png"/>
  <Override PartName="/ppt/media/image43.png" ContentType="image/png"/>
  <Override PartName="/ppt/media/image45.jpeg" ContentType="image/jpeg"/>
  <Override PartName="/ppt/media/image4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50" Type="http://schemas.openxmlformats.org/officeDocument/2006/relationships/slide" Target="slides/slide4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80808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s-ES" sz="1800" spc="-1" strike="noStrike">
                <a:latin typeface="Arial"/>
              </a:rPr>
              <a:t>Pulse para editar el formato del texto de título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Pulse para editar el formato de texto del esquema</a:t>
            </a:r>
            <a:endParaRPr b="0" lang="es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latin typeface="Arial"/>
              </a:rPr>
              <a:t>Segundo nivel del esquema</a:t>
            </a:r>
            <a:endParaRPr b="0" lang="es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latin typeface="Arial"/>
              </a:rPr>
              <a:t>Tercer nivel del esquema</a:t>
            </a:r>
            <a:endParaRPr b="0" lang="es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latin typeface="Arial"/>
              </a:rPr>
              <a:t>Cuarto nivel del esquema</a:t>
            </a:r>
            <a:endParaRPr b="0" lang="es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Quinto nivel del esquema</a:t>
            </a:r>
            <a:endParaRPr b="0" lang="es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Sexto nivel del esquema</a:t>
            </a:r>
            <a:endParaRPr b="0" lang="es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Séptimo nivel del esquema</a:t>
            </a:r>
            <a:endParaRPr b="0" lang="es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80808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s-ES" sz="4400" spc="-1" strike="noStrike">
                <a:latin typeface="Arial"/>
              </a:rPr>
              <a:t>Pulse para editar el formato del texto de título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Pulse para editar el formato de texto del esquema</a:t>
            </a:r>
            <a:endParaRPr b="0" lang="es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latin typeface="Arial"/>
              </a:rPr>
              <a:t>Segundo nivel del esquema</a:t>
            </a:r>
            <a:endParaRPr b="0" lang="es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latin typeface="Arial"/>
              </a:rPr>
              <a:t>Tercer nivel del esquema</a:t>
            </a:r>
            <a:endParaRPr b="0" lang="es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latin typeface="Arial"/>
              </a:rPr>
              <a:t>Cuarto nivel del esquema</a:t>
            </a:r>
            <a:endParaRPr b="0" lang="es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Quinto nivel del esquema</a:t>
            </a:r>
            <a:endParaRPr b="0" lang="es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Sexto nivel del esquema</a:t>
            </a:r>
            <a:endParaRPr b="0" lang="es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Séptimo nivel del esquema</a:t>
            </a:r>
            <a:endParaRPr b="0" lang="es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8.gif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685800" y="2130480"/>
            <a:ext cx="7771680" cy="146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PINTURA GÓTICA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77" name="CustomShape 2"/>
          <p:cNvSpPr/>
          <p:nvPr/>
        </p:nvSpPr>
        <p:spPr>
          <a:xfrm>
            <a:off x="1371600" y="3886200"/>
            <a:ext cx="6400080" cy="175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" descr=""/>
          <p:cNvPicPr/>
          <p:nvPr/>
        </p:nvPicPr>
        <p:blipFill>
          <a:blip r:embed="rId1"/>
          <a:stretch/>
        </p:blipFill>
        <p:spPr>
          <a:xfrm>
            <a:off x="720000" y="20160"/>
            <a:ext cx="673740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" descr=""/>
          <p:cNvPicPr/>
          <p:nvPr/>
        </p:nvPicPr>
        <p:blipFill>
          <a:blip r:embed="rId1"/>
          <a:stretch/>
        </p:blipFill>
        <p:spPr>
          <a:xfrm>
            <a:off x="17280" y="32400"/>
            <a:ext cx="9143280" cy="6832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1 Imagen" descr="Duccio_Maesta_Siena.jpg"/>
          <p:cNvPicPr/>
          <p:nvPr/>
        </p:nvPicPr>
        <p:blipFill>
          <a:blip r:embed="rId1"/>
          <a:stretch/>
        </p:blipFill>
        <p:spPr>
          <a:xfrm>
            <a:off x="179640" y="1220040"/>
            <a:ext cx="8712360" cy="4381200"/>
          </a:xfrm>
          <a:prstGeom prst="rect">
            <a:avLst/>
          </a:prstGeom>
          <a:ln w="0">
            <a:noFill/>
          </a:ln>
        </p:spPr>
      </p:pic>
      <p:sp>
        <p:nvSpPr>
          <p:cNvPr id="92" name="CustomShape 1"/>
          <p:cNvSpPr/>
          <p:nvPr/>
        </p:nvSpPr>
        <p:spPr>
          <a:xfrm>
            <a:off x="395640" y="5805360"/>
            <a:ext cx="388764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DUCCIO. Maestà. Catedral de Siena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" descr=""/>
          <p:cNvPicPr/>
          <p:nvPr/>
        </p:nvPicPr>
        <p:blipFill>
          <a:blip r:embed="rId1"/>
          <a:stretch/>
        </p:blipFill>
        <p:spPr>
          <a:xfrm>
            <a:off x="1620000" y="162360"/>
            <a:ext cx="575964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1 Imagen" descr="arnolfini.jpg"/>
          <p:cNvPicPr/>
          <p:nvPr/>
        </p:nvPicPr>
        <p:blipFill>
          <a:blip r:embed="rId1"/>
          <a:stretch/>
        </p:blipFill>
        <p:spPr>
          <a:xfrm>
            <a:off x="971640" y="188640"/>
            <a:ext cx="4894200" cy="6482520"/>
          </a:xfrm>
          <a:prstGeom prst="rect">
            <a:avLst/>
          </a:prstGeom>
          <a:ln w="0">
            <a:noFill/>
          </a:ln>
        </p:spPr>
      </p:pic>
      <p:sp>
        <p:nvSpPr>
          <p:cNvPr id="95" name="CustomShape 1"/>
          <p:cNvSpPr/>
          <p:nvPr/>
        </p:nvSpPr>
        <p:spPr>
          <a:xfrm>
            <a:off x="6012000" y="5661360"/>
            <a:ext cx="2807640" cy="63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JAN VAN EYCK.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Matrimonio Arnolfini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1 Imagen" descr="arnesp.jpg"/>
          <p:cNvPicPr/>
          <p:nvPr/>
        </p:nvPicPr>
        <p:blipFill>
          <a:blip r:embed="rId1"/>
          <a:stretch/>
        </p:blipFill>
        <p:spPr>
          <a:xfrm>
            <a:off x="1187640" y="204480"/>
            <a:ext cx="6768000" cy="6448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" descr=""/>
          <p:cNvPicPr/>
          <p:nvPr/>
        </p:nvPicPr>
        <p:blipFill>
          <a:blip r:embed="rId1"/>
          <a:stretch/>
        </p:blipFill>
        <p:spPr>
          <a:xfrm>
            <a:off x="17280" y="1056600"/>
            <a:ext cx="9143280" cy="4784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" descr=""/>
          <p:cNvPicPr/>
          <p:nvPr/>
        </p:nvPicPr>
        <p:blipFill>
          <a:blip r:embed="rId1"/>
          <a:stretch/>
        </p:blipFill>
        <p:spPr>
          <a:xfrm>
            <a:off x="198360" y="448920"/>
            <a:ext cx="8781480" cy="6000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" descr=""/>
          <p:cNvPicPr/>
          <p:nvPr/>
        </p:nvPicPr>
        <p:blipFill>
          <a:blip r:embed="rId1"/>
          <a:stretch/>
        </p:blipFill>
        <p:spPr>
          <a:xfrm>
            <a:off x="774360" y="700200"/>
            <a:ext cx="7325280" cy="6409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" descr=""/>
          <p:cNvPicPr/>
          <p:nvPr/>
        </p:nvPicPr>
        <p:blipFill>
          <a:blip r:embed="rId1"/>
          <a:stretch/>
        </p:blipFill>
        <p:spPr>
          <a:xfrm>
            <a:off x="17280" y="1040400"/>
            <a:ext cx="9143280" cy="4817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323640" y="404640"/>
            <a:ext cx="8208360" cy="740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Características: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- Hacia la pintura moderna. Tratamiento de la luz, espacialidad, expresividad, movimiento, composición, simbolismo, anatomía….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Soportes:</a:t>
            </a:r>
            <a:endParaRPr b="0" lang="es-ES" sz="2400" spc="-1" strike="noStrike">
              <a:latin typeface="Arial"/>
            </a:endParaRPr>
          </a:p>
          <a:p>
            <a:pPr lvl="1" marL="457200" indent="-21564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pintura mural escasa excepto en Italia</a:t>
            </a:r>
            <a:endParaRPr b="0" lang="es-ES" sz="2400" spc="-1" strike="noStrike">
              <a:latin typeface="Arial"/>
            </a:endParaRPr>
          </a:p>
          <a:p>
            <a:pPr lvl="1" marL="457200" indent="-21564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sobre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tabla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: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dípticos, trípticos, polípticos, retablos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(XIV)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Técnica:</a:t>
            </a:r>
            <a:endParaRPr b="0" lang="es-ES" sz="2400" spc="-1" strike="noStrike">
              <a:latin typeface="Arial"/>
            </a:endParaRPr>
          </a:p>
          <a:p>
            <a:pPr lvl="1" marL="457200" indent="-21564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Fresco,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temple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(huevo),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óleo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(XV)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Vidrieras y miniaturas (siglo XIII)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Italia: </a:t>
            </a:r>
            <a:endParaRPr b="0" lang="es-ES" sz="2400" spc="-1" strike="noStrike">
              <a:latin typeface="Arial"/>
            </a:endParaRPr>
          </a:p>
          <a:p>
            <a:pPr lvl="1" marL="457200" indent="-2156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siglo XIII Cimabue</a:t>
            </a:r>
            <a:endParaRPr b="0" lang="es-ES" sz="2400" spc="-1" strike="noStrike">
              <a:latin typeface="Arial"/>
            </a:endParaRPr>
          </a:p>
          <a:p>
            <a:pPr lvl="1" marL="457200" indent="-2156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siglo XIV Trecento: Escuela de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Siena (Duccio)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y de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Florencia (Giotto). </a:t>
            </a:r>
            <a:endParaRPr b="0" lang="es-ES" sz="2400" spc="-1" strike="noStrike">
              <a:latin typeface="Arial"/>
            </a:endParaRPr>
          </a:p>
          <a:p>
            <a:pPr lvl="1" marL="457200" indent="-2156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Primitivos flamencos</a:t>
            </a:r>
            <a:endParaRPr b="0" lang="es-ES" sz="24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" descr=""/>
          <p:cNvPicPr/>
          <p:nvPr/>
        </p:nvPicPr>
        <p:blipFill>
          <a:blip r:embed="rId1"/>
          <a:stretch/>
        </p:blipFill>
        <p:spPr>
          <a:xfrm>
            <a:off x="-316440" y="564480"/>
            <a:ext cx="9316080" cy="6585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1 Imagen" descr="Lamgods_closed.jpg"/>
          <p:cNvPicPr/>
          <p:nvPr/>
        </p:nvPicPr>
        <p:blipFill>
          <a:blip r:embed="rId1"/>
          <a:stretch/>
        </p:blipFill>
        <p:spPr>
          <a:xfrm>
            <a:off x="2123640" y="4680"/>
            <a:ext cx="4899240" cy="6852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1 Imagen" descr="exterior poliptico.jpg"/>
          <p:cNvPicPr/>
          <p:nvPr/>
        </p:nvPicPr>
        <p:blipFill>
          <a:blip r:embed="rId1"/>
          <a:stretch/>
        </p:blipFill>
        <p:spPr>
          <a:xfrm>
            <a:off x="395640" y="188640"/>
            <a:ext cx="6480000" cy="6480000"/>
          </a:xfrm>
          <a:prstGeom prst="rect">
            <a:avLst/>
          </a:prstGeom>
          <a:ln w="0">
            <a:noFill/>
          </a:ln>
        </p:spPr>
      </p:pic>
      <p:sp>
        <p:nvSpPr>
          <p:cNvPr id="104" name="CustomShape 1"/>
          <p:cNvSpPr/>
          <p:nvPr/>
        </p:nvSpPr>
        <p:spPr>
          <a:xfrm>
            <a:off x="7020360" y="5949360"/>
            <a:ext cx="1871640" cy="63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Políptico del Cordero Místico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1 Imagen" descr="JanVanEyck-retauleGent-1724.jpg"/>
          <p:cNvPicPr/>
          <p:nvPr/>
        </p:nvPicPr>
        <p:blipFill>
          <a:blip r:embed="rId1"/>
          <a:stretch/>
        </p:blipFill>
        <p:spPr>
          <a:xfrm>
            <a:off x="0" y="1080000"/>
            <a:ext cx="9143280" cy="4696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1 Imagen" descr="Ghent_Altarpiece_G_-_Joos_Vijdt.jpg"/>
          <p:cNvPicPr/>
          <p:nvPr/>
        </p:nvPicPr>
        <p:blipFill>
          <a:blip r:embed="rId1"/>
          <a:stretch/>
        </p:blipFill>
        <p:spPr>
          <a:xfrm>
            <a:off x="0" y="0"/>
            <a:ext cx="4144680" cy="6092640"/>
          </a:xfrm>
          <a:prstGeom prst="rect">
            <a:avLst/>
          </a:prstGeom>
          <a:ln w="0">
            <a:noFill/>
          </a:ln>
        </p:spPr>
      </p:pic>
      <p:pic>
        <p:nvPicPr>
          <p:cNvPr id="107" name="6 Imagen" descr="477px-Ghent_Altarpiece_G_-_Lysbette_Borluut.jpg"/>
          <p:cNvPicPr/>
          <p:nvPr/>
        </p:nvPicPr>
        <p:blipFill>
          <a:blip r:embed="rId2"/>
          <a:stretch/>
        </p:blipFill>
        <p:spPr>
          <a:xfrm>
            <a:off x="4284000" y="0"/>
            <a:ext cx="4860000" cy="6113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1 Imagen" descr="poliptico.jpg"/>
          <p:cNvPicPr/>
          <p:nvPr/>
        </p:nvPicPr>
        <p:blipFill>
          <a:blip r:embed="rId1"/>
          <a:stretch/>
        </p:blipFill>
        <p:spPr>
          <a:xfrm>
            <a:off x="592200" y="263160"/>
            <a:ext cx="7939440" cy="5889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1 Imagen" descr="van eyck cordero mistico det..jpg"/>
          <p:cNvPicPr/>
          <p:nvPr/>
        </p:nvPicPr>
        <p:blipFill>
          <a:blip r:embed="rId1"/>
          <a:stretch/>
        </p:blipFill>
        <p:spPr>
          <a:xfrm>
            <a:off x="2093400" y="0"/>
            <a:ext cx="495612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1 Imagen" descr="_Angels.jpg"/>
          <p:cNvPicPr/>
          <p:nvPr/>
        </p:nvPicPr>
        <p:blipFill>
          <a:blip r:embed="rId1"/>
          <a:stretch/>
        </p:blipFill>
        <p:spPr>
          <a:xfrm>
            <a:off x="683640" y="116640"/>
            <a:ext cx="5780160" cy="6740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1 Imagen" descr="_Angels_detail.jpg"/>
          <p:cNvPicPr/>
          <p:nvPr/>
        </p:nvPicPr>
        <p:blipFill>
          <a:blip r:embed="rId1"/>
          <a:stretch/>
        </p:blipFill>
        <p:spPr>
          <a:xfrm>
            <a:off x="1835640" y="0"/>
            <a:ext cx="490464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1 Imagen" descr="_Popes_-_Bishops.jpg"/>
          <p:cNvPicPr/>
          <p:nvPr/>
        </p:nvPicPr>
        <p:blipFill>
          <a:blip r:embed="rId1"/>
          <a:stretch/>
        </p:blipFill>
        <p:spPr>
          <a:xfrm>
            <a:off x="1935360" y="0"/>
            <a:ext cx="527256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" descr=""/>
          <p:cNvPicPr/>
          <p:nvPr/>
        </p:nvPicPr>
        <p:blipFill>
          <a:blip r:embed="rId1"/>
          <a:stretch/>
        </p:blipFill>
        <p:spPr>
          <a:xfrm>
            <a:off x="17280" y="419040"/>
            <a:ext cx="9143280" cy="6059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1 Imagen" descr="jan_van_Eyck.jpg"/>
          <p:cNvPicPr/>
          <p:nvPr/>
        </p:nvPicPr>
        <p:blipFill>
          <a:blip r:embed="rId1"/>
          <a:stretch/>
        </p:blipFill>
        <p:spPr>
          <a:xfrm>
            <a:off x="611640" y="188640"/>
            <a:ext cx="5889600" cy="6495840"/>
          </a:xfrm>
          <a:prstGeom prst="rect">
            <a:avLst/>
          </a:prstGeom>
          <a:ln w="0">
            <a:noFill/>
          </a:ln>
        </p:spPr>
      </p:pic>
      <p:sp>
        <p:nvSpPr>
          <p:cNvPr id="114" name="CustomShape 1"/>
          <p:cNvSpPr/>
          <p:nvPr/>
        </p:nvSpPr>
        <p:spPr>
          <a:xfrm>
            <a:off x="6660360" y="5517360"/>
            <a:ext cx="2159640" cy="91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JAN VAN EYCK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La Virgen del Canciller Rollin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1 Imagen" descr="detalle.jpg"/>
          <p:cNvPicPr/>
          <p:nvPr/>
        </p:nvPicPr>
        <p:blipFill>
          <a:blip r:embed="rId1"/>
          <a:stretch/>
        </p:blipFill>
        <p:spPr>
          <a:xfrm>
            <a:off x="3060000" y="257760"/>
            <a:ext cx="3540600" cy="6338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1 Imagen" descr="El_Descendimiento.jpg"/>
          <p:cNvPicPr/>
          <p:nvPr/>
        </p:nvPicPr>
        <p:blipFill>
          <a:blip r:embed="rId1"/>
          <a:stretch/>
        </p:blipFill>
        <p:spPr>
          <a:xfrm>
            <a:off x="755640" y="200160"/>
            <a:ext cx="7520400" cy="6022080"/>
          </a:xfrm>
          <a:prstGeom prst="rect">
            <a:avLst/>
          </a:prstGeom>
          <a:ln w="0">
            <a:noFill/>
          </a:ln>
        </p:spPr>
      </p:pic>
      <p:sp>
        <p:nvSpPr>
          <p:cNvPr id="117" name="CustomShape 1"/>
          <p:cNvSpPr/>
          <p:nvPr/>
        </p:nvSpPr>
        <p:spPr>
          <a:xfrm>
            <a:off x="827640" y="6309360"/>
            <a:ext cx="460764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VAN DER WEYDEN. El descendimiento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1 Imagen" descr="Imagen_2.png"/>
          <p:cNvPicPr/>
          <p:nvPr/>
        </p:nvPicPr>
        <p:blipFill>
          <a:blip r:embed="rId1"/>
          <a:stretch/>
        </p:blipFill>
        <p:spPr>
          <a:xfrm>
            <a:off x="0" y="0"/>
            <a:ext cx="8931240" cy="6452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1 Imagen" descr="El_descendimiento_de_Roger_van_der_Weyden_thumb[7].jpg"/>
          <p:cNvPicPr/>
          <p:nvPr/>
        </p:nvPicPr>
        <p:blipFill>
          <a:blip r:embed="rId1"/>
          <a:stretch/>
        </p:blipFill>
        <p:spPr>
          <a:xfrm>
            <a:off x="92160" y="332640"/>
            <a:ext cx="8943480" cy="6370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1 Imagen" descr="adoracion magos memling.bmp"/>
          <p:cNvPicPr/>
          <p:nvPr/>
        </p:nvPicPr>
        <p:blipFill>
          <a:blip r:embed="rId1"/>
          <a:stretch/>
        </p:blipFill>
        <p:spPr>
          <a:xfrm>
            <a:off x="459720" y="476640"/>
            <a:ext cx="8276760" cy="5328000"/>
          </a:xfrm>
          <a:prstGeom prst="rect">
            <a:avLst/>
          </a:prstGeom>
          <a:ln w="0">
            <a:noFill/>
          </a:ln>
        </p:spPr>
      </p:pic>
      <p:sp>
        <p:nvSpPr>
          <p:cNvPr id="121" name="CustomShape 1"/>
          <p:cNvSpPr/>
          <p:nvPr/>
        </p:nvSpPr>
        <p:spPr>
          <a:xfrm>
            <a:off x="467640" y="6021360"/>
            <a:ext cx="467964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Hans  MEMLING. Adoración de los Magos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" descr=""/>
          <p:cNvPicPr/>
          <p:nvPr/>
        </p:nvPicPr>
        <p:blipFill>
          <a:blip r:embed="rId1"/>
          <a:stretch/>
        </p:blipFill>
        <p:spPr>
          <a:xfrm>
            <a:off x="0" y="900000"/>
            <a:ext cx="9143280" cy="5142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1 Imagen" descr="jardin delicias.jpg"/>
          <p:cNvPicPr/>
          <p:nvPr/>
        </p:nvPicPr>
        <p:blipFill>
          <a:blip r:embed="rId1"/>
          <a:stretch/>
        </p:blipFill>
        <p:spPr>
          <a:xfrm>
            <a:off x="-64440" y="908640"/>
            <a:ext cx="9207720" cy="4928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" descr=""/>
          <p:cNvPicPr/>
          <p:nvPr/>
        </p:nvPicPr>
        <p:blipFill>
          <a:blip r:embed="rId1"/>
          <a:stretch/>
        </p:blipFill>
        <p:spPr>
          <a:xfrm>
            <a:off x="824760" y="540000"/>
            <a:ext cx="691488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1 Imagen" descr="el bosco.gif"/>
          <p:cNvPicPr/>
          <p:nvPr/>
        </p:nvPicPr>
        <p:blipFill>
          <a:blip r:embed="rId1"/>
          <a:stretch/>
        </p:blipFill>
        <p:spPr>
          <a:xfrm>
            <a:off x="179640" y="260640"/>
            <a:ext cx="8736120" cy="5697360"/>
          </a:xfrm>
          <a:prstGeom prst="rect">
            <a:avLst/>
          </a:prstGeom>
          <a:ln w="0">
            <a:noFill/>
          </a:ln>
        </p:spPr>
      </p:pic>
      <p:sp>
        <p:nvSpPr>
          <p:cNvPr id="126" name="CustomShape 1"/>
          <p:cNvSpPr/>
          <p:nvPr/>
        </p:nvSpPr>
        <p:spPr>
          <a:xfrm>
            <a:off x="251640" y="6093360"/>
            <a:ext cx="604800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El Bosco. El Jardín de las Delicias (1510) 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1 Imagen" descr="Cimabue_033.jpg"/>
          <p:cNvPicPr/>
          <p:nvPr/>
        </p:nvPicPr>
        <p:blipFill>
          <a:blip r:embed="rId1"/>
          <a:stretch/>
        </p:blipFill>
        <p:spPr>
          <a:xfrm>
            <a:off x="2593080" y="0"/>
            <a:ext cx="3957120" cy="6857280"/>
          </a:xfrm>
          <a:prstGeom prst="rect">
            <a:avLst/>
          </a:prstGeom>
          <a:ln w="0">
            <a:noFill/>
          </a:ln>
        </p:spPr>
      </p:pic>
      <p:sp>
        <p:nvSpPr>
          <p:cNvPr id="81" name="CustomShape 1"/>
          <p:cNvSpPr/>
          <p:nvPr/>
        </p:nvSpPr>
        <p:spPr>
          <a:xfrm>
            <a:off x="107640" y="5805360"/>
            <a:ext cx="2231640" cy="63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CIMABUE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Virgen de los Uffizi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1 Imagen" descr="delicias.jpg"/>
          <p:cNvPicPr/>
          <p:nvPr/>
        </p:nvPicPr>
        <p:blipFill>
          <a:blip r:embed="rId1"/>
          <a:stretch/>
        </p:blipFill>
        <p:spPr>
          <a:xfrm>
            <a:off x="1619640" y="170640"/>
            <a:ext cx="5887800" cy="6498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1 Imagen" descr="inf_mus1.jpg"/>
          <p:cNvPicPr/>
          <p:nvPr/>
        </p:nvPicPr>
        <p:blipFill>
          <a:blip r:embed="rId1"/>
          <a:stretch/>
        </p:blipFill>
        <p:spPr>
          <a:xfrm>
            <a:off x="1294920" y="332640"/>
            <a:ext cx="6516720" cy="6157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" descr=""/>
          <p:cNvPicPr/>
          <p:nvPr/>
        </p:nvPicPr>
        <p:blipFill>
          <a:blip r:embed="rId1"/>
          <a:stretch/>
        </p:blipFill>
        <p:spPr>
          <a:xfrm>
            <a:off x="413280" y="1044720"/>
            <a:ext cx="835128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" descr=""/>
          <p:cNvPicPr/>
          <p:nvPr/>
        </p:nvPicPr>
        <p:blipFill>
          <a:blip r:embed="rId1"/>
          <a:stretch/>
        </p:blipFill>
        <p:spPr>
          <a:xfrm>
            <a:off x="180000" y="946440"/>
            <a:ext cx="8639640" cy="5740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" descr=""/>
          <p:cNvPicPr/>
          <p:nvPr/>
        </p:nvPicPr>
        <p:blipFill>
          <a:blip r:embed="rId1"/>
          <a:stretch/>
        </p:blipFill>
        <p:spPr>
          <a:xfrm>
            <a:off x="180000" y="1620000"/>
            <a:ext cx="9541800" cy="467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" descr=""/>
          <p:cNvPicPr/>
          <p:nvPr/>
        </p:nvPicPr>
        <p:blipFill>
          <a:blip r:embed="rId1"/>
          <a:stretch/>
        </p:blipFill>
        <p:spPr>
          <a:xfrm>
            <a:off x="17280" y="900000"/>
            <a:ext cx="9143280" cy="5142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1 Imagen" descr="El_Bosco_El-carro-de-heno.jpg"/>
          <p:cNvPicPr/>
          <p:nvPr/>
        </p:nvPicPr>
        <p:blipFill>
          <a:blip r:embed="rId1"/>
          <a:stretch/>
        </p:blipFill>
        <p:spPr>
          <a:xfrm>
            <a:off x="539640" y="159120"/>
            <a:ext cx="8136360" cy="6157440"/>
          </a:xfrm>
          <a:prstGeom prst="rect">
            <a:avLst/>
          </a:prstGeom>
          <a:ln w="0">
            <a:noFill/>
          </a:ln>
        </p:spPr>
      </p:pic>
      <p:sp>
        <p:nvSpPr>
          <p:cNvPr id="134" name="CustomShape 1"/>
          <p:cNvSpPr/>
          <p:nvPr/>
        </p:nvSpPr>
        <p:spPr>
          <a:xfrm>
            <a:off x="539640" y="6381360"/>
            <a:ext cx="395964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El Bosco. Tríptico El carro de heno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1 Imagen" descr="Joachim_Patinir_007.jpg"/>
          <p:cNvPicPr/>
          <p:nvPr/>
        </p:nvPicPr>
        <p:blipFill>
          <a:blip r:embed="rId1"/>
          <a:stretch/>
        </p:blipFill>
        <p:spPr>
          <a:xfrm>
            <a:off x="251640" y="476640"/>
            <a:ext cx="8640360" cy="5328000"/>
          </a:xfrm>
          <a:prstGeom prst="rect">
            <a:avLst/>
          </a:prstGeom>
          <a:ln w="0">
            <a:noFill/>
          </a:ln>
        </p:spPr>
      </p:pic>
      <p:sp>
        <p:nvSpPr>
          <p:cNvPr id="136" name="CustomShape 1"/>
          <p:cNvSpPr/>
          <p:nvPr/>
        </p:nvSpPr>
        <p:spPr>
          <a:xfrm>
            <a:off x="611640" y="6021360"/>
            <a:ext cx="424764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PATINIR. Paso de la laguna Estigia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1 Imagen" descr="simone martini.jpg"/>
          <p:cNvPicPr/>
          <p:nvPr/>
        </p:nvPicPr>
        <p:blipFill>
          <a:blip r:embed="rId1"/>
          <a:stretch/>
        </p:blipFill>
        <p:spPr>
          <a:xfrm>
            <a:off x="971640" y="188640"/>
            <a:ext cx="7200000" cy="6138000"/>
          </a:xfrm>
          <a:prstGeom prst="rect">
            <a:avLst/>
          </a:prstGeom>
          <a:ln w="0">
            <a:noFill/>
          </a:ln>
        </p:spPr>
      </p:pic>
      <p:sp>
        <p:nvSpPr>
          <p:cNvPr id="83" name="CustomShape 1"/>
          <p:cNvSpPr/>
          <p:nvPr/>
        </p:nvSpPr>
        <p:spPr>
          <a:xfrm>
            <a:off x="1043640" y="6381360"/>
            <a:ext cx="367164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SIMONE MARTINI. La Anunciación  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1 Imagen" descr="capilla scrovegni.jpg"/>
          <p:cNvPicPr/>
          <p:nvPr/>
        </p:nvPicPr>
        <p:blipFill>
          <a:blip r:embed="rId1"/>
          <a:stretch/>
        </p:blipFill>
        <p:spPr>
          <a:xfrm>
            <a:off x="179640" y="706320"/>
            <a:ext cx="8784360" cy="5444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1 Imagen" descr="Giotto,capillaScrovegni,1304-1306,historiasdecristo,besodejudas.jpg"/>
          <p:cNvPicPr/>
          <p:nvPr/>
        </p:nvPicPr>
        <p:blipFill>
          <a:blip r:embed="rId1"/>
          <a:stretch/>
        </p:blipFill>
        <p:spPr>
          <a:xfrm>
            <a:off x="827640" y="188640"/>
            <a:ext cx="6286680" cy="6095880"/>
          </a:xfrm>
          <a:prstGeom prst="rect">
            <a:avLst/>
          </a:prstGeom>
          <a:ln w="0">
            <a:noFill/>
          </a:ln>
        </p:spPr>
      </p:pic>
      <p:sp>
        <p:nvSpPr>
          <p:cNvPr id="86" name="CustomShape 1"/>
          <p:cNvSpPr/>
          <p:nvPr/>
        </p:nvSpPr>
        <p:spPr>
          <a:xfrm>
            <a:off x="7236360" y="5589360"/>
            <a:ext cx="1655640" cy="91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GIOTTO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Capilla Scrovegni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1 Imagen" descr="Giotto_-_Scrovegni_-_-07-_-_The_Birth_of_the_Virgin.jpg"/>
          <p:cNvPicPr/>
          <p:nvPr/>
        </p:nvPicPr>
        <p:blipFill>
          <a:blip r:embed="rId1"/>
          <a:stretch/>
        </p:blipFill>
        <p:spPr>
          <a:xfrm>
            <a:off x="1187640" y="149760"/>
            <a:ext cx="6727680" cy="6518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1 Imagen" descr="Giotto_-_Scrovegni_-_-36-_-_Lamentation_(The_Mourning_of_Christ).jpg"/>
          <p:cNvPicPr/>
          <p:nvPr/>
        </p:nvPicPr>
        <p:blipFill>
          <a:blip r:embed="rId1"/>
          <a:stretch/>
        </p:blipFill>
        <p:spPr>
          <a:xfrm>
            <a:off x="1259640" y="404640"/>
            <a:ext cx="6624000" cy="620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</TotalTime>
  <Application>LibreOffice/7.0.4.2$Windows_X86_64 LibreOffice_project/dcf040e67528d9187c66b2379df5ea4407429775</Application>
  <AppVersion>15.0000</AppVersion>
  <Words>156</Words>
  <Paragraphs>37</Paragraphs>
  <Company> 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2012-01-07T08:44:16Z</dcterms:created>
  <dc:creator>ELENA</dc:creator>
  <dc:description/>
  <dc:language>es-ES</dc:language>
  <cp:lastModifiedBy/>
  <dcterms:modified xsi:type="dcterms:W3CDTF">2024-01-11T09:00:13Z</dcterms:modified>
  <cp:revision>28</cp:revision>
  <dc:subject/>
  <dc:title>PINTURA GÓTICA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Presentación en pantalla (4:3)</vt:lpwstr>
  </property>
  <property fmtid="{D5CDD505-2E9C-101B-9397-08002B2CF9AE}" pid="3" name="Slides">
    <vt:i4>37</vt:i4>
  </property>
</Properties>
</file>