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7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9" r:id="rId25"/>
    <p:sldId id="284" r:id="rId26"/>
    <p:sldId id="280" r:id="rId27"/>
    <p:sldId id="281" r:id="rId28"/>
    <p:sldId id="282" r:id="rId29"/>
    <p:sldId id="283" r:id="rId30"/>
    <p:sldId id="286" r:id="rId31"/>
    <p:sldId id="287" r:id="rId32"/>
    <p:sldId id="288" r:id="rId3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596" y="-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5EE754-784D-4818-A586-5B23877BCE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09ACF40E-9680-4847-8EBD-5BA44EC00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4AB351EA-70AE-4A28-9E1C-219CE84B0156}"/>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5" name="Marcador de pie de página 4">
            <a:extLst>
              <a:ext uri="{FF2B5EF4-FFF2-40B4-BE49-F238E27FC236}">
                <a16:creationId xmlns:a16="http://schemas.microsoft.com/office/drawing/2014/main" xmlns="" id="{CC0A7F39-1FD7-4438-BF79-254E1055E0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486AFED-2809-4681-B8DD-C9A53FBEFF00}"/>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17902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32BC10-D784-4E90-AFC0-ECA37664A0A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0DFEED7-749A-4AC7-8E84-D1A2DFECCFB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9B5D1F9-6AF8-43F4-BC9D-5CF66C721617}"/>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5" name="Marcador de pie de página 4">
            <a:extLst>
              <a:ext uri="{FF2B5EF4-FFF2-40B4-BE49-F238E27FC236}">
                <a16:creationId xmlns:a16="http://schemas.microsoft.com/office/drawing/2014/main" xmlns="" id="{10841BC4-AB46-4719-A2EC-356AD1D529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8F04922-305B-470B-98CE-BAB14DB895DE}"/>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366832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D8F74186-B711-44AE-ADB7-36546920CA8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9AF2D7C1-4E42-4D8F-A61D-F37CF64089D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80B9482-3EEC-4A3A-8380-871191882EB3}"/>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5" name="Marcador de pie de página 4">
            <a:extLst>
              <a:ext uri="{FF2B5EF4-FFF2-40B4-BE49-F238E27FC236}">
                <a16:creationId xmlns:a16="http://schemas.microsoft.com/office/drawing/2014/main" xmlns="" id="{51FC120E-C62B-4AEE-92FB-6FAC565114A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6448B4A6-D974-4C2D-A0F7-71D59283AA00}"/>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158420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D77858-5131-41A0-8D39-0DB2DCB471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D593705-C4E0-42D5-A4B5-CCFADDA7018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7243DE3-A53F-4195-92A6-F73587E5EB5E}"/>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5" name="Marcador de pie de página 4">
            <a:extLst>
              <a:ext uri="{FF2B5EF4-FFF2-40B4-BE49-F238E27FC236}">
                <a16:creationId xmlns:a16="http://schemas.microsoft.com/office/drawing/2014/main" xmlns="" id="{FA2A7216-12E6-4400-A381-61C9969C0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20F06A1-D316-4E1E-A118-751B7AFDC4CF}"/>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384221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C5232B-CA11-4D22-9AC6-D588041FA34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23F1ABC-DFE2-42F4-A530-DFDF4A333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CAF82261-073D-4A6B-8DA8-E5339ABBD406}"/>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5" name="Marcador de pie de página 4">
            <a:extLst>
              <a:ext uri="{FF2B5EF4-FFF2-40B4-BE49-F238E27FC236}">
                <a16:creationId xmlns:a16="http://schemas.microsoft.com/office/drawing/2014/main" xmlns="" id="{92B8C694-6FBF-475E-B586-8AD94D9554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795D143-65C5-4842-B974-4FCBF5BD78C5}"/>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3414398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6D9626-B620-464E-997C-6523A3C109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719860A-7EC8-4B3A-B1F8-40E343AA6C5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63781F30-28C2-4200-873C-2DA8C301B81F}"/>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9E36FADB-89DF-4555-9D01-A033148A68F7}"/>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6" name="Marcador de pie de página 5">
            <a:extLst>
              <a:ext uri="{FF2B5EF4-FFF2-40B4-BE49-F238E27FC236}">
                <a16:creationId xmlns:a16="http://schemas.microsoft.com/office/drawing/2014/main" xmlns="" id="{BE2F64F2-FBA0-4FDE-B1E8-EF786A2E8D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7A792A7C-494A-40F4-8BF0-3BBA58AB3E30}"/>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63162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FEF245-1726-43E4-949F-4218E726593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B7B9798-BEF5-4810-9A76-7943F6AF7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E00D36CA-D1DB-4734-8D0A-F1A3001C390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758F437A-4310-46BC-B65E-7211D81FB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91C20DE6-6610-41E0-A3A0-1D881ED685C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429DFC76-ABF1-4475-8349-DCD2053A7454}"/>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8" name="Marcador de pie de página 7">
            <a:extLst>
              <a:ext uri="{FF2B5EF4-FFF2-40B4-BE49-F238E27FC236}">
                <a16:creationId xmlns:a16="http://schemas.microsoft.com/office/drawing/2014/main" xmlns="" id="{E1D9E497-97B8-4F01-A4E8-715A59F6DC6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E3E5FC7-91FA-4FAC-AB5B-EC3DEC3B0A8E}"/>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219281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B1A87C-1410-4F4F-88A9-B55DD9E54BE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F165D783-2A13-41E9-8E38-4D54EEDBDE79}"/>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4" name="Marcador de pie de página 3">
            <a:extLst>
              <a:ext uri="{FF2B5EF4-FFF2-40B4-BE49-F238E27FC236}">
                <a16:creationId xmlns:a16="http://schemas.microsoft.com/office/drawing/2014/main" xmlns="" id="{B2D92031-3A20-4C7E-9C5F-E6299062143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AC840F7A-45AC-4740-BD26-AB27CD63F246}"/>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254896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A9FB71C-7324-44CD-9212-C2D4BCCF6F04}"/>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3" name="Marcador de pie de página 2">
            <a:extLst>
              <a:ext uri="{FF2B5EF4-FFF2-40B4-BE49-F238E27FC236}">
                <a16:creationId xmlns:a16="http://schemas.microsoft.com/office/drawing/2014/main" xmlns="" id="{BE708E48-E157-4168-A926-7B67C8469A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994B7E0B-807E-4FDF-B86C-28F57EB69256}"/>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257102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EABA34F-DDFF-49FF-B221-1ACD6DC61C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1E24EF2-3A65-452C-A6BB-40A50604C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D84BE96C-8C6B-4522-9A1B-2BB0F597F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941D9559-71ED-40CD-8D9F-A217B3EC846A}"/>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6" name="Marcador de pie de página 5">
            <a:extLst>
              <a:ext uri="{FF2B5EF4-FFF2-40B4-BE49-F238E27FC236}">
                <a16:creationId xmlns:a16="http://schemas.microsoft.com/office/drawing/2014/main" xmlns="" id="{2A1BAFEE-B4CB-4743-8FAF-18F25900208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5D86ECD-B955-46A3-A5E8-C1C08F21F59E}"/>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11209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9E0BE6-F3C2-4CA1-80FB-81A9F7DC8F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86961A60-B724-47D1-A418-A09623B72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0820744C-983A-4173-ACE7-1F12C78DA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73FBABC9-F44A-4FCA-9E3F-CFFB4D48C727}"/>
              </a:ext>
            </a:extLst>
          </p:cNvPr>
          <p:cNvSpPr>
            <a:spLocks noGrp="1"/>
          </p:cNvSpPr>
          <p:nvPr>
            <p:ph type="dt" sz="half" idx="10"/>
          </p:nvPr>
        </p:nvSpPr>
        <p:spPr/>
        <p:txBody>
          <a:bodyPr/>
          <a:lstStyle/>
          <a:p>
            <a:fld id="{E2EAFEAF-6354-4FDF-8270-E0EE6F7A81CC}" type="datetimeFigureOut">
              <a:rPr lang="es-ES" smtClean="0"/>
              <a:pPr/>
              <a:t>05/02/2024</a:t>
            </a:fld>
            <a:endParaRPr lang="es-ES"/>
          </a:p>
        </p:txBody>
      </p:sp>
      <p:sp>
        <p:nvSpPr>
          <p:cNvPr id="6" name="Marcador de pie de página 5">
            <a:extLst>
              <a:ext uri="{FF2B5EF4-FFF2-40B4-BE49-F238E27FC236}">
                <a16:creationId xmlns:a16="http://schemas.microsoft.com/office/drawing/2014/main" xmlns="" id="{F8CA8D54-65E5-4695-8A4C-A4A82DA13B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BB9082CE-C136-448C-BF7C-E28268CD7F43}"/>
              </a:ext>
            </a:extLst>
          </p:cNvPr>
          <p:cNvSpPr>
            <a:spLocks noGrp="1"/>
          </p:cNvSpPr>
          <p:nvPr>
            <p:ph type="sldNum" sz="quarter" idx="12"/>
          </p:nvPr>
        </p:nvSpPr>
        <p:spPr/>
        <p:txBody>
          <a:body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281227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D4397986-B563-4520-9FFD-2D30BD87E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2FC85374-C900-465A-9F2E-E61C6F102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BE525BE-1626-457A-8F71-C5D23F4BA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AFEAF-6354-4FDF-8270-E0EE6F7A81CC}" type="datetimeFigureOut">
              <a:rPr lang="es-ES" smtClean="0"/>
              <a:pPr/>
              <a:t>05/02/2024</a:t>
            </a:fld>
            <a:endParaRPr lang="es-ES"/>
          </a:p>
        </p:txBody>
      </p:sp>
      <p:sp>
        <p:nvSpPr>
          <p:cNvPr id="5" name="Marcador de pie de página 4">
            <a:extLst>
              <a:ext uri="{FF2B5EF4-FFF2-40B4-BE49-F238E27FC236}">
                <a16:creationId xmlns:a16="http://schemas.microsoft.com/office/drawing/2014/main" xmlns="" id="{A33BD726-6716-47AD-89CC-56B02DBE2F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DA6AC2A1-41FA-44CA-84ED-B132E70A1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BD6F9-2953-4357-85D8-64DE1BCFC152}" type="slidenum">
              <a:rPr lang="es-ES" smtClean="0"/>
              <a:pPr/>
              <a:t>‹Nº›</a:t>
            </a:fld>
            <a:endParaRPr lang="es-ES"/>
          </a:p>
        </p:txBody>
      </p:sp>
    </p:spTree>
    <p:extLst>
      <p:ext uri="{BB962C8B-B14F-4D97-AF65-F5344CB8AC3E}">
        <p14:creationId xmlns:p14="http://schemas.microsoft.com/office/powerpoint/2010/main" xmlns="" val="3434949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es/url?sa=i&amp;rct=j&amp;q=&amp;esrc=s&amp;source=images&amp;cd=&amp;cad=rja&amp;uact=8&amp;ved=2ahUKEwiM_52YgqDZAhWDxxQKHWyBBr4QjRx6BAgAEAY&amp;url=http://www.abc.es/20120423/archivo/abci-ancho-espanol-201204231243.html&amp;psig=AOvVaw3aKCXxFa8hGdHmvW6RcD3O&amp;ust=1518512536674178"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EDC996-DAE1-4204-A2A5-F71474D8DAB0}"/>
              </a:ext>
            </a:extLst>
          </p:cNvPr>
          <p:cNvSpPr>
            <a:spLocks noGrp="1"/>
          </p:cNvSpPr>
          <p:nvPr>
            <p:ph type="ctrTitle"/>
          </p:nvPr>
        </p:nvSpPr>
        <p:spPr>
          <a:xfrm>
            <a:off x="1876424" y="1571625"/>
            <a:ext cx="8601075" cy="3495675"/>
          </a:xfrm>
        </p:spPr>
        <p:txBody>
          <a:bodyPr>
            <a:normAutofit fontScale="90000"/>
          </a:bodyPr>
          <a:lstStyle/>
          <a:p>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TEMA </a:t>
            </a:r>
            <a:r>
              <a:rPr lang="es-ES" b="1" dirty="0" smtClean="0">
                <a:latin typeface="Arial" panose="020B0604020202020204" pitchFamily="34" charset="0"/>
                <a:cs typeface="Arial" panose="020B0604020202020204" pitchFamily="34" charset="0"/>
              </a:rPr>
              <a:t>7.2.</a:t>
            </a: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r>
            <a:br>
              <a:rPr lang="es-ES" b="1" dirty="0">
                <a:latin typeface="Arial" panose="020B0604020202020204" pitchFamily="34" charset="0"/>
                <a:cs typeface="Arial" panose="020B0604020202020204" pitchFamily="34" charset="0"/>
              </a:rPr>
            </a:b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LAS DESAMORTIZACIONES. LA ESPAÑA RURAL</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2869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B31004-8585-4E2E-AFB5-0EFA5A8E0C0A}"/>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3D570D6D-6B25-4844-8F7C-9E2026A6AD1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365125"/>
            <a:ext cx="10425766" cy="5978525"/>
          </a:xfrm>
        </p:spPr>
      </p:pic>
    </p:spTree>
    <p:extLst>
      <p:ext uri="{BB962C8B-B14F-4D97-AF65-F5344CB8AC3E}">
        <p14:creationId xmlns:p14="http://schemas.microsoft.com/office/powerpoint/2010/main" xmlns="" val="391392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7A2CC7-F0E9-4256-9E89-885B9B8F2955}"/>
              </a:ext>
            </a:extLst>
          </p:cNvPr>
          <p:cNvSpPr>
            <a:spLocks noGrp="1"/>
          </p:cNvSpPr>
          <p:nvPr>
            <p:ph type="title"/>
          </p:nvPr>
        </p:nvSpPr>
        <p:spPr/>
        <p:txBody>
          <a:bodyPr/>
          <a:lstStyle/>
          <a:p>
            <a:endParaRPr lang="es-ES"/>
          </a:p>
        </p:txBody>
      </p:sp>
      <p:pic>
        <p:nvPicPr>
          <p:cNvPr id="9" name="Marcador de contenido 8">
            <a:extLst>
              <a:ext uri="{FF2B5EF4-FFF2-40B4-BE49-F238E27FC236}">
                <a16:creationId xmlns:a16="http://schemas.microsoft.com/office/drawing/2014/main" xmlns="" id="{02ED2373-CB99-44FB-8BE8-F6AA3D449D3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47283" y="148034"/>
            <a:ext cx="8749242" cy="6561932"/>
          </a:xfrm>
        </p:spPr>
      </p:pic>
    </p:spTree>
    <p:extLst>
      <p:ext uri="{BB962C8B-B14F-4D97-AF65-F5344CB8AC3E}">
        <p14:creationId xmlns:p14="http://schemas.microsoft.com/office/powerpoint/2010/main" xmlns="" val="88153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775AC8-996D-4A1D-91A6-3D682E6C3A65}"/>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FDB1D2EB-46B9-4698-904F-93DECE07D21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66875" y="207168"/>
            <a:ext cx="8591550" cy="6443663"/>
          </a:xfrm>
        </p:spPr>
      </p:pic>
    </p:spTree>
    <p:extLst>
      <p:ext uri="{BB962C8B-B14F-4D97-AF65-F5344CB8AC3E}">
        <p14:creationId xmlns:p14="http://schemas.microsoft.com/office/powerpoint/2010/main" xmlns="" val="269289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153F57-0D45-4323-A175-9D29BE534D40}"/>
              </a:ext>
            </a:extLst>
          </p:cNvPr>
          <p:cNvSpPr>
            <a:spLocks noGrp="1"/>
          </p:cNvSpPr>
          <p:nvPr>
            <p:ph type="title"/>
          </p:nvPr>
        </p:nvSpPr>
        <p:spPr/>
        <p:txBody>
          <a:bodyPr/>
          <a:lstStyle/>
          <a:p>
            <a:endParaRPr lang="es-ES" dirty="0"/>
          </a:p>
        </p:txBody>
      </p:sp>
      <p:sp>
        <p:nvSpPr>
          <p:cNvPr id="7" name="Marcador de contenido 6">
            <a:extLst>
              <a:ext uri="{FF2B5EF4-FFF2-40B4-BE49-F238E27FC236}">
                <a16:creationId xmlns:a16="http://schemas.microsoft.com/office/drawing/2014/main" xmlns="" id="{79C18568-2291-44F9-8F11-A6554262AF29}"/>
              </a:ext>
            </a:extLst>
          </p:cNvPr>
          <p:cNvSpPr>
            <a:spLocks noGrp="1"/>
          </p:cNvSpPr>
          <p:nvPr>
            <p:ph idx="1"/>
          </p:nvPr>
        </p:nvSpPr>
        <p:spPr>
          <a:xfrm>
            <a:off x="838200" y="1253331"/>
            <a:ext cx="10515600" cy="4351338"/>
          </a:xfrm>
        </p:spPr>
        <p:txBody>
          <a:bodyPr>
            <a:normAutofit fontScale="92500" lnSpcReduction="20000"/>
          </a:bodyPr>
          <a:lstStyle/>
          <a:p>
            <a:pPr marL="0" indent="0">
              <a:buNone/>
            </a:pPr>
            <a:r>
              <a:rPr lang="es-ES" dirty="0"/>
              <a:t>En una desamortización se  desarrolla un proceso compuesto por varios protocolos:</a:t>
            </a:r>
          </a:p>
          <a:p>
            <a:pPr marL="0" indent="0">
              <a:buNone/>
            </a:pPr>
            <a:endParaRPr lang="es-ES" dirty="0"/>
          </a:p>
          <a:p>
            <a:r>
              <a:rPr lang="es-ES" dirty="0"/>
              <a:t>En primer lugar se promulgan leyes para proceder con las desvinculaciones de los bienes nobiliarios y la desamortización de los bienes eclesiásticos y municipales.</a:t>
            </a:r>
          </a:p>
          <a:p>
            <a:r>
              <a:rPr lang="es-ES" dirty="0"/>
              <a:t>A continuación el estado se apropia de dichos bienes, dejando de este modo de estar en manos muertas (fuera del mercado) para convertirse en bienes nacionales susceptibles de ser vendidos en el mercado.</a:t>
            </a:r>
          </a:p>
          <a:p>
            <a:r>
              <a:rPr lang="es-ES" dirty="0"/>
              <a:t>Finalmente esos bienes salen a la venta en subasta pública.</a:t>
            </a:r>
          </a:p>
          <a:p>
            <a:r>
              <a:rPr lang="es-ES" dirty="0"/>
              <a:t>Los beneficios obtenidos por el Estado español fueron destinados principalmente a amortizar la dilatada deuda pública.</a:t>
            </a:r>
          </a:p>
          <a:p>
            <a:endParaRPr lang="es-ES" dirty="0"/>
          </a:p>
        </p:txBody>
      </p:sp>
    </p:spTree>
    <p:extLst>
      <p:ext uri="{BB962C8B-B14F-4D97-AF65-F5344CB8AC3E}">
        <p14:creationId xmlns:p14="http://schemas.microsoft.com/office/powerpoint/2010/main" xmlns="" val="203850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34FAC1-2E0B-47DC-B556-E9414B503C3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AB192123-5274-4A5F-8EE5-D3EE92B5AEF0}"/>
              </a:ext>
            </a:extLst>
          </p:cNvPr>
          <p:cNvSpPr>
            <a:spLocks noGrp="1"/>
          </p:cNvSpPr>
          <p:nvPr>
            <p:ph idx="1"/>
          </p:nvPr>
        </p:nvSpPr>
        <p:spPr/>
        <p:txBody>
          <a:bodyPr/>
          <a:lstStyle/>
          <a:p>
            <a:r>
              <a:rPr lang="es-ES" dirty="0"/>
              <a:t>El proceso desamortizador en España podemos agruparlo en los siguientes periodos, teniendo una importancia fundamental las desamortizaciones de Mendizábal de 1836 y Madoz de 1855:</a:t>
            </a:r>
          </a:p>
          <a:p>
            <a:pPr marL="0" indent="0">
              <a:buNone/>
            </a:pPr>
            <a:r>
              <a:rPr lang="es-ES" dirty="0"/>
              <a:t> </a:t>
            </a:r>
          </a:p>
          <a:p>
            <a:r>
              <a:rPr lang="es-ES" dirty="0"/>
              <a:t>- Desamortización de Godoy (1798), ministro de Carlos IV.</a:t>
            </a:r>
          </a:p>
          <a:p>
            <a:r>
              <a:rPr lang="es-ES" dirty="0"/>
              <a:t>- Desamortización de José I y de las Cortes de Cádiz (1811-1813)</a:t>
            </a:r>
          </a:p>
          <a:p>
            <a:r>
              <a:rPr lang="es-ES" dirty="0"/>
              <a:t>- Desamortización del Trienio Liberal (1820-1823)</a:t>
            </a:r>
          </a:p>
          <a:p>
            <a:r>
              <a:rPr lang="es-ES" dirty="0"/>
              <a:t>- </a:t>
            </a:r>
            <a:r>
              <a:rPr lang="es-ES" b="1" dirty="0"/>
              <a:t>Desamortización de Mendizábal (1836)</a:t>
            </a:r>
            <a:endParaRPr lang="es-ES" dirty="0"/>
          </a:p>
          <a:p>
            <a:r>
              <a:rPr lang="es-ES" dirty="0"/>
              <a:t>- </a:t>
            </a:r>
            <a:r>
              <a:rPr lang="es-ES" b="1" dirty="0"/>
              <a:t>Desamortización de Madoz (1855) </a:t>
            </a:r>
            <a:endParaRPr lang="es-ES" dirty="0"/>
          </a:p>
          <a:p>
            <a:pPr marL="0" indent="0">
              <a:buNone/>
            </a:pPr>
            <a:endParaRPr lang="es-ES" dirty="0"/>
          </a:p>
        </p:txBody>
      </p:sp>
    </p:spTree>
    <p:extLst>
      <p:ext uri="{BB962C8B-B14F-4D97-AF65-F5344CB8AC3E}">
        <p14:creationId xmlns:p14="http://schemas.microsoft.com/office/powerpoint/2010/main" xmlns="" val="153081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0E028-2447-4C91-997B-BDB7661445A6}"/>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7031C458-81DC-4F84-AB40-6363814527F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90108" y="-184151"/>
            <a:ext cx="9015942" cy="6761957"/>
          </a:xfrm>
        </p:spPr>
      </p:pic>
    </p:spTree>
    <p:extLst>
      <p:ext uri="{BB962C8B-B14F-4D97-AF65-F5344CB8AC3E}">
        <p14:creationId xmlns:p14="http://schemas.microsoft.com/office/powerpoint/2010/main" xmlns="" val="416476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A23C57-4FCC-44FF-922B-8C42CA6953B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2FBC6263-DF93-444E-B054-A01AACD49D5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47282" y="180181"/>
            <a:ext cx="8663517" cy="6497638"/>
          </a:xfrm>
        </p:spPr>
      </p:pic>
    </p:spTree>
    <p:extLst>
      <p:ext uri="{BB962C8B-B14F-4D97-AF65-F5344CB8AC3E}">
        <p14:creationId xmlns:p14="http://schemas.microsoft.com/office/powerpoint/2010/main" xmlns="" val="68920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D8F1EA-6442-4865-9980-A6CDD008440F}"/>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A25DBA9F-0BF1-48E5-B6E1-409A29A24608}"/>
              </a:ext>
            </a:extLst>
          </p:cNvPr>
          <p:cNvSpPr>
            <a:spLocks noGrp="1"/>
          </p:cNvSpPr>
          <p:nvPr>
            <p:ph idx="1"/>
          </p:nvPr>
        </p:nvSpPr>
        <p:spPr>
          <a:xfrm>
            <a:off x="838200" y="596900"/>
            <a:ext cx="10515600" cy="4351338"/>
          </a:xfrm>
        </p:spPr>
        <p:txBody>
          <a:bodyPr>
            <a:normAutofit fontScale="62500" lnSpcReduction="20000"/>
          </a:bodyPr>
          <a:lstStyle/>
          <a:p>
            <a:pPr marL="0" indent="0">
              <a:buNone/>
            </a:pPr>
            <a:r>
              <a:rPr lang="es-ES" b="1" dirty="0"/>
              <a:t>Entre las principales consecuencias de la desamortización en España podemos señalar:</a:t>
            </a:r>
          </a:p>
          <a:p>
            <a:pPr marL="0" indent="0">
              <a:buNone/>
            </a:pPr>
            <a:endParaRPr lang="es-ES" dirty="0"/>
          </a:p>
          <a:p>
            <a:pPr lvl="0"/>
            <a:r>
              <a:rPr lang="es-ES" dirty="0"/>
              <a:t>La tierra no quedó repartida de manera equitativa entre la sociedad. El objetivo no era llevar a cabo una reforma agraria, sino recaudar básicamente  dinero para respaldar los planes del Estado.</a:t>
            </a:r>
          </a:p>
          <a:p>
            <a:pPr marL="0" lvl="0" indent="0">
              <a:buNone/>
            </a:pPr>
            <a:endParaRPr lang="es-ES" dirty="0"/>
          </a:p>
          <a:p>
            <a:pPr lvl="0"/>
            <a:r>
              <a:rPr lang="es-ES" dirty="0"/>
              <a:t>La superficie de cultivo aumentó, al tiempo que lo hizo la productividad.</a:t>
            </a:r>
          </a:p>
          <a:p>
            <a:pPr marL="0" lvl="0" indent="0">
              <a:buNone/>
            </a:pPr>
            <a:endParaRPr lang="es-ES" dirty="0"/>
          </a:p>
          <a:p>
            <a:pPr lvl="0"/>
            <a:r>
              <a:rPr lang="es-ES" dirty="0"/>
              <a:t>Propició el surgimiento de un proletariado agrícola compuesto por más de dos millones de jornaleros sometidos a unas condiciones de trabajo y vida muy duras.</a:t>
            </a:r>
          </a:p>
          <a:p>
            <a:pPr marL="0" lvl="0" indent="0">
              <a:buNone/>
            </a:pPr>
            <a:endParaRPr lang="es-ES" dirty="0"/>
          </a:p>
          <a:p>
            <a:pPr lvl="0"/>
            <a:r>
              <a:rPr lang="es-ES" dirty="0"/>
              <a:t>Nació una nueva burguesía agrícola que tratará de emular el estilo de vida y los comportamientos propios de la vieja nobleza.</a:t>
            </a:r>
          </a:p>
          <a:p>
            <a:pPr marL="0" lvl="0" indent="0">
              <a:buNone/>
            </a:pPr>
            <a:endParaRPr lang="es-ES" dirty="0"/>
          </a:p>
          <a:p>
            <a:pPr lvl="0"/>
            <a:r>
              <a:rPr lang="es-ES" dirty="0"/>
              <a:t>El tipo de propiedad existente en cada región quedó acentuada, es decir, el latifundismo en la zona centro-sur y el minifundismo en la zona norte peninsular. </a:t>
            </a:r>
          </a:p>
          <a:p>
            <a:endParaRPr lang="es-ES" dirty="0"/>
          </a:p>
        </p:txBody>
      </p:sp>
    </p:spTree>
    <p:extLst>
      <p:ext uri="{BB962C8B-B14F-4D97-AF65-F5344CB8AC3E}">
        <p14:creationId xmlns:p14="http://schemas.microsoft.com/office/powerpoint/2010/main" xmlns="" val="98248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389114-34FB-45E8-B175-0A072F5F582C}"/>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7A2339EA-0730-47CA-8311-CE277CB2628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59836" y="140896"/>
            <a:ext cx="8460464" cy="6351979"/>
          </a:xfrm>
        </p:spPr>
      </p:pic>
    </p:spTree>
    <p:extLst>
      <p:ext uri="{BB962C8B-B14F-4D97-AF65-F5344CB8AC3E}">
        <p14:creationId xmlns:p14="http://schemas.microsoft.com/office/powerpoint/2010/main" xmlns="" val="44056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012F75-8046-486F-8533-68E6F779BED2}"/>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74AA2831-CAA1-4463-9451-DFE7F328E26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3256" y="673099"/>
            <a:ext cx="11359918" cy="5318125"/>
          </a:xfrm>
        </p:spPr>
      </p:pic>
    </p:spTree>
    <p:extLst>
      <p:ext uri="{BB962C8B-B14F-4D97-AF65-F5344CB8AC3E}">
        <p14:creationId xmlns:p14="http://schemas.microsoft.com/office/powerpoint/2010/main" xmlns="" val="331664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ECB88B-EFB0-4B58-B4E5-1E24C49A4FC0}"/>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ED0ADC0F-2325-4374-AF5B-7F1D8DFCD77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61607" y="180181"/>
            <a:ext cx="8663517" cy="6497638"/>
          </a:xfrm>
        </p:spPr>
      </p:pic>
    </p:spTree>
    <p:extLst>
      <p:ext uri="{BB962C8B-B14F-4D97-AF65-F5344CB8AC3E}">
        <p14:creationId xmlns:p14="http://schemas.microsoft.com/office/powerpoint/2010/main" xmlns="" val="169258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C8E56D-5D1E-4CC0-A979-8946F435B95F}"/>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A7E227FD-E120-4753-9C84-13E9D97CC6D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6374" y="239315"/>
            <a:ext cx="8505825" cy="6379369"/>
          </a:xfrm>
        </p:spPr>
      </p:pic>
    </p:spTree>
    <p:extLst>
      <p:ext uri="{BB962C8B-B14F-4D97-AF65-F5344CB8AC3E}">
        <p14:creationId xmlns:p14="http://schemas.microsoft.com/office/powerpoint/2010/main" xmlns="" val="387163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1ABE4C-BAC8-4F06-9551-DDE0C7DF92F8}"/>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5AE624B8-6315-4CC5-BB77-84B814FE833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8711" y="1027906"/>
            <a:ext cx="5795727" cy="4351338"/>
          </a:xfrm>
        </p:spPr>
      </p:pic>
      <p:pic>
        <p:nvPicPr>
          <p:cNvPr id="7" name="Imagen 6">
            <a:extLst>
              <a:ext uri="{FF2B5EF4-FFF2-40B4-BE49-F238E27FC236}">
                <a16:creationId xmlns:a16="http://schemas.microsoft.com/office/drawing/2014/main" xmlns="" id="{44367F90-1B2D-484F-BA20-72F633C6072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17564" y="1027906"/>
            <a:ext cx="5643033" cy="4351338"/>
          </a:xfrm>
          <a:prstGeom prst="rect">
            <a:avLst/>
          </a:prstGeom>
        </p:spPr>
      </p:pic>
    </p:spTree>
    <p:extLst>
      <p:ext uri="{BB962C8B-B14F-4D97-AF65-F5344CB8AC3E}">
        <p14:creationId xmlns:p14="http://schemas.microsoft.com/office/powerpoint/2010/main" xmlns="" val="146561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F77ABA5-F270-48F0-9E21-8A13FDF10774}"/>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B3F40C08-B89F-41FC-8751-9FCEA223BB1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3187" y="1690688"/>
            <a:ext cx="5307676" cy="4351338"/>
          </a:xfrm>
        </p:spPr>
      </p:pic>
      <p:pic>
        <p:nvPicPr>
          <p:cNvPr id="7" name="Imagen 6">
            <a:extLst>
              <a:ext uri="{FF2B5EF4-FFF2-40B4-BE49-F238E27FC236}">
                <a16:creationId xmlns:a16="http://schemas.microsoft.com/office/drawing/2014/main" xmlns="" id="{33EB8D0F-9074-4216-A02A-D7D532D0AA7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77520" y="1800224"/>
            <a:ext cx="6119180" cy="4241801"/>
          </a:xfrm>
          <a:prstGeom prst="rect">
            <a:avLst/>
          </a:prstGeom>
        </p:spPr>
      </p:pic>
    </p:spTree>
    <p:extLst>
      <p:ext uri="{BB962C8B-B14F-4D97-AF65-F5344CB8AC3E}">
        <p14:creationId xmlns:p14="http://schemas.microsoft.com/office/powerpoint/2010/main" xmlns="" val="2578581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F945B7-2A87-46D4-A225-A7691A03713F}"/>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F7597B29-2B3F-45D3-B7F4-B3A61A5B4D65}"/>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7633" y="1339850"/>
            <a:ext cx="5801784" cy="4351338"/>
          </a:xfrm>
        </p:spPr>
      </p:pic>
    </p:spTree>
    <p:extLst>
      <p:ext uri="{BB962C8B-B14F-4D97-AF65-F5344CB8AC3E}">
        <p14:creationId xmlns:p14="http://schemas.microsoft.com/office/powerpoint/2010/main" xmlns="" val="1409092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93AE78-1AFC-4F2E-9610-82B6A10CDCF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xmlns="" id="{1946B0C0-A99E-4CAB-8F22-31E4008AF062}"/>
              </a:ext>
            </a:extLst>
          </p:cNvPr>
          <p:cNvSpPr>
            <a:spLocks noGrp="1"/>
          </p:cNvSpPr>
          <p:nvPr>
            <p:ph idx="1"/>
          </p:nvPr>
        </p:nvSpPr>
        <p:spPr>
          <a:xfrm>
            <a:off x="838200" y="628650"/>
            <a:ext cx="10515600" cy="5548313"/>
          </a:xfrm>
        </p:spPr>
        <p:txBody>
          <a:bodyPr>
            <a:normAutofit fontScale="92500" lnSpcReduction="20000"/>
          </a:bodyPr>
          <a:lstStyle/>
          <a:p>
            <a:pPr marL="0" indent="0">
              <a:buNone/>
            </a:pPr>
            <a:r>
              <a:rPr lang="es-ES" b="1" dirty="0"/>
              <a:t>Algunos sectores que progresaron a finales de siglo fueron los siguientes:</a:t>
            </a:r>
          </a:p>
          <a:p>
            <a:pPr marL="0" indent="0">
              <a:buNone/>
            </a:pPr>
            <a:endParaRPr lang="es-ES" dirty="0"/>
          </a:p>
          <a:p>
            <a:r>
              <a:rPr lang="es-ES" dirty="0"/>
              <a:t>· Cereales: Debido al aumento de la superficie cultivada, principalmente trigo, cebada y maíz.</a:t>
            </a:r>
          </a:p>
          <a:p>
            <a:pPr marL="0" indent="0">
              <a:buNone/>
            </a:pPr>
            <a:endParaRPr lang="es-ES" dirty="0"/>
          </a:p>
          <a:p>
            <a:r>
              <a:rPr lang="es-ES" dirty="0"/>
              <a:t>· Viñedos: Aumentó la producción de vino y de las exportaciones, como consecuencia de la epidemia de filoxera en Francia, que afectó a sus viñedos.</a:t>
            </a:r>
          </a:p>
          <a:p>
            <a:pPr marL="0" indent="0">
              <a:buNone/>
            </a:pPr>
            <a:endParaRPr lang="es-ES" dirty="0"/>
          </a:p>
          <a:p>
            <a:r>
              <a:rPr lang="es-ES" dirty="0"/>
              <a:t>· Olivar: Aumentó la producción de aceite sobre todo por la roturación de nuevas superficies.</a:t>
            </a:r>
          </a:p>
          <a:p>
            <a:pPr marL="0" indent="0">
              <a:buNone/>
            </a:pPr>
            <a:endParaRPr lang="es-ES" dirty="0"/>
          </a:p>
          <a:p>
            <a:r>
              <a:rPr lang="es-ES" dirty="0"/>
              <a:t>· Ganadería: El aumento de la demanda urbana, la desaparición de la Mesta y las reformas liberales, provocaron un incremento del ganado porcino frente al  tradicional ovino. Además se fomentó la ganadería intensiva frente a la extensiva.</a:t>
            </a:r>
          </a:p>
          <a:p>
            <a:pPr marL="0" indent="0">
              <a:buNone/>
            </a:pPr>
            <a:endParaRPr lang="es-ES" dirty="0"/>
          </a:p>
          <a:p>
            <a:endParaRPr lang="es-ES" dirty="0"/>
          </a:p>
        </p:txBody>
      </p:sp>
    </p:spTree>
    <p:extLst>
      <p:ext uri="{BB962C8B-B14F-4D97-AF65-F5344CB8AC3E}">
        <p14:creationId xmlns:p14="http://schemas.microsoft.com/office/powerpoint/2010/main" xmlns="" val="1481819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LA ESPAÑA RURAL: SIGLOS XIX Y XX. Aspectos, políticos, sociales y  culturales - Editorial Comares"/>
          <p:cNvPicPr>
            <a:picLocks noChangeAspect="1" noChangeArrowheads="1"/>
          </p:cNvPicPr>
          <p:nvPr/>
        </p:nvPicPr>
        <p:blipFill>
          <a:blip r:embed="rId2" cstate="print"/>
          <a:srcRect/>
          <a:stretch>
            <a:fillRect/>
          </a:stretch>
        </p:blipFill>
        <p:spPr bwMode="auto">
          <a:xfrm>
            <a:off x="2292382" y="-838050"/>
            <a:ext cx="7140375" cy="1028214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5122" name="AutoShape 2" descr="El proyecto para preservar las imágenes de la España rural del siglo X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4" name="AutoShape 4" descr="El proyecto para preservar las imágenes de la España rural del siglo X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6" name="AutoShape 6" descr="El proyecto para preservar las imágenes de la España rural del siglo X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128" name="Picture 8" descr="LA VIDA EN EL CAMPO 1894"/>
          <p:cNvPicPr>
            <a:picLocks noChangeAspect="1" noChangeArrowheads="1"/>
          </p:cNvPicPr>
          <p:nvPr/>
        </p:nvPicPr>
        <p:blipFill>
          <a:blip r:embed="rId2" cstate="print"/>
          <a:srcRect/>
          <a:stretch>
            <a:fillRect/>
          </a:stretch>
        </p:blipFill>
        <p:spPr bwMode="auto">
          <a:xfrm>
            <a:off x="155574" y="211103"/>
            <a:ext cx="11683500" cy="658720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098" name="Picture 2" descr="Del caciquismo al populismo | La Tribuna del País Vasco | El gran periódico  digital del País Vasco"/>
          <p:cNvPicPr>
            <a:picLocks noChangeAspect="1" noChangeArrowheads="1"/>
          </p:cNvPicPr>
          <p:nvPr/>
        </p:nvPicPr>
        <p:blipFill>
          <a:blip r:embed="rId2" cstate="print"/>
          <a:srcRect/>
          <a:stretch>
            <a:fillRect/>
          </a:stretch>
        </p:blipFill>
        <p:spPr bwMode="auto">
          <a:xfrm>
            <a:off x="434706" y="331186"/>
            <a:ext cx="11269613" cy="633776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descr="Caciquismo – C DE ESPAÑA"/>
          <p:cNvPicPr>
            <a:picLocks noChangeAspect="1" noChangeArrowheads="1"/>
          </p:cNvPicPr>
          <p:nvPr/>
        </p:nvPicPr>
        <p:blipFill>
          <a:blip r:embed="rId2" cstate="print"/>
          <a:srcRect/>
          <a:stretch>
            <a:fillRect/>
          </a:stretch>
        </p:blipFill>
        <p:spPr bwMode="auto">
          <a:xfrm>
            <a:off x="789882" y="-163629"/>
            <a:ext cx="8930640" cy="652432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descr="El comercio en España durante el siglo XIX - Apuntes de Administración de  Empresas | Docsity"/>
          <p:cNvPicPr>
            <a:picLocks noChangeAspect="1" noChangeArrowheads="1"/>
          </p:cNvPicPr>
          <p:nvPr/>
        </p:nvPicPr>
        <p:blipFill>
          <a:blip r:embed="rId2" cstate="print"/>
          <a:srcRect/>
          <a:stretch>
            <a:fillRect/>
          </a:stretch>
        </p:blipFill>
        <p:spPr bwMode="auto">
          <a:xfrm>
            <a:off x="872267" y="0"/>
            <a:ext cx="9664187" cy="724814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88038A-C603-4534-A31F-869B4BAC549D}"/>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F9223221-33A6-4F2F-AD1D-B3B8AAB2619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7674" y="250824"/>
            <a:ext cx="4795376" cy="6502427"/>
          </a:xfrm>
        </p:spPr>
      </p:pic>
      <p:pic>
        <p:nvPicPr>
          <p:cNvPr id="7" name="Imagen 6">
            <a:extLst>
              <a:ext uri="{FF2B5EF4-FFF2-40B4-BE49-F238E27FC236}">
                <a16:creationId xmlns:a16="http://schemas.microsoft.com/office/drawing/2014/main" xmlns="" id="{451D0C25-A079-46F4-8FCA-E7F434E56E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07249" y="250824"/>
            <a:ext cx="4232275" cy="6348413"/>
          </a:xfrm>
          <a:prstGeom prst="rect">
            <a:avLst/>
          </a:prstGeom>
        </p:spPr>
      </p:pic>
    </p:spTree>
    <p:extLst>
      <p:ext uri="{BB962C8B-B14F-4D97-AF65-F5344CB8AC3E}">
        <p14:creationId xmlns:p14="http://schemas.microsoft.com/office/powerpoint/2010/main" xmlns="" val="1472703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4034" name="AutoShape 2" descr="Las carreteras españolas en el siglo XI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4036" name="Picture 4" descr="Tranvía londinense de mediados del siglo XIX . - Viajeros españoles"/>
          <p:cNvPicPr>
            <a:picLocks noChangeAspect="1" noChangeArrowheads="1"/>
          </p:cNvPicPr>
          <p:nvPr/>
        </p:nvPicPr>
        <p:blipFill>
          <a:blip r:embed="rId2" cstate="print"/>
          <a:srcRect/>
          <a:stretch>
            <a:fillRect/>
          </a:stretch>
        </p:blipFill>
        <p:spPr bwMode="auto">
          <a:xfrm>
            <a:off x="723465" y="493211"/>
            <a:ext cx="9864324" cy="61816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3010" name="Picture 2" descr="La construcción del ferrocarril (Comentario de texto) - Histórico Digital"/>
          <p:cNvPicPr>
            <a:picLocks noChangeAspect="1" noChangeArrowheads="1"/>
          </p:cNvPicPr>
          <p:nvPr/>
        </p:nvPicPr>
        <p:blipFill>
          <a:blip r:embed="rId2" cstate="print"/>
          <a:srcRect/>
          <a:stretch>
            <a:fillRect/>
          </a:stretch>
        </p:blipFill>
        <p:spPr bwMode="auto">
          <a:xfrm>
            <a:off x="1142763" y="162414"/>
            <a:ext cx="8033092" cy="602737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6082" name="Picture 2" descr="LOS RÍOS DEL TERRITORIO DE ANDALUCÍA Y ESPAÑA. 4º EPO - Blog de Primaria  3º- 4º EPO"/>
          <p:cNvPicPr>
            <a:picLocks noChangeAspect="1" noChangeArrowheads="1"/>
          </p:cNvPicPr>
          <p:nvPr/>
        </p:nvPicPr>
        <p:blipFill>
          <a:blip r:embed="rId2" cstate="print"/>
          <a:srcRect/>
          <a:stretch>
            <a:fillRect/>
          </a:stretch>
        </p:blipFill>
        <p:spPr bwMode="auto">
          <a:xfrm>
            <a:off x="1272105" y="0"/>
            <a:ext cx="9662193" cy="66883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276257-54E3-4F7C-8F29-140C0C5BB364}"/>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CAF1E93D-B48D-4F07-AA07-68529D5B319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76387" y="149224"/>
            <a:ext cx="9039225" cy="6779419"/>
          </a:xfrm>
        </p:spPr>
      </p:pic>
    </p:spTree>
    <p:extLst>
      <p:ext uri="{BB962C8B-B14F-4D97-AF65-F5344CB8AC3E}">
        <p14:creationId xmlns:p14="http://schemas.microsoft.com/office/powerpoint/2010/main" xmlns="" val="242554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67DAAA-7B29-406E-AAF7-7A23F4192BA5}"/>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4D2DF977-7D03-4FA4-9054-3BEC3EF80C47}"/>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66332" y="495300"/>
            <a:ext cx="7996767" cy="5997575"/>
          </a:xfrm>
        </p:spPr>
      </p:pic>
    </p:spTree>
    <p:extLst>
      <p:ext uri="{BB962C8B-B14F-4D97-AF65-F5344CB8AC3E}">
        <p14:creationId xmlns:p14="http://schemas.microsoft.com/office/powerpoint/2010/main" xmlns="" val="415141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D534EC-AFE4-404F-AA55-88ED20DD0C44}"/>
              </a:ext>
            </a:extLst>
          </p:cNvPr>
          <p:cNvSpPr>
            <a:spLocks noGrp="1"/>
          </p:cNvSpPr>
          <p:nvPr>
            <p:ph type="title"/>
          </p:nvPr>
        </p:nvSpPr>
        <p:spPr/>
        <p:txBody>
          <a:bodyPr/>
          <a:lstStyle/>
          <a:p>
            <a:endParaRPr lang="es-ES"/>
          </a:p>
        </p:txBody>
      </p:sp>
      <p:pic>
        <p:nvPicPr>
          <p:cNvPr id="1026" name="Picture 2" descr="Resultado de imagen de XIX ESPAÑA FERROCARRIL">
            <a:hlinkClick r:id="rId2"/>
            <a:extLst>
              <a:ext uri="{FF2B5EF4-FFF2-40B4-BE49-F238E27FC236}">
                <a16:creationId xmlns:a16="http://schemas.microsoft.com/office/drawing/2014/main" xmlns="" id="{576BAD9A-FECF-4D67-994E-BB4023B8892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2450" y="2010569"/>
            <a:ext cx="6134100" cy="34480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n 4">
            <a:extLst>
              <a:ext uri="{FF2B5EF4-FFF2-40B4-BE49-F238E27FC236}">
                <a16:creationId xmlns:a16="http://schemas.microsoft.com/office/drawing/2014/main" xmlns="" id="{DC735B2D-B7AD-490D-8016-89105F6F80E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69485" y="2029619"/>
            <a:ext cx="4570065" cy="3429000"/>
          </a:xfrm>
          <a:prstGeom prst="rect">
            <a:avLst/>
          </a:prstGeom>
        </p:spPr>
      </p:pic>
    </p:spTree>
    <p:extLst>
      <p:ext uri="{BB962C8B-B14F-4D97-AF65-F5344CB8AC3E}">
        <p14:creationId xmlns:p14="http://schemas.microsoft.com/office/powerpoint/2010/main" xmlns="" val="324627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780CE6-ADD4-445D-92CC-C43398E054D4}"/>
              </a:ext>
            </a:extLst>
          </p:cNvPr>
          <p:cNvSpPr>
            <a:spLocks noGrp="1"/>
          </p:cNvSpPr>
          <p:nvPr>
            <p:ph type="title"/>
          </p:nvPr>
        </p:nvSpPr>
        <p:spPr/>
        <p:txBody>
          <a:bodyPr/>
          <a:lstStyle/>
          <a:p>
            <a:endParaRPr lang="es-ES"/>
          </a:p>
        </p:txBody>
      </p:sp>
      <p:pic>
        <p:nvPicPr>
          <p:cNvPr id="7" name="Marcador de contenido 6">
            <a:extLst>
              <a:ext uri="{FF2B5EF4-FFF2-40B4-BE49-F238E27FC236}">
                <a16:creationId xmlns:a16="http://schemas.microsoft.com/office/drawing/2014/main" xmlns="" id="{DB376F89-D079-41DD-886B-8FA7DA85C2B9}"/>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40416" y="87312"/>
            <a:ext cx="8911167" cy="6683375"/>
          </a:xfrm>
        </p:spPr>
      </p:pic>
    </p:spTree>
    <p:extLst>
      <p:ext uri="{BB962C8B-B14F-4D97-AF65-F5344CB8AC3E}">
        <p14:creationId xmlns:p14="http://schemas.microsoft.com/office/powerpoint/2010/main" xmlns="" val="423068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2B479D-FEF3-4927-8D06-7ED6063B2741}"/>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481BB88F-FDBE-4EAE-B386-3F7BC68B7D0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42533" y="0"/>
            <a:ext cx="9187392" cy="6890544"/>
          </a:xfrm>
        </p:spPr>
      </p:pic>
    </p:spTree>
    <p:extLst>
      <p:ext uri="{BB962C8B-B14F-4D97-AF65-F5344CB8AC3E}">
        <p14:creationId xmlns:p14="http://schemas.microsoft.com/office/powerpoint/2010/main" xmlns="" val="3880155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343A0D-9885-4291-9DFB-10A62564CD49}"/>
              </a:ext>
            </a:extLst>
          </p:cNvPr>
          <p:cNvSpPr>
            <a:spLocks noGrp="1"/>
          </p:cNvSpPr>
          <p:nvPr>
            <p:ph type="title"/>
          </p:nvPr>
        </p:nvSpPr>
        <p:spPr/>
        <p:txBody>
          <a:bodyPr/>
          <a:lstStyle/>
          <a:p>
            <a:endParaRPr lang="es-ES"/>
          </a:p>
        </p:txBody>
      </p:sp>
      <p:pic>
        <p:nvPicPr>
          <p:cNvPr id="5" name="Marcador de contenido 4">
            <a:extLst>
              <a:ext uri="{FF2B5EF4-FFF2-40B4-BE49-F238E27FC236}">
                <a16:creationId xmlns:a16="http://schemas.microsoft.com/office/drawing/2014/main" xmlns="" id="{454EDF61-17A3-413D-ADE0-2C722A2FEBF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80558" y="0"/>
            <a:ext cx="9739842" cy="7304882"/>
          </a:xfrm>
        </p:spPr>
      </p:pic>
    </p:spTree>
    <p:extLst>
      <p:ext uri="{BB962C8B-B14F-4D97-AF65-F5344CB8AC3E}">
        <p14:creationId xmlns:p14="http://schemas.microsoft.com/office/powerpoint/2010/main" xmlns="" val="1234315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384</Words>
  <Application>Microsoft Office PowerPoint</Application>
  <PresentationFormat>Personalizado</PresentationFormat>
  <Paragraphs>34</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        TEMA 7.2.   LAS DESAMORTIZACIONES. LA ESPAÑA RURAL</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6 SIGLO XIX.   PROCESO DE DESAMORTIZACIÓN Y CAMBIOS AGRARIOS</dc:title>
  <dc:creator>miguel a richart bernardo</dc:creator>
  <cp:lastModifiedBy>Miguel A Richart B</cp:lastModifiedBy>
  <cp:revision>6</cp:revision>
  <dcterms:created xsi:type="dcterms:W3CDTF">2018-02-12T08:31:31Z</dcterms:created>
  <dcterms:modified xsi:type="dcterms:W3CDTF">2024-02-05T21:40:12Z</dcterms:modified>
</cp:coreProperties>
</file>