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7" r:id="rId3"/>
    <p:sldId id="258" r:id="rId4"/>
    <p:sldId id="263" r:id="rId5"/>
    <p:sldId id="259" r:id="rId6"/>
    <p:sldId id="260" r:id="rId7"/>
    <p:sldId id="264" r:id="rId8"/>
    <p:sldId id="262" r:id="rId9"/>
    <p:sldId id="261" r:id="rId10"/>
    <p:sldId id="267" r:id="rId11"/>
    <p:sldId id="266" r:id="rId12"/>
    <p:sldId id="268" r:id="rId13"/>
    <p:sldId id="270" r:id="rId14"/>
    <p:sldId id="271" r:id="rId15"/>
    <p:sldId id="275" r:id="rId16"/>
    <p:sldId id="272" r:id="rId17"/>
    <p:sldId id="273" r:id="rId18"/>
    <p:sldId id="269" r:id="rId19"/>
    <p:sldId id="274" r:id="rId2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4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2DD4295-55C9-418B-808B-0C9C14779D45}" type="datetimeFigureOut">
              <a:rPr lang="es-ES" smtClean="0"/>
              <a:pPr/>
              <a:t>24/01/2022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16F2A66-0E58-4BE8-9E7E-04A6F028AF5B}"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D4295-55C9-418B-808B-0C9C14779D45}" type="datetimeFigureOut">
              <a:rPr lang="es-ES" smtClean="0"/>
              <a:pPr/>
              <a:t>24/01/2022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F2A66-0E58-4BE8-9E7E-04A6F028AF5B}"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2348880"/>
            <a:ext cx="8077200" cy="1673352"/>
          </a:xfrm>
        </p:spPr>
        <p:txBody>
          <a:bodyPr>
            <a:noAutofit/>
          </a:bodyPr>
          <a:lstStyle/>
          <a:p>
            <a:r>
              <a:rPr lang="es-ES" b="1" dirty="0" smtClean="0">
                <a:solidFill>
                  <a:schemeClr val="accent1"/>
                </a:solidFill>
              </a:rPr>
              <a:t>VOCABULARIO ARTE del RENACIMIENTO</a:t>
            </a:r>
            <a:br>
              <a:rPr lang="es-ES" b="1" dirty="0" smtClean="0">
                <a:solidFill>
                  <a:schemeClr val="accent1"/>
                </a:solidFill>
              </a:rPr>
            </a:br>
            <a:endParaRPr lang="es-ES" b="1" dirty="0">
              <a:solidFill>
                <a:schemeClr val="accent1"/>
              </a:solidFill>
            </a:endParaRPr>
          </a:p>
        </p:txBody>
      </p:sp>
      <p:sp>
        <p:nvSpPr>
          <p:cNvPr id="3" name="2 Subtítulo"/>
          <p:cNvSpPr>
            <a:spLocks noGrp="1"/>
          </p:cNvSpPr>
          <p:nvPr>
            <p:ph type="subTitle" idx="1"/>
          </p:nvPr>
        </p:nvSpPr>
        <p:spPr/>
        <p:txBody>
          <a:bodyPr/>
          <a:lstStyle/>
          <a:p>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247864"/>
          </a:xfrm>
          <a:prstGeom prst="rect">
            <a:avLst/>
          </a:prstGeom>
        </p:spPr>
        <p:txBody>
          <a:bodyPr wrap="square">
            <a:spAutoFit/>
          </a:bodyPr>
          <a:lstStyle/>
          <a:p>
            <a:r>
              <a:rPr lang="es-ES" sz="2800" b="1" dirty="0" smtClean="0">
                <a:solidFill>
                  <a:srgbClr val="0070C0"/>
                </a:solidFill>
              </a:rPr>
              <a:t>	</a:t>
            </a:r>
            <a:r>
              <a:rPr lang="es-ES" sz="4000" b="1" dirty="0" smtClean="0">
                <a:solidFill>
                  <a:srgbClr val="0070C0"/>
                </a:solidFill>
              </a:rPr>
              <a:t>  		IMAGINERÍA</a:t>
            </a:r>
            <a:endParaRPr lang="es-ES" sz="4000" b="1" dirty="0">
              <a:solidFill>
                <a:srgbClr val="0070C0"/>
              </a:solidFill>
            </a:endParaRPr>
          </a:p>
          <a:p>
            <a:r>
              <a:rPr lang="es-ES" sz="2400" dirty="0" smtClean="0"/>
              <a:t>Arte </a:t>
            </a:r>
            <a:r>
              <a:rPr lang="es-ES" sz="2400" dirty="0"/>
              <a:t>de la talla de </a:t>
            </a:r>
            <a:r>
              <a:rPr lang="es-ES" sz="2400" dirty="0" smtClean="0"/>
              <a:t>imágenes sagradas. El material empleado en imaginería es la madera.</a:t>
            </a:r>
          </a:p>
          <a:p>
            <a:r>
              <a:rPr lang="es-ES" sz="2400" dirty="0" smtClean="0"/>
              <a:t>• Se tallaba el bloque de madera. Acabada su labor</a:t>
            </a:r>
          </a:p>
          <a:p>
            <a:r>
              <a:rPr lang="es-ES" sz="2400" dirty="0" smtClean="0"/>
              <a:t>queda una “escultura en blanco”, esto es, sin</a:t>
            </a:r>
          </a:p>
          <a:p>
            <a:r>
              <a:rPr lang="es-ES" sz="2400" dirty="0" smtClean="0"/>
              <a:t>policromar.</a:t>
            </a:r>
          </a:p>
          <a:p>
            <a:r>
              <a:rPr lang="es-ES" sz="2400" dirty="0" smtClean="0"/>
              <a:t>• Para la policromía:</a:t>
            </a:r>
          </a:p>
          <a:p>
            <a:r>
              <a:rPr lang="es-ES" sz="2400" dirty="0" smtClean="0"/>
              <a:t>– Se cubría la escultura con yeso fino, sin ocultar la</a:t>
            </a:r>
          </a:p>
          <a:p>
            <a:r>
              <a:rPr lang="es-ES" sz="2400" dirty="0" smtClean="0"/>
              <a:t>calidad de la talla.</a:t>
            </a:r>
          </a:p>
          <a:p>
            <a:r>
              <a:rPr lang="es-ES" sz="2400" dirty="0" smtClean="0"/>
              <a:t>– Sobre esta capa de yeso se aplicaba en las zonas de</a:t>
            </a:r>
          </a:p>
          <a:p>
            <a:r>
              <a:rPr lang="es-ES" sz="2400" dirty="0" smtClean="0"/>
              <a:t>carne y en las de vestido, una arcilla rojiza muy fina.</a:t>
            </a:r>
          </a:p>
          <a:p>
            <a:r>
              <a:rPr lang="es-ES" sz="2400" dirty="0" smtClean="0"/>
              <a:t>– Sobre estas superficies se aplicaban panes de oro sobre</a:t>
            </a:r>
          </a:p>
          <a:p>
            <a:r>
              <a:rPr lang="es-ES" sz="2400" dirty="0" smtClean="0"/>
              <a:t>los que, una vez bruñidos, se aplicaban los colores lisos</a:t>
            </a:r>
          </a:p>
          <a:p>
            <a:r>
              <a:rPr lang="es-ES" sz="2400" dirty="0" smtClean="0"/>
              <a:t>mediante el </a:t>
            </a:r>
            <a:r>
              <a:rPr lang="es-ES" sz="2400" b="1" dirty="0" smtClean="0"/>
              <a:t>estofado.</a:t>
            </a:r>
          </a:p>
          <a:p>
            <a:r>
              <a:rPr lang="es-ES" sz="2400" dirty="0" smtClean="0"/>
              <a:t>– En las zonas correspondientes a las carnes se procedía</a:t>
            </a:r>
          </a:p>
          <a:p>
            <a:r>
              <a:rPr lang="es-ES" sz="2400" dirty="0" smtClean="0"/>
              <a:t>al </a:t>
            </a:r>
            <a:r>
              <a:rPr lang="es-ES" sz="2400" b="1" dirty="0" smtClean="0"/>
              <a:t>encarnado.</a:t>
            </a:r>
            <a:endParaRPr lang="es-ES" sz="2400" dirty="0"/>
          </a:p>
        </p:txBody>
      </p:sp>
      <p:pic>
        <p:nvPicPr>
          <p:cNvPr id="3" name="Imagen 2"/>
          <p:cNvPicPr>
            <a:picLocks noChangeAspect="1"/>
          </p:cNvPicPr>
          <p:nvPr/>
        </p:nvPicPr>
        <p:blipFill>
          <a:blip r:embed="rId2" cstate="print"/>
          <a:stretch>
            <a:fillRect/>
          </a:stretch>
        </p:blipFill>
        <p:spPr>
          <a:xfrm>
            <a:off x="7408784" y="1772816"/>
            <a:ext cx="1735216" cy="4627243"/>
          </a:xfrm>
          <a:prstGeom prst="rect">
            <a:avLst/>
          </a:prstGeom>
        </p:spPr>
      </p:pic>
    </p:spTree>
    <p:extLst>
      <p:ext uri="{BB962C8B-B14F-4D97-AF65-F5344CB8AC3E}">
        <p14:creationId xmlns:p14="http://schemas.microsoft.com/office/powerpoint/2010/main" val="1474478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9552" y="332656"/>
            <a:ext cx="8136904" cy="1938992"/>
          </a:xfrm>
          <a:prstGeom prst="rect">
            <a:avLst/>
          </a:prstGeom>
        </p:spPr>
        <p:txBody>
          <a:bodyPr wrap="square">
            <a:spAutoFit/>
          </a:bodyPr>
          <a:lstStyle/>
          <a:p>
            <a:r>
              <a:rPr lang="es-ES" sz="2800" b="1" dirty="0" smtClean="0">
                <a:solidFill>
                  <a:srgbClr val="0070C0"/>
                </a:solidFill>
              </a:rPr>
              <a:t>			</a:t>
            </a:r>
            <a:r>
              <a:rPr lang="es-ES" sz="4000" b="1" dirty="0" smtClean="0">
                <a:solidFill>
                  <a:srgbClr val="0070C0"/>
                </a:solidFill>
              </a:rPr>
              <a:t>ESTOFADO</a:t>
            </a:r>
            <a:endParaRPr lang="es-ES" sz="4000" b="1" dirty="0">
              <a:solidFill>
                <a:srgbClr val="0070C0"/>
              </a:solidFill>
            </a:endParaRPr>
          </a:p>
          <a:p>
            <a:r>
              <a:rPr lang="es-ES" sz="2000" dirty="0" smtClean="0"/>
              <a:t>Técnica </a:t>
            </a:r>
            <a:r>
              <a:rPr lang="es-ES" sz="2000" dirty="0"/>
              <a:t>consistente en </a:t>
            </a:r>
            <a:r>
              <a:rPr lang="es-ES" sz="2000" dirty="0" smtClean="0"/>
              <a:t>raspar con </a:t>
            </a:r>
            <a:r>
              <a:rPr lang="es-ES" sz="2000" dirty="0"/>
              <a:t>un fino buril el </a:t>
            </a:r>
            <a:r>
              <a:rPr lang="es-ES" sz="2000" dirty="0" smtClean="0"/>
              <a:t>color aplicado </a:t>
            </a:r>
            <a:r>
              <a:rPr lang="es-ES" sz="2000" dirty="0"/>
              <a:t>sobre </a:t>
            </a:r>
            <a:r>
              <a:rPr lang="es-ES" sz="2000" dirty="0" smtClean="0"/>
              <a:t>superficies previamente </a:t>
            </a:r>
            <a:r>
              <a:rPr lang="es-ES" sz="2000" dirty="0"/>
              <a:t>doradas </a:t>
            </a:r>
            <a:r>
              <a:rPr lang="es-ES" sz="2000" dirty="0" smtClean="0"/>
              <a:t>con finos </a:t>
            </a:r>
            <a:r>
              <a:rPr lang="es-ES" sz="2000" dirty="0"/>
              <a:t>papeles de pan de </a:t>
            </a:r>
            <a:r>
              <a:rPr lang="es-ES" sz="2000" dirty="0" smtClean="0"/>
              <a:t>oro, haciendo </a:t>
            </a:r>
            <a:r>
              <a:rPr lang="es-ES" sz="2000" dirty="0"/>
              <a:t>dibujos de </a:t>
            </a:r>
            <a:r>
              <a:rPr lang="es-ES" sz="2000" dirty="0" smtClean="0"/>
              <a:t>modo que </a:t>
            </a:r>
            <a:r>
              <a:rPr lang="es-ES" sz="2000" dirty="0"/>
              <a:t>aparezca el oro </a:t>
            </a:r>
            <a:r>
              <a:rPr lang="es-ES" sz="2000" dirty="0" smtClean="0"/>
              <a:t>situado debajo</a:t>
            </a:r>
            <a:r>
              <a:rPr lang="es-ES" sz="2000" dirty="0"/>
              <a:t>. Es una </a:t>
            </a:r>
            <a:r>
              <a:rPr lang="es-ES" sz="2000" dirty="0" smtClean="0"/>
              <a:t>técnica característica </a:t>
            </a:r>
            <a:r>
              <a:rPr lang="es-ES" sz="2000" dirty="0"/>
              <a:t>de la </a:t>
            </a:r>
            <a:r>
              <a:rPr lang="es-ES" sz="2000" dirty="0" smtClean="0"/>
              <a:t>escultura del </a:t>
            </a:r>
            <a:r>
              <a:rPr lang="es-ES" sz="2000" dirty="0"/>
              <a:t>Renacimiento y el </a:t>
            </a:r>
            <a:r>
              <a:rPr lang="es-ES" sz="2000" dirty="0" smtClean="0"/>
              <a:t>Barroco español.</a:t>
            </a:r>
            <a:endParaRPr lang="es-ES" sz="2000" dirty="0"/>
          </a:p>
        </p:txBody>
      </p:sp>
      <p:pic>
        <p:nvPicPr>
          <p:cNvPr id="3" name="Imagen 2"/>
          <p:cNvPicPr>
            <a:picLocks noChangeAspect="1"/>
          </p:cNvPicPr>
          <p:nvPr/>
        </p:nvPicPr>
        <p:blipFill>
          <a:blip r:embed="rId2" cstate="print"/>
          <a:stretch>
            <a:fillRect/>
          </a:stretch>
        </p:blipFill>
        <p:spPr>
          <a:xfrm>
            <a:off x="3059832" y="2492896"/>
            <a:ext cx="3141736" cy="4177841"/>
          </a:xfrm>
          <a:prstGeom prst="rect">
            <a:avLst/>
          </a:prstGeom>
        </p:spPr>
      </p:pic>
    </p:spTree>
    <p:extLst>
      <p:ext uri="{BB962C8B-B14F-4D97-AF65-F5344CB8AC3E}">
        <p14:creationId xmlns:p14="http://schemas.microsoft.com/office/powerpoint/2010/main" val="2645181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43408"/>
            <a:ext cx="8064896" cy="2523768"/>
          </a:xfrm>
          <a:prstGeom prst="rect">
            <a:avLst/>
          </a:prstGeom>
        </p:spPr>
        <p:txBody>
          <a:bodyPr wrap="square">
            <a:spAutoFit/>
          </a:bodyPr>
          <a:lstStyle/>
          <a:p>
            <a:endParaRPr lang="es-ES" dirty="0" smtClean="0"/>
          </a:p>
          <a:p>
            <a:r>
              <a:rPr lang="es-ES" sz="4000" b="1" dirty="0" smtClean="0">
                <a:solidFill>
                  <a:schemeClr val="tx2"/>
                </a:solidFill>
              </a:rPr>
              <a:t>		</a:t>
            </a:r>
            <a:r>
              <a:rPr lang="es-ES" sz="4000" b="1" dirty="0" smtClean="0">
                <a:solidFill>
                  <a:schemeClr val="accent1"/>
                </a:solidFill>
              </a:rPr>
              <a:t>    TERRIBILITÁ </a:t>
            </a:r>
          </a:p>
          <a:p>
            <a:r>
              <a:rPr lang="es-ES" sz="2000" dirty="0" smtClean="0"/>
              <a:t>Definición de la obra de Miguel Ángel, utilizada por artistas del </a:t>
            </a:r>
            <a:r>
              <a:rPr lang="es-ES" sz="2000" dirty="0" err="1" smtClean="0"/>
              <a:t>Cinquecento</a:t>
            </a:r>
            <a:r>
              <a:rPr lang="es-ES" sz="2000" dirty="0" smtClean="0"/>
              <a:t>, para destacar el aspecto amenazador de los personajes, con una mirada profunda (llena de fuerza, de ira) y una musculatura en plena tensión, que convierten al hombre en un “</a:t>
            </a:r>
            <a:r>
              <a:rPr lang="es-ES" sz="2000" dirty="0" err="1" smtClean="0"/>
              <a:t>uomo</a:t>
            </a:r>
            <a:r>
              <a:rPr lang="es-ES" sz="2000" dirty="0" smtClean="0"/>
              <a:t> </a:t>
            </a:r>
            <a:r>
              <a:rPr lang="es-ES" sz="2000" dirty="0" err="1" smtClean="0"/>
              <a:t>terribile</a:t>
            </a:r>
            <a:r>
              <a:rPr lang="es-ES" sz="2000" dirty="0" smtClean="0"/>
              <a:t>” cargado de fuerza, cólera y expresividad. </a:t>
            </a:r>
          </a:p>
        </p:txBody>
      </p:sp>
      <p:pic>
        <p:nvPicPr>
          <p:cNvPr id="1026" name="Picture 2"/>
          <p:cNvPicPr>
            <a:picLocks noChangeAspect="1" noChangeArrowheads="1"/>
          </p:cNvPicPr>
          <p:nvPr/>
        </p:nvPicPr>
        <p:blipFill>
          <a:blip r:embed="rId2" cstate="print"/>
          <a:srcRect/>
          <a:stretch>
            <a:fillRect/>
          </a:stretch>
        </p:blipFill>
        <p:spPr bwMode="auto">
          <a:xfrm>
            <a:off x="0" y="4005064"/>
            <a:ext cx="2690361" cy="285293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411760" y="1988840"/>
            <a:ext cx="3888432" cy="218724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940152" y="3711985"/>
            <a:ext cx="3203848" cy="3146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8892480" cy="3785652"/>
          </a:xfrm>
          <a:prstGeom prst="rect">
            <a:avLst/>
          </a:prstGeom>
        </p:spPr>
        <p:txBody>
          <a:bodyPr wrap="square">
            <a:spAutoFit/>
          </a:bodyPr>
          <a:lstStyle/>
          <a:p>
            <a:r>
              <a:rPr lang="es-ES" sz="4000" b="1" dirty="0" smtClean="0">
                <a:solidFill>
                  <a:schemeClr val="accent1"/>
                </a:solidFill>
              </a:rPr>
              <a:t>			PERSPECTIVA</a:t>
            </a:r>
          </a:p>
          <a:p>
            <a:r>
              <a:rPr lang="es-ES" sz="2000" dirty="0" smtClean="0"/>
              <a:t>Recurso artístico que recrea la profundidad y la posición relativa de los</a:t>
            </a:r>
          </a:p>
          <a:p>
            <a:r>
              <a:rPr lang="es-ES" sz="2000" dirty="0" smtClean="0"/>
              <a:t>objetos comunes. </a:t>
            </a:r>
          </a:p>
          <a:p>
            <a:r>
              <a:rPr lang="es-ES" sz="2000" dirty="0" smtClean="0"/>
              <a:t>Es el modo de representar en una superficie los objetos de manera que aparezcan en la forma y disposición en que se muestran a la vista en la realidad. Es también la ilusión visual que percibe el observador que le ayuda a determinar la profundidad y situación de los objetos a distintas distancias.</a:t>
            </a:r>
          </a:p>
          <a:p>
            <a:r>
              <a:rPr lang="es-ES" sz="2000" dirty="0" smtClean="0"/>
              <a:t>Transforma la superficie plana en un nuevo espacio tridimensional.</a:t>
            </a:r>
          </a:p>
          <a:p>
            <a:r>
              <a:rPr lang="es-ES" sz="2000" dirty="0" smtClean="0"/>
              <a:t>Existen distintos tipos: lineal, aérea, caballera… </a:t>
            </a:r>
          </a:p>
          <a:p>
            <a:endParaRPr lang="es-ES" sz="2000" dirty="0" smtClean="0"/>
          </a:p>
          <a:p>
            <a:endParaRPr lang="es-ES" sz="2000" dirty="0" smtClean="0"/>
          </a:p>
        </p:txBody>
      </p:sp>
      <p:pic>
        <p:nvPicPr>
          <p:cNvPr id="3074" name="Picture 2"/>
          <p:cNvPicPr>
            <a:picLocks noChangeAspect="1" noChangeArrowheads="1"/>
          </p:cNvPicPr>
          <p:nvPr/>
        </p:nvPicPr>
        <p:blipFill>
          <a:blip r:embed="rId2" cstate="print"/>
          <a:srcRect/>
          <a:stretch>
            <a:fillRect/>
          </a:stretch>
        </p:blipFill>
        <p:spPr bwMode="auto">
          <a:xfrm>
            <a:off x="1979712" y="3214888"/>
            <a:ext cx="5112568" cy="3643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60648"/>
            <a:ext cx="8568952" cy="1938992"/>
          </a:xfrm>
          <a:prstGeom prst="rect">
            <a:avLst/>
          </a:prstGeom>
        </p:spPr>
        <p:txBody>
          <a:bodyPr wrap="square">
            <a:spAutoFit/>
          </a:bodyPr>
          <a:lstStyle/>
          <a:p>
            <a:r>
              <a:rPr lang="es-ES" sz="4000" b="1" dirty="0" smtClean="0">
                <a:solidFill>
                  <a:schemeClr val="accent1"/>
                </a:solidFill>
              </a:rPr>
              <a:t>		 PERSPECTIVA LINEAL</a:t>
            </a:r>
          </a:p>
          <a:p>
            <a:r>
              <a:rPr lang="es-ES" sz="2000" dirty="0" smtClean="0"/>
              <a:t>En la perspectiva geométrica, las líneas de las figuras son convergente hacia el fondo, cada vez más pequeñas a medida que se desea presentarlas alejadas del espectador. Disminuyen de acuerdo con las llamadas líneas de fuga que convergen hacia el </a:t>
            </a:r>
            <a:r>
              <a:rPr lang="es-ES" sz="2000" b="1" dirty="0" smtClean="0"/>
              <a:t>punto de fuga. </a:t>
            </a:r>
            <a:r>
              <a:rPr lang="es-ES" sz="2000" dirty="0" smtClean="0"/>
              <a:t>Se puede aplicar matemáticamente.</a:t>
            </a:r>
            <a:endParaRPr lang="es-ES" sz="2000" dirty="0"/>
          </a:p>
        </p:txBody>
      </p:sp>
      <p:pic>
        <p:nvPicPr>
          <p:cNvPr id="4098" name="Picture 2"/>
          <p:cNvPicPr>
            <a:picLocks noChangeAspect="1" noChangeArrowheads="1"/>
          </p:cNvPicPr>
          <p:nvPr/>
        </p:nvPicPr>
        <p:blipFill>
          <a:blip r:embed="rId2" cstate="print"/>
          <a:srcRect/>
          <a:stretch>
            <a:fillRect/>
          </a:stretch>
        </p:blipFill>
        <p:spPr bwMode="auto">
          <a:xfrm>
            <a:off x="6444208" y="2276872"/>
            <a:ext cx="2160275" cy="458112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67544" y="2780928"/>
            <a:ext cx="5626940" cy="3455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332656"/>
            <a:ext cx="8892480" cy="2246769"/>
          </a:xfrm>
          <a:prstGeom prst="rect">
            <a:avLst/>
          </a:prstGeom>
        </p:spPr>
        <p:txBody>
          <a:bodyPr wrap="square">
            <a:spAutoFit/>
          </a:bodyPr>
          <a:lstStyle/>
          <a:p>
            <a:r>
              <a:rPr lang="es-ES" sz="4000" b="1" dirty="0" smtClean="0">
                <a:solidFill>
                  <a:schemeClr val="accent1"/>
                </a:solidFill>
              </a:rPr>
              <a:t>		LÍNEAS DE FUGA</a:t>
            </a:r>
          </a:p>
          <a:p>
            <a:r>
              <a:rPr lang="es-ES" sz="2000" dirty="0" smtClean="0"/>
              <a:t>El término se refiere a aquellas líneas que componen la trama de un cuadro, dirigidas todas ellas hacia un punto convergente en el centro de la composición, denominado punto de fuga. Constituyen los pilares esenciales de la perspectiva lineal y sirven para crear sensación de tridimensionalidad pero también</a:t>
            </a:r>
          </a:p>
          <a:p>
            <a:r>
              <a:rPr lang="es-ES" sz="2000" dirty="0" smtClean="0"/>
              <a:t>para remarcar algún aspecto o personaje del cuadro.</a:t>
            </a:r>
            <a:endParaRPr lang="es-ES" sz="2000" dirty="0"/>
          </a:p>
        </p:txBody>
      </p:sp>
      <p:pic>
        <p:nvPicPr>
          <p:cNvPr id="8194" name="Picture 2"/>
          <p:cNvPicPr>
            <a:picLocks noChangeAspect="1" noChangeArrowheads="1"/>
          </p:cNvPicPr>
          <p:nvPr/>
        </p:nvPicPr>
        <p:blipFill>
          <a:blip r:embed="rId2" cstate="print"/>
          <a:srcRect/>
          <a:stretch>
            <a:fillRect/>
          </a:stretch>
        </p:blipFill>
        <p:spPr bwMode="auto">
          <a:xfrm>
            <a:off x="2843808" y="2780928"/>
            <a:ext cx="3240360" cy="38740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332656"/>
            <a:ext cx="8208912" cy="1631216"/>
          </a:xfrm>
          <a:prstGeom prst="rect">
            <a:avLst/>
          </a:prstGeom>
        </p:spPr>
        <p:txBody>
          <a:bodyPr wrap="square">
            <a:spAutoFit/>
          </a:bodyPr>
          <a:lstStyle/>
          <a:p>
            <a:r>
              <a:rPr lang="es-ES" sz="4000" b="1" dirty="0" smtClean="0">
                <a:solidFill>
                  <a:schemeClr val="accent1"/>
                </a:solidFill>
              </a:rPr>
              <a:t>		PERSPECTIVA AÉREA</a:t>
            </a:r>
          </a:p>
          <a:p>
            <a:r>
              <a:rPr lang="es-ES" sz="2000" dirty="0" smtClean="0"/>
              <a:t>Es el recurso pictórico que intenta representar la atmósfera que envuelve a los objetos, dibujando a los del fondo más desvaídamente con objeto de producir una impresión real de distancia. </a:t>
            </a:r>
          </a:p>
        </p:txBody>
      </p:sp>
      <p:pic>
        <p:nvPicPr>
          <p:cNvPr id="5122" name="Picture 2"/>
          <p:cNvPicPr>
            <a:picLocks noChangeAspect="1" noChangeArrowheads="1"/>
          </p:cNvPicPr>
          <p:nvPr/>
        </p:nvPicPr>
        <p:blipFill>
          <a:blip r:embed="rId2" cstate="print"/>
          <a:srcRect/>
          <a:stretch>
            <a:fillRect/>
          </a:stretch>
        </p:blipFill>
        <p:spPr bwMode="auto">
          <a:xfrm>
            <a:off x="1691680" y="2276872"/>
            <a:ext cx="5711957" cy="4283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60648"/>
            <a:ext cx="8424936" cy="3447098"/>
          </a:xfrm>
          <a:prstGeom prst="rect">
            <a:avLst/>
          </a:prstGeom>
        </p:spPr>
        <p:txBody>
          <a:bodyPr wrap="square">
            <a:spAutoFit/>
          </a:bodyPr>
          <a:lstStyle/>
          <a:p>
            <a:r>
              <a:rPr lang="es-ES" sz="4000" b="1" dirty="0" smtClean="0">
                <a:solidFill>
                  <a:schemeClr val="accent1"/>
                </a:solidFill>
              </a:rPr>
              <a:t>			SFUMATO</a:t>
            </a:r>
          </a:p>
          <a:p>
            <a:r>
              <a:rPr lang="es-ES" sz="2000" dirty="0" smtClean="0"/>
              <a:t>Artificio pictórico, creado por Leonardo da Vinci a finales del </a:t>
            </a:r>
            <a:r>
              <a:rPr lang="es-ES" sz="2000" dirty="0" err="1" smtClean="0"/>
              <a:t>Quattrocentro</a:t>
            </a:r>
            <a:r>
              <a:rPr lang="es-ES" sz="2000" dirty="0" smtClean="0"/>
              <a:t>, que consiste en prescindir de la línea, del dibujo, de los contornos netos y precisos,  aplicando numerosas capas muy finas superpuestas que favorecen la transición entre la luz y la sombra, mediante bordes imprecisos y difuminados y envolverlo todo en una especie de niebla imprecisa que difumina los perfiles.</a:t>
            </a:r>
          </a:p>
          <a:p>
            <a:endParaRPr lang="es-ES" sz="2000" dirty="0" smtClean="0"/>
          </a:p>
          <a:p>
            <a:endParaRPr lang="es-ES" sz="2000" dirty="0" smtClean="0"/>
          </a:p>
          <a:p>
            <a:endParaRPr lang="es-ES" sz="2000" dirty="0" smtClean="0"/>
          </a:p>
          <a:p>
            <a:endParaRPr lang="es-ES" dirty="0"/>
          </a:p>
        </p:txBody>
      </p:sp>
      <p:pic>
        <p:nvPicPr>
          <p:cNvPr id="6146" name="Picture 2"/>
          <p:cNvPicPr>
            <a:picLocks noChangeAspect="1" noChangeArrowheads="1"/>
          </p:cNvPicPr>
          <p:nvPr/>
        </p:nvPicPr>
        <p:blipFill>
          <a:blip r:embed="rId2" cstate="print"/>
          <a:srcRect/>
          <a:stretch>
            <a:fillRect/>
          </a:stretch>
        </p:blipFill>
        <p:spPr bwMode="auto">
          <a:xfrm>
            <a:off x="971600" y="2492896"/>
            <a:ext cx="2857500" cy="418147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427984" y="3068960"/>
            <a:ext cx="4022567"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332656"/>
            <a:ext cx="8471878" cy="1815882"/>
          </a:xfrm>
          <a:prstGeom prst="rect">
            <a:avLst/>
          </a:prstGeom>
        </p:spPr>
        <p:txBody>
          <a:bodyPr wrap="square">
            <a:spAutoFit/>
          </a:bodyPr>
          <a:lstStyle/>
          <a:p>
            <a:r>
              <a:rPr lang="es-ES" sz="4000" b="1" dirty="0" smtClean="0">
                <a:solidFill>
                  <a:schemeClr val="accent1"/>
                </a:solidFill>
              </a:rPr>
              <a:t>			ESCORZO</a:t>
            </a:r>
          </a:p>
          <a:p>
            <a:r>
              <a:rPr lang="es-ES" dirty="0" smtClean="0"/>
              <a:t>Técnica pictórica, empleada desde época helenística y recuperada durante el </a:t>
            </a:r>
            <a:r>
              <a:rPr lang="es-ES" dirty="0" err="1" smtClean="0"/>
              <a:t>Trecento</a:t>
            </a:r>
            <a:r>
              <a:rPr lang="es-ES" dirty="0" smtClean="0"/>
              <a:t>, basada en representar una figura sobresaliente del plano de fondo para crear líneas o planos. La colocación de los cuerpos o los objetos sería oblicua o perpendicular respecto al campo visual del espectador, con la idea de obtener </a:t>
            </a:r>
            <a:r>
              <a:rPr lang="es-ES" dirty="0" smtClean="0"/>
              <a:t>una </a:t>
            </a:r>
            <a:r>
              <a:rPr lang="es-ES" dirty="0" smtClean="0"/>
              <a:t>mayor profundidad. </a:t>
            </a:r>
          </a:p>
        </p:txBody>
      </p:sp>
      <p:pic>
        <p:nvPicPr>
          <p:cNvPr id="2050" name="Picture 2"/>
          <p:cNvPicPr>
            <a:picLocks noChangeAspect="1" noChangeArrowheads="1"/>
          </p:cNvPicPr>
          <p:nvPr/>
        </p:nvPicPr>
        <p:blipFill>
          <a:blip r:embed="rId2" cstate="print"/>
          <a:srcRect/>
          <a:stretch>
            <a:fillRect/>
          </a:stretch>
        </p:blipFill>
        <p:spPr bwMode="auto">
          <a:xfrm>
            <a:off x="382717" y="2420888"/>
            <a:ext cx="3469203" cy="369302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95936" y="2420888"/>
            <a:ext cx="4943486" cy="41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476672"/>
            <a:ext cx="7560840" cy="1446550"/>
          </a:xfrm>
          <a:prstGeom prst="rect">
            <a:avLst/>
          </a:prstGeom>
        </p:spPr>
        <p:txBody>
          <a:bodyPr wrap="square">
            <a:spAutoFit/>
          </a:bodyPr>
          <a:lstStyle/>
          <a:p>
            <a:r>
              <a:rPr lang="es-ES" sz="4000" b="1" dirty="0" smtClean="0">
                <a:solidFill>
                  <a:schemeClr val="accent1"/>
                </a:solidFill>
              </a:rPr>
              <a:t>			TONDO</a:t>
            </a:r>
          </a:p>
          <a:p>
            <a:r>
              <a:rPr lang="es-ES" sz="2400" dirty="0" smtClean="0"/>
              <a:t>Italianismo que quiere decir </a:t>
            </a:r>
            <a:r>
              <a:rPr lang="es-ES" sz="2400" dirty="0" smtClean="0"/>
              <a:t>cuadro de </a:t>
            </a:r>
            <a:r>
              <a:rPr lang="es-ES" sz="2400" dirty="0" smtClean="0"/>
              <a:t>forma circular. También adorno circular rehundido en un paramento.</a:t>
            </a:r>
            <a:endParaRPr lang="es-ES" sz="2400" dirty="0"/>
          </a:p>
        </p:txBody>
      </p:sp>
      <p:pic>
        <p:nvPicPr>
          <p:cNvPr id="7170" name="Picture 2"/>
          <p:cNvPicPr>
            <a:picLocks noChangeAspect="1" noChangeArrowheads="1"/>
          </p:cNvPicPr>
          <p:nvPr/>
        </p:nvPicPr>
        <p:blipFill>
          <a:blip r:embed="rId2" cstate="print"/>
          <a:srcRect/>
          <a:stretch>
            <a:fillRect/>
          </a:stretch>
        </p:blipFill>
        <p:spPr bwMode="auto">
          <a:xfrm>
            <a:off x="2195736" y="2132856"/>
            <a:ext cx="4419600"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0"/>
            <a:ext cx="8820472" cy="2739211"/>
          </a:xfrm>
          <a:prstGeom prst="rect">
            <a:avLst/>
          </a:prstGeom>
        </p:spPr>
        <p:txBody>
          <a:bodyPr wrap="square">
            <a:spAutoFit/>
          </a:bodyPr>
          <a:lstStyle/>
          <a:p>
            <a:r>
              <a:rPr lang="es-ES" sz="3600" b="1" dirty="0" smtClean="0">
                <a:solidFill>
                  <a:srgbClr val="0070C0"/>
                </a:solidFill>
              </a:rPr>
              <a:t>		     </a:t>
            </a:r>
            <a:r>
              <a:rPr lang="es-ES" sz="3600" b="1" dirty="0" smtClean="0">
                <a:solidFill>
                  <a:schemeClr val="accent1"/>
                </a:solidFill>
              </a:rPr>
              <a:t>ALMOHADILLADO</a:t>
            </a:r>
            <a:endParaRPr lang="es-ES" sz="3600" b="1" dirty="0">
              <a:solidFill>
                <a:schemeClr val="accent1"/>
              </a:solidFill>
            </a:endParaRPr>
          </a:p>
          <a:p>
            <a:r>
              <a:rPr lang="es-ES" sz="2000" dirty="0" smtClean="0"/>
              <a:t>Técnica </a:t>
            </a:r>
            <a:r>
              <a:rPr lang="es-ES" sz="2000" dirty="0"/>
              <a:t>constructiva y decorativa empleada en la arquitectura romana y recuperada en Renacimiento que incluye el uso de sillares cuya cara visible sobresale del fondo del muro. </a:t>
            </a:r>
            <a:r>
              <a:rPr lang="es-ES" sz="2000" dirty="0" smtClean="0"/>
              <a:t>Los sillares han sido labrados a modo de almohadilla, con los sillares refundidos en las juntas o uniones. Las juntas están biseladas o rehundidas, para dar la sensación de relieve.</a:t>
            </a:r>
          </a:p>
          <a:p>
            <a:endParaRPr lang="es-ES" dirty="0"/>
          </a:p>
          <a:p>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3275856" y="4724400"/>
            <a:ext cx="2095500" cy="21336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796136" y="4603387"/>
            <a:ext cx="3059832" cy="225461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123728" y="2132856"/>
            <a:ext cx="6048672" cy="235115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4459305"/>
            <a:ext cx="2627784" cy="2398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60648"/>
            <a:ext cx="8784976" cy="2185214"/>
          </a:xfrm>
          <a:prstGeom prst="rect">
            <a:avLst/>
          </a:prstGeom>
        </p:spPr>
        <p:txBody>
          <a:bodyPr wrap="square">
            <a:spAutoFit/>
          </a:bodyPr>
          <a:lstStyle/>
          <a:p>
            <a:r>
              <a:rPr lang="es-ES" sz="3600" b="1" dirty="0" smtClean="0">
                <a:solidFill>
                  <a:srgbClr val="0070C0"/>
                </a:solidFill>
              </a:rPr>
              <a:t>	      BALAUSTRE/BALAUSTRADA</a:t>
            </a:r>
            <a:endParaRPr lang="es-ES" sz="3600" b="1" dirty="0">
              <a:solidFill>
                <a:srgbClr val="0070C0"/>
              </a:solidFill>
            </a:endParaRPr>
          </a:p>
          <a:p>
            <a:r>
              <a:rPr lang="es-ES" sz="2000" dirty="0" smtClean="0"/>
              <a:t>Elemento arquitectónico típico del Renacimiento. Es una columnita </a:t>
            </a:r>
            <a:r>
              <a:rPr lang="es-ES" sz="2000" dirty="0"/>
              <a:t>de perfil compuesto </a:t>
            </a:r>
            <a:r>
              <a:rPr lang="es-ES" sz="2000" dirty="0" smtClean="0"/>
              <a:t>por molduras </a:t>
            </a:r>
            <a:r>
              <a:rPr lang="es-ES" sz="2000" dirty="0"/>
              <a:t>cuadradas y </a:t>
            </a:r>
            <a:r>
              <a:rPr lang="es-ES" sz="2000" dirty="0" smtClean="0"/>
              <a:t>curvas, ensanchamientos </a:t>
            </a:r>
            <a:r>
              <a:rPr lang="es-ES" sz="2000" dirty="0"/>
              <a:t>y </a:t>
            </a:r>
            <a:r>
              <a:rPr lang="es-ES" sz="2000" dirty="0" smtClean="0"/>
              <a:t>estrechamientos sucesivos</a:t>
            </a:r>
            <a:r>
              <a:rPr lang="es-ES" sz="2000" dirty="0"/>
              <a:t>, que se emplea </a:t>
            </a:r>
            <a:r>
              <a:rPr lang="es-ES" sz="2000" dirty="0" smtClean="0"/>
              <a:t>para ornamentar </a:t>
            </a:r>
            <a:r>
              <a:rPr lang="es-ES" sz="2000" dirty="0"/>
              <a:t>barandillas o </a:t>
            </a:r>
            <a:r>
              <a:rPr lang="es-ES" sz="2000" dirty="0" smtClean="0"/>
              <a:t>antepechos de </a:t>
            </a:r>
            <a:r>
              <a:rPr lang="es-ES" sz="2000" dirty="0"/>
              <a:t>balcones, azoteas, corredores </a:t>
            </a:r>
            <a:r>
              <a:rPr lang="es-ES" sz="2000" dirty="0" smtClean="0"/>
              <a:t>y escaleras</a:t>
            </a:r>
            <a:r>
              <a:rPr lang="es-ES" sz="2000" dirty="0"/>
              <a:t>. Derivado del </a:t>
            </a:r>
            <a:r>
              <a:rPr lang="es-ES" sz="2000" dirty="0" smtClean="0"/>
              <a:t>concepto anterior </a:t>
            </a:r>
            <a:r>
              <a:rPr lang="es-ES" sz="2000" dirty="0"/>
              <a:t>sería el de BALAUSTRADA </a:t>
            </a:r>
            <a:r>
              <a:rPr lang="es-ES" sz="2000" dirty="0" smtClean="0"/>
              <a:t>o serie </a:t>
            </a:r>
            <a:r>
              <a:rPr lang="es-ES" sz="2000" dirty="0"/>
              <a:t>u orden de balaustres, </a:t>
            </a:r>
            <a:r>
              <a:rPr lang="es-ES" sz="2000" dirty="0" smtClean="0"/>
              <a:t>formando barandilla.</a:t>
            </a:r>
            <a:endParaRPr lang="es-ES" sz="2000" dirty="0"/>
          </a:p>
        </p:txBody>
      </p:sp>
      <p:pic>
        <p:nvPicPr>
          <p:cNvPr id="2050" name="Picture 2"/>
          <p:cNvPicPr>
            <a:picLocks noChangeAspect="1" noChangeArrowheads="1"/>
          </p:cNvPicPr>
          <p:nvPr/>
        </p:nvPicPr>
        <p:blipFill>
          <a:blip r:embed="rId2" cstate="print"/>
          <a:srcRect/>
          <a:stretch>
            <a:fillRect/>
          </a:stretch>
        </p:blipFill>
        <p:spPr bwMode="auto">
          <a:xfrm>
            <a:off x="899592" y="3573016"/>
            <a:ext cx="2899639" cy="280831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932040" y="2630394"/>
            <a:ext cx="3312368" cy="4034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ornacina - Niche - Traducine"/>
          <p:cNvPicPr>
            <a:picLocks noChangeAspect="1" noChangeArrowheads="1"/>
          </p:cNvPicPr>
          <p:nvPr/>
        </p:nvPicPr>
        <p:blipFill>
          <a:blip r:embed="rId2" cstate="print"/>
          <a:srcRect/>
          <a:stretch>
            <a:fillRect/>
          </a:stretch>
        </p:blipFill>
        <p:spPr bwMode="auto">
          <a:xfrm>
            <a:off x="5148064" y="3284984"/>
            <a:ext cx="4527376" cy="3018251"/>
          </a:xfrm>
          <a:prstGeom prst="rect">
            <a:avLst/>
          </a:prstGeom>
          <a:noFill/>
        </p:spPr>
      </p:pic>
      <p:sp>
        <p:nvSpPr>
          <p:cNvPr id="2" name="1 Rectángulo"/>
          <p:cNvSpPr/>
          <p:nvPr/>
        </p:nvSpPr>
        <p:spPr>
          <a:xfrm>
            <a:off x="395536" y="404664"/>
            <a:ext cx="8496944" cy="2185214"/>
          </a:xfrm>
          <a:prstGeom prst="rect">
            <a:avLst/>
          </a:prstGeom>
        </p:spPr>
        <p:txBody>
          <a:bodyPr wrap="square">
            <a:spAutoFit/>
          </a:bodyPr>
          <a:lstStyle/>
          <a:p>
            <a:r>
              <a:rPr lang="es-ES" sz="3600" b="1" dirty="0" smtClean="0">
                <a:solidFill>
                  <a:srgbClr val="0070C0"/>
                </a:solidFill>
              </a:rPr>
              <a:t>			  HORNACINA</a:t>
            </a:r>
            <a:endParaRPr lang="es-ES" sz="3600" b="1" dirty="0">
              <a:solidFill>
                <a:srgbClr val="0070C0"/>
              </a:solidFill>
            </a:endParaRPr>
          </a:p>
          <a:p>
            <a:r>
              <a:rPr lang="es-ES" sz="2000" dirty="0" smtClean="0"/>
              <a:t>Cualquier </a:t>
            </a:r>
            <a:r>
              <a:rPr lang="es-ES" sz="2000" dirty="0"/>
              <a:t>cavidad practicada en el </a:t>
            </a:r>
            <a:r>
              <a:rPr lang="es-ES" sz="2000" dirty="0" smtClean="0"/>
              <a:t>muro. También </a:t>
            </a:r>
            <a:r>
              <a:rPr lang="es-ES" sz="2000" dirty="0"/>
              <a:t>se le puede denominar “nicho”. </a:t>
            </a:r>
            <a:r>
              <a:rPr lang="es-ES" sz="2000" dirty="0" smtClean="0"/>
              <a:t>Su finalidad </a:t>
            </a:r>
            <a:r>
              <a:rPr lang="es-ES" sz="2000" dirty="0"/>
              <a:t>puede ser constructiva, a fin </a:t>
            </a:r>
            <a:r>
              <a:rPr lang="es-ES" sz="2000" dirty="0" smtClean="0"/>
              <a:t>de aligerar </a:t>
            </a:r>
            <a:r>
              <a:rPr lang="es-ES" sz="2000" dirty="0"/>
              <a:t>el espesor del muro o simbólica </a:t>
            </a:r>
            <a:r>
              <a:rPr lang="es-ES" sz="2000" dirty="0" smtClean="0"/>
              <a:t>o decorativa</a:t>
            </a:r>
            <a:r>
              <a:rPr lang="es-ES" sz="2000" dirty="0"/>
              <a:t>, generalmente cobija una estatua.</a:t>
            </a:r>
          </a:p>
          <a:p>
            <a:r>
              <a:rPr lang="es-ES" sz="2000" dirty="0"/>
              <a:t>En algunos casos, puede cobijar toda </a:t>
            </a:r>
            <a:r>
              <a:rPr lang="es-ES" sz="2000" dirty="0" smtClean="0"/>
              <a:t>una portada</a:t>
            </a:r>
            <a:r>
              <a:rPr lang="es-ES" sz="2000" dirty="0"/>
              <a:t>. Con frecuencia es coronada por </a:t>
            </a:r>
            <a:r>
              <a:rPr lang="es-ES" sz="2000" dirty="0" smtClean="0"/>
              <a:t>una bóveda </a:t>
            </a:r>
            <a:r>
              <a:rPr lang="es-ES" sz="2000" dirty="0"/>
              <a:t>de cuarto de esfera.</a:t>
            </a:r>
          </a:p>
        </p:txBody>
      </p:sp>
      <p:sp>
        <p:nvSpPr>
          <p:cNvPr id="7170" name="AutoShape 2" descr="hornacina – Glosario ilustrado de arte arquitectón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172" name="AutoShape 4" descr="hornacina – Glosario ilustrado de arte arquitectón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174" name="Picture 6" descr="hornacina – Glosario ilustrado de arte arquitectónico"/>
          <p:cNvPicPr>
            <a:picLocks noChangeAspect="1" noChangeArrowheads="1"/>
          </p:cNvPicPr>
          <p:nvPr/>
        </p:nvPicPr>
        <p:blipFill>
          <a:blip r:embed="rId3" cstate="print"/>
          <a:srcRect/>
          <a:stretch>
            <a:fillRect/>
          </a:stretch>
        </p:blipFill>
        <p:spPr bwMode="auto">
          <a:xfrm>
            <a:off x="251520" y="2852936"/>
            <a:ext cx="5256584" cy="371249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404664"/>
            <a:ext cx="7488832" cy="1815882"/>
          </a:xfrm>
          <a:prstGeom prst="rect">
            <a:avLst/>
          </a:prstGeom>
        </p:spPr>
        <p:txBody>
          <a:bodyPr wrap="square">
            <a:spAutoFit/>
          </a:bodyPr>
          <a:lstStyle/>
          <a:p>
            <a:r>
              <a:rPr lang="es-ES" sz="4000" b="1" dirty="0" smtClean="0">
                <a:solidFill>
                  <a:srgbClr val="0070C0"/>
                </a:solidFill>
              </a:rPr>
              <a:t>			ÓCULO</a:t>
            </a:r>
            <a:endParaRPr lang="es-ES" sz="4000" b="1" dirty="0">
              <a:solidFill>
                <a:srgbClr val="0070C0"/>
              </a:solidFill>
            </a:endParaRPr>
          </a:p>
          <a:p>
            <a:r>
              <a:rPr lang="pt-BR" sz="2400" dirty="0" smtClean="0"/>
              <a:t>Elemento </a:t>
            </a:r>
            <a:r>
              <a:rPr lang="pt-BR" sz="2400" dirty="0" err="1" smtClean="0"/>
              <a:t>arquitectónico</a:t>
            </a:r>
            <a:r>
              <a:rPr lang="pt-BR" sz="2400" dirty="0" smtClean="0"/>
              <a:t> que consiste </a:t>
            </a:r>
            <a:r>
              <a:rPr lang="pt-BR" sz="2400" dirty="0" err="1" smtClean="0"/>
              <a:t>en</a:t>
            </a:r>
            <a:r>
              <a:rPr lang="pt-BR" sz="2400" dirty="0" smtClean="0"/>
              <a:t> </a:t>
            </a:r>
            <a:r>
              <a:rPr lang="pt-BR" sz="2400" dirty="0" err="1" smtClean="0"/>
              <a:t>un</a:t>
            </a:r>
            <a:r>
              <a:rPr lang="pt-BR" sz="2400" dirty="0" smtClean="0"/>
              <a:t> </a:t>
            </a:r>
            <a:r>
              <a:rPr lang="pt-BR" sz="2400" dirty="0" err="1" smtClean="0"/>
              <a:t>vano</a:t>
            </a:r>
            <a:r>
              <a:rPr lang="pt-BR" sz="2400" dirty="0" smtClean="0"/>
              <a:t> </a:t>
            </a:r>
            <a:r>
              <a:rPr lang="pt-BR" sz="2400" dirty="0"/>
              <a:t>de forma circular. </a:t>
            </a:r>
            <a:r>
              <a:rPr lang="pt-BR" sz="2400" dirty="0" smtClean="0"/>
              <a:t>Se </a:t>
            </a:r>
            <a:r>
              <a:rPr lang="es-ES" sz="2400" dirty="0" smtClean="0"/>
              <a:t>denomina </a:t>
            </a:r>
            <a:r>
              <a:rPr lang="es-ES" sz="2400" dirty="0"/>
              <a:t>así tanto si </a:t>
            </a:r>
            <a:r>
              <a:rPr lang="es-ES" sz="2400" dirty="0" smtClean="0"/>
              <a:t>está abierto </a:t>
            </a:r>
            <a:r>
              <a:rPr lang="es-ES" sz="2400" dirty="0"/>
              <a:t>en el muro como en </a:t>
            </a:r>
            <a:r>
              <a:rPr lang="es-ES" sz="2400" dirty="0" smtClean="0"/>
              <a:t>la techumbre. </a:t>
            </a:r>
            <a:endParaRPr lang="es-ES" sz="2400" dirty="0"/>
          </a:p>
        </p:txBody>
      </p:sp>
      <p:pic>
        <p:nvPicPr>
          <p:cNvPr id="3074" name="Picture 2"/>
          <p:cNvPicPr>
            <a:picLocks noChangeAspect="1" noChangeArrowheads="1"/>
          </p:cNvPicPr>
          <p:nvPr/>
        </p:nvPicPr>
        <p:blipFill>
          <a:blip r:embed="rId2" cstate="print"/>
          <a:srcRect/>
          <a:stretch>
            <a:fillRect/>
          </a:stretch>
        </p:blipFill>
        <p:spPr bwMode="auto">
          <a:xfrm>
            <a:off x="5652120" y="1817440"/>
            <a:ext cx="2646294" cy="5040560"/>
          </a:xfrm>
          <a:prstGeom prst="rect">
            <a:avLst/>
          </a:prstGeom>
          <a:noFill/>
          <a:ln w="9525">
            <a:noFill/>
            <a:miter lim="800000"/>
            <a:headEnd/>
            <a:tailEnd/>
          </a:ln>
        </p:spPr>
      </p:pic>
      <p:pic>
        <p:nvPicPr>
          <p:cNvPr id="6146" name="Picture 2" descr="Qué Es Oculo - Significado, Concepto, Definición"/>
          <p:cNvPicPr>
            <a:picLocks noChangeAspect="1" noChangeArrowheads="1"/>
          </p:cNvPicPr>
          <p:nvPr/>
        </p:nvPicPr>
        <p:blipFill>
          <a:blip r:embed="rId3" cstate="print"/>
          <a:srcRect/>
          <a:stretch>
            <a:fillRect/>
          </a:stretch>
        </p:blipFill>
        <p:spPr bwMode="auto">
          <a:xfrm>
            <a:off x="539552" y="2996952"/>
            <a:ext cx="4635245" cy="309634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332656"/>
            <a:ext cx="8424936" cy="1877437"/>
          </a:xfrm>
          <a:prstGeom prst="rect">
            <a:avLst/>
          </a:prstGeom>
        </p:spPr>
        <p:txBody>
          <a:bodyPr wrap="square">
            <a:spAutoFit/>
          </a:bodyPr>
          <a:lstStyle/>
          <a:p>
            <a:r>
              <a:rPr lang="es-ES" sz="3600" b="1" dirty="0" smtClean="0">
                <a:solidFill>
                  <a:srgbClr val="0070C0"/>
                </a:solidFill>
              </a:rPr>
              <a:t>			</a:t>
            </a:r>
            <a:r>
              <a:rPr lang="es-ES" sz="4400" b="1" dirty="0" smtClean="0">
                <a:solidFill>
                  <a:srgbClr val="0070C0"/>
                </a:solidFill>
              </a:rPr>
              <a:t>MÉNSULA</a:t>
            </a:r>
            <a:endParaRPr lang="es-ES" sz="4400" b="1" dirty="0">
              <a:solidFill>
                <a:srgbClr val="0070C0"/>
              </a:solidFill>
            </a:endParaRPr>
          </a:p>
          <a:p>
            <a:r>
              <a:rPr lang="es-ES" sz="2400" dirty="0" smtClean="0"/>
              <a:t>Elemento  arquitectónico que </a:t>
            </a:r>
            <a:r>
              <a:rPr lang="es-ES" sz="2400" dirty="0"/>
              <a:t>sale </a:t>
            </a:r>
            <a:r>
              <a:rPr lang="es-ES" sz="2400" dirty="0" smtClean="0"/>
              <a:t>de una </a:t>
            </a:r>
            <a:r>
              <a:rPr lang="es-ES" sz="2400" dirty="0"/>
              <a:t>pared o del </a:t>
            </a:r>
            <a:r>
              <a:rPr lang="es-ES" sz="2400" dirty="0" smtClean="0"/>
              <a:t>plano en </a:t>
            </a:r>
            <a:r>
              <a:rPr lang="es-ES" sz="2400" dirty="0"/>
              <a:t>que está colocado </a:t>
            </a:r>
            <a:r>
              <a:rPr lang="es-ES" sz="2400" dirty="0" smtClean="0"/>
              <a:t>y sirve </a:t>
            </a:r>
            <a:r>
              <a:rPr lang="es-ES" sz="2400" dirty="0"/>
              <a:t>para sostener </a:t>
            </a:r>
            <a:r>
              <a:rPr lang="es-ES" sz="2400" dirty="0" smtClean="0"/>
              <a:t>o recibir </a:t>
            </a:r>
            <a:r>
              <a:rPr lang="es-ES" sz="2400" dirty="0"/>
              <a:t>algún </a:t>
            </a:r>
            <a:r>
              <a:rPr lang="es-ES" sz="2400" dirty="0" smtClean="0"/>
              <a:t>elemento arquitectónico (balcones, cornisas, etc. ) o escultórico.</a:t>
            </a:r>
            <a:endParaRPr lang="es-ES" sz="2400" dirty="0"/>
          </a:p>
        </p:txBody>
      </p:sp>
      <p:pic>
        <p:nvPicPr>
          <p:cNvPr id="4098" name="Picture 2"/>
          <p:cNvPicPr>
            <a:picLocks noChangeAspect="1" noChangeArrowheads="1"/>
          </p:cNvPicPr>
          <p:nvPr/>
        </p:nvPicPr>
        <p:blipFill>
          <a:blip r:embed="rId2" cstate="print"/>
          <a:srcRect/>
          <a:stretch>
            <a:fillRect/>
          </a:stretch>
        </p:blipFill>
        <p:spPr bwMode="auto">
          <a:xfrm>
            <a:off x="0" y="2708920"/>
            <a:ext cx="4369668" cy="3277251"/>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644008" y="2996952"/>
            <a:ext cx="4772312" cy="315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60648"/>
            <a:ext cx="8424936" cy="2246769"/>
          </a:xfrm>
          <a:prstGeom prst="rect">
            <a:avLst/>
          </a:prstGeom>
        </p:spPr>
        <p:txBody>
          <a:bodyPr wrap="square">
            <a:spAutoFit/>
          </a:bodyPr>
          <a:lstStyle/>
          <a:p>
            <a:r>
              <a:rPr lang="es-ES" sz="4400" b="1" dirty="0" smtClean="0">
                <a:solidFill>
                  <a:srgbClr val="0070C0"/>
                </a:solidFill>
              </a:rPr>
              <a:t>			   LOGIA</a:t>
            </a:r>
            <a:endParaRPr lang="es-ES" sz="4400" b="1" dirty="0">
              <a:solidFill>
                <a:srgbClr val="0070C0"/>
              </a:solidFill>
            </a:endParaRPr>
          </a:p>
          <a:p>
            <a:r>
              <a:rPr lang="es-ES" sz="2400" dirty="0" smtClean="0"/>
              <a:t>Galería </a:t>
            </a:r>
            <a:r>
              <a:rPr lang="es-ES" sz="2400" dirty="0"/>
              <a:t>cubierta normalmente por </a:t>
            </a:r>
            <a:r>
              <a:rPr lang="es-ES" sz="2400" dirty="0" smtClean="0"/>
              <a:t>una arquería </a:t>
            </a:r>
            <a:r>
              <a:rPr lang="es-ES" sz="2400" dirty="0"/>
              <a:t>sobre columnas, </a:t>
            </a:r>
            <a:r>
              <a:rPr lang="es-ES" sz="2400" dirty="0" smtClean="0"/>
              <a:t>necesariamente abierta </a:t>
            </a:r>
            <a:r>
              <a:rPr lang="es-ES" sz="2400" dirty="0"/>
              <a:t>al menos por un lado y que servía </a:t>
            </a:r>
            <a:r>
              <a:rPr lang="es-ES" sz="2400" dirty="0" smtClean="0"/>
              <a:t>en las </a:t>
            </a:r>
            <a:r>
              <a:rPr lang="es-ES" sz="2400" dirty="0"/>
              <a:t>ciudades italianas como punto de </a:t>
            </a:r>
            <a:r>
              <a:rPr lang="es-ES" sz="2400" dirty="0" smtClean="0"/>
              <a:t>reunión en </a:t>
            </a:r>
            <a:r>
              <a:rPr lang="es-ES" sz="2400" dirty="0"/>
              <a:t>las </a:t>
            </a:r>
            <a:r>
              <a:rPr lang="es-ES" sz="2400" dirty="0" smtClean="0"/>
              <a:t>calles, propia del Renacimiento.</a:t>
            </a:r>
            <a:endParaRPr lang="es-ES" sz="2400" dirty="0"/>
          </a:p>
        </p:txBody>
      </p:sp>
      <p:pic>
        <p:nvPicPr>
          <p:cNvPr id="7170" name="Picture 2"/>
          <p:cNvPicPr>
            <a:picLocks noChangeAspect="1" noChangeArrowheads="1"/>
          </p:cNvPicPr>
          <p:nvPr/>
        </p:nvPicPr>
        <p:blipFill>
          <a:blip r:embed="rId2" cstate="print"/>
          <a:srcRect/>
          <a:stretch>
            <a:fillRect/>
          </a:stretch>
        </p:blipFill>
        <p:spPr bwMode="auto">
          <a:xfrm>
            <a:off x="2051720" y="2467659"/>
            <a:ext cx="5904656" cy="4390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04664"/>
            <a:ext cx="8568952" cy="1877437"/>
          </a:xfrm>
          <a:prstGeom prst="rect">
            <a:avLst/>
          </a:prstGeom>
        </p:spPr>
        <p:txBody>
          <a:bodyPr wrap="square">
            <a:spAutoFit/>
          </a:bodyPr>
          <a:lstStyle/>
          <a:p>
            <a:r>
              <a:rPr lang="es-ES" sz="4400" b="1" dirty="0" smtClean="0">
                <a:solidFill>
                  <a:srgbClr val="0070C0"/>
                </a:solidFill>
              </a:rPr>
              <a:t>			   ESTUCO</a:t>
            </a:r>
            <a:endParaRPr lang="es-ES" sz="4400" b="1" dirty="0">
              <a:solidFill>
                <a:srgbClr val="0070C0"/>
              </a:solidFill>
            </a:endParaRPr>
          </a:p>
          <a:p>
            <a:r>
              <a:rPr lang="es-ES" sz="2400" dirty="0" smtClean="0"/>
              <a:t>Material </a:t>
            </a:r>
            <a:r>
              <a:rPr lang="es-ES" sz="2400" dirty="0"/>
              <a:t>preparado con tiza, aceite de linaza </a:t>
            </a:r>
            <a:r>
              <a:rPr lang="es-ES" sz="2400" dirty="0" smtClean="0"/>
              <a:t>y cola </a:t>
            </a:r>
            <a:r>
              <a:rPr lang="es-ES" sz="2400" dirty="0"/>
              <a:t>que se aplica espeso como </a:t>
            </a:r>
            <a:r>
              <a:rPr lang="es-ES" sz="2400" dirty="0" smtClean="0"/>
              <a:t>revestimiento decorativo </a:t>
            </a:r>
            <a:r>
              <a:rPr lang="es-ES" sz="2400" dirty="0"/>
              <a:t>que, una vez endurecido, </a:t>
            </a:r>
            <a:r>
              <a:rPr lang="es-ES" sz="2400" dirty="0" smtClean="0"/>
              <a:t>puede labrarse</a:t>
            </a:r>
            <a:r>
              <a:rPr lang="es-ES" sz="2400" dirty="0"/>
              <a:t>, pintarse o dorarse.</a:t>
            </a:r>
          </a:p>
        </p:txBody>
      </p:sp>
      <p:pic>
        <p:nvPicPr>
          <p:cNvPr id="6146" name="Picture 2"/>
          <p:cNvPicPr>
            <a:picLocks noChangeAspect="1" noChangeArrowheads="1"/>
          </p:cNvPicPr>
          <p:nvPr/>
        </p:nvPicPr>
        <p:blipFill>
          <a:blip r:embed="rId2" cstate="print"/>
          <a:srcRect/>
          <a:stretch>
            <a:fillRect/>
          </a:stretch>
        </p:blipFill>
        <p:spPr bwMode="auto">
          <a:xfrm>
            <a:off x="1835696" y="2564904"/>
            <a:ext cx="5555119" cy="3627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404664"/>
            <a:ext cx="8136904" cy="2246769"/>
          </a:xfrm>
          <a:prstGeom prst="rect">
            <a:avLst/>
          </a:prstGeom>
        </p:spPr>
        <p:txBody>
          <a:bodyPr wrap="square">
            <a:spAutoFit/>
          </a:bodyPr>
          <a:lstStyle/>
          <a:p>
            <a:r>
              <a:rPr lang="es-ES" sz="4000" b="1" dirty="0">
                <a:solidFill>
                  <a:srgbClr val="0070C0"/>
                </a:solidFill>
              </a:rPr>
              <a:t>SCHIACCIATO O STIACCIATO</a:t>
            </a:r>
          </a:p>
          <a:p>
            <a:r>
              <a:rPr lang="es-ES" sz="2000" dirty="0" smtClean="0"/>
              <a:t>Técnica </a:t>
            </a:r>
            <a:r>
              <a:rPr lang="es-ES" sz="2000" dirty="0"/>
              <a:t>de relieve usado sobre todo en </a:t>
            </a:r>
            <a:r>
              <a:rPr lang="es-ES" sz="2000" dirty="0" smtClean="0"/>
              <a:t>el Renacimiento </a:t>
            </a:r>
            <a:r>
              <a:rPr lang="es-ES" sz="2000" dirty="0"/>
              <a:t>italiano que imita los efectos de </a:t>
            </a:r>
            <a:r>
              <a:rPr lang="es-ES" sz="2000" dirty="0" smtClean="0"/>
              <a:t>la perspectiva </a:t>
            </a:r>
            <a:r>
              <a:rPr lang="es-ES" sz="2000" dirty="0"/>
              <a:t>atmosférica en el relieve esculpido</a:t>
            </a:r>
            <a:r>
              <a:rPr lang="es-ES" sz="2000" dirty="0" smtClean="0"/>
              <a:t>. </a:t>
            </a:r>
            <a:r>
              <a:rPr lang="es-ES" sz="2000" dirty="0"/>
              <a:t>Lo hace mediante una disminución gradual de </a:t>
            </a:r>
            <a:r>
              <a:rPr lang="es-ES" sz="2000" dirty="0" smtClean="0"/>
              <a:t>la proyección </a:t>
            </a:r>
            <a:r>
              <a:rPr lang="es-ES" sz="2000" dirty="0"/>
              <a:t>de las figuras, desde un </a:t>
            </a:r>
            <a:r>
              <a:rPr lang="es-ES" sz="2000" dirty="0" smtClean="0"/>
              <a:t>altorrelieve en </a:t>
            </a:r>
            <a:r>
              <a:rPr lang="es-ES" sz="2000" dirty="0"/>
              <a:t>las figuras ubicadas en primer plano, hasta </a:t>
            </a:r>
            <a:r>
              <a:rPr lang="es-ES" sz="2000" dirty="0" smtClean="0"/>
              <a:t>un relieve </a:t>
            </a:r>
            <a:r>
              <a:rPr lang="es-ES" sz="2000" dirty="0"/>
              <a:t>extremadamente sutil en las </a:t>
            </a:r>
            <a:r>
              <a:rPr lang="es-ES" sz="2000" dirty="0" smtClean="0"/>
              <a:t>figuras ubicadas </a:t>
            </a:r>
            <a:r>
              <a:rPr lang="es-ES" sz="2000" dirty="0"/>
              <a:t>en el fondo.</a:t>
            </a:r>
          </a:p>
        </p:txBody>
      </p:sp>
      <p:pic>
        <p:nvPicPr>
          <p:cNvPr id="5122" name="Picture 2"/>
          <p:cNvPicPr>
            <a:picLocks noChangeAspect="1" noChangeArrowheads="1"/>
          </p:cNvPicPr>
          <p:nvPr/>
        </p:nvPicPr>
        <p:blipFill>
          <a:blip r:embed="rId2" cstate="print"/>
          <a:srcRect/>
          <a:stretch>
            <a:fillRect/>
          </a:stretch>
        </p:blipFill>
        <p:spPr bwMode="auto">
          <a:xfrm>
            <a:off x="2483768" y="2636912"/>
            <a:ext cx="3456383" cy="3983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67</Words>
  <Application>Microsoft Office PowerPoint</Application>
  <PresentationFormat>Presentación en pantalla (4:3)</PresentationFormat>
  <Paragraphs>59</Paragraphs>
  <Slides>19</Slides>
  <Notes>0</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Tema de Office</vt:lpstr>
      <vt:lpstr>VOCABULARIO ARTE del RENACIMIENTO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 Teresa</dc:creator>
  <cp:lastModifiedBy>madrid</cp:lastModifiedBy>
  <cp:revision>16</cp:revision>
  <dcterms:created xsi:type="dcterms:W3CDTF">2021-01-26T21:15:58Z</dcterms:created>
  <dcterms:modified xsi:type="dcterms:W3CDTF">2022-01-24T12:11:52Z</dcterms:modified>
</cp:coreProperties>
</file>