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ableStyles.xml" ContentType="application/vnd.openxmlformats-officedocument.presentationml.tableStyles+xml"/>
  <Override PartName="/ppt/slideMasters/slideMaster8.xml" ContentType="application/vnd.openxmlformats-officedocument.presentationml.slideMaster+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Masters/slideMaster7.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129.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slides/slide148.xml" ContentType="application/vnd.openxmlformats-officedocument.presentationml.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Lst>
  <p:notesMasterIdLst>
    <p:notesMasterId r:id="rId176"/>
  </p:notesMasterIdLst>
  <p:sldIdLst>
    <p:sldId id="256" r:id="rId9"/>
    <p:sldId id="257" r:id="rId10"/>
    <p:sldId id="258" r:id="rId11"/>
    <p:sldId id="260" r:id="rId12"/>
    <p:sldId id="262" r:id="rId13"/>
    <p:sldId id="263" r:id="rId14"/>
    <p:sldId id="264" r:id="rId15"/>
    <p:sldId id="266" r:id="rId16"/>
    <p:sldId id="269" r:id="rId17"/>
    <p:sldId id="270" r:id="rId18"/>
    <p:sldId id="271" r:id="rId19"/>
    <p:sldId id="272" r:id="rId20"/>
    <p:sldId id="276" r:id="rId21"/>
    <p:sldId id="277" r:id="rId22"/>
    <p:sldId id="278" r:id="rId23"/>
    <p:sldId id="280" r:id="rId24"/>
    <p:sldId id="281" r:id="rId25"/>
    <p:sldId id="282" r:id="rId26"/>
    <p:sldId id="283" r:id="rId27"/>
    <p:sldId id="284" r:id="rId28"/>
    <p:sldId id="285" r:id="rId29"/>
    <p:sldId id="287" r:id="rId30"/>
    <p:sldId id="288" r:id="rId31"/>
    <p:sldId id="289" r:id="rId32"/>
    <p:sldId id="290" r:id="rId33"/>
    <p:sldId id="291" r:id="rId34"/>
    <p:sldId id="292" r:id="rId35"/>
    <p:sldId id="293" r:id="rId36"/>
    <p:sldId id="294" r:id="rId37"/>
    <p:sldId id="296" r:id="rId38"/>
    <p:sldId id="297" r:id="rId39"/>
    <p:sldId id="298" r:id="rId40"/>
    <p:sldId id="299" r:id="rId41"/>
    <p:sldId id="300" r:id="rId42"/>
    <p:sldId id="301" r:id="rId43"/>
    <p:sldId id="302" r:id="rId44"/>
    <p:sldId id="303" r:id="rId45"/>
    <p:sldId id="304" r:id="rId46"/>
    <p:sldId id="306" r:id="rId47"/>
    <p:sldId id="307" r:id="rId48"/>
    <p:sldId id="308" r:id="rId49"/>
    <p:sldId id="310" r:id="rId50"/>
    <p:sldId id="311" r:id="rId51"/>
    <p:sldId id="312" r:id="rId52"/>
    <p:sldId id="313" r:id="rId53"/>
    <p:sldId id="314" r:id="rId54"/>
    <p:sldId id="315" r:id="rId55"/>
    <p:sldId id="316"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86" r:id="rId123"/>
    <p:sldId id="387" r:id="rId124"/>
    <p:sldId id="388" r:id="rId125"/>
    <p:sldId id="390" r:id="rId126"/>
    <p:sldId id="391" r:id="rId127"/>
    <p:sldId id="392" r:id="rId128"/>
    <p:sldId id="393" r:id="rId129"/>
    <p:sldId id="394" r:id="rId130"/>
    <p:sldId id="395" r:id="rId131"/>
    <p:sldId id="396" r:id="rId132"/>
    <p:sldId id="397" r:id="rId133"/>
    <p:sldId id="398" r:id="rId134"/>
    <p:sldId id="399" r:id="rId135"/>
    <p:sldId id="402" r:id="rId136"/>
    <p:sldId id="403" r:id="rId137"/>
    <p:sldId id="404" r:id="rId138"/>
    <p:sldId id="405" r:id="rId139"/>
    <p:sldId id="406" r:id="rId140"/>
    <p:sldId id="407" r:id="rId141"/>
    <p:sldId id="408" r:id="rId142"/>
    <p:sldId id="409" r:id="rId143"/>
    <p:sldId id="410" r:id="rId144"/>
    <p:sldId id="411" r:id="rId145"/>
    <p:sldId id="412" r:id="rId146"/>
    <p:sldId id="401" r:id="rId147"/>
    <p:sldId id="413" r:id="rId148"/>
    <p:sldId id="414" r:id="rId149"/>
    <p:sldId id="415" r:id="rId150"/>
    <p:sldId id="416" r:id="rId151"/>
    <p:sldId id="417" r:id="rId152"/>
    <p:sldId id="418" r:id="rId153"/>
    <p:sldId id="419" r:id="rId154"/>
    <p:sldId id="420" r:id="rId155"/>
    <p:sldId id="421" r:id="rId156"/>
    <p:sldId id="422" r:id="rId157"/>
    <p:sldId id="423" r:id="rId158"/>
    <p:sldId id="424" r:id="rId159"/>
    <p:sldId id="425" r:id="rId160"/>
    <p:sldId id="426" r:id="rId161"/>
    <p:sldId id="427" r:id="rId162"/>
    <p:sldId id="428" r:id="rId163"/>
    <p:sldId id="429" r:id="rId164"/>
    <p:sldId id="430" r:id="rId165"/>
    <p:sldId id="431" r:id="rId166"/>
    <p:sldId id="432" r:id="rId167"/>
    <p:sldId id="433" r:id="rId168"/>
    <p:sldId id="434" r:id="rId169"/>
    <p:sldId id="435" r:id="rId170"/>
    <p:sldId id="436" r:id="rId171"/>
    <p:sldId id="437" r:id="rId172"/>
    <p:sldId id="438" r:id="rId173"/>
    <p:sldId id="439" r:id="rId174"/>
    <p:sldId id="440" r:id="rId175"/>
  </p:sldIdLst>
  <p:sldSz cx="9144000" cy="6858000" type="screen4x3"/>
  <p:notesSz cx="7559675" cy="106918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24" y="-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5" Type="http://schemas.openxmlformats.org/officeDocument/2006/relationships/slide" Target="slides/slide167.xml"/><Relationship Id="rId170" Type="http://schemas.openxmlformats.org/officeDocument/2006/relationships/slide" Target="slides/slide162.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notesMaster" Target="notesMasters/notesMaster1.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openxmlformats.org/officeDocument/2006/relationships/slide" Target="slides/slide156.xml"/><Relationship Id="rId169" Type="http://schemas.openxmlformats.org/officeDocument/2006/relationships/slide" Target="slides/slide161.xml"/><Relationship Id="rId177"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72" Type="http://schemas.openxmlformats.org/officeDocument/2006/relationships/slide" Target="slides/slide164.xml"/><Relationship Id="rId180" Type="http://schemas.openxmlformats.org/officeDocument/2006/relationships/tableStyles" Target="tableStyle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theme" Target="theme/theme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3"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s-ES" sz="1800" b="0" strike="noStrike" spc="-1">
                <a:solidFill>
                  <a:srgbClr val="000000"/>
                </a:solidFill>
                <a:latin typeface="Calibri"/>
              </a:rPr>
              <a:t>Pulse para desplazar la diapositiva</a:t>
            </a:r>
          </a:p>
        </p:txBody>
      </p:sp>
      <p:sp>
        <p:nvSpPr>
          <p:cNvPr id="324" name="PlaceHolder 2"/>
          <p:cNvSpPr>
            <a:spLocks noGrp="1"/>
          </p:cNvSpPr>
          <p:nvPr>
            <p:ph type="body"/>
          </p:nvPr>
        </p:nvSpPr>
        <p:spPr>
          <a:xfrm>
            <a:off x="756000" y="5078520"/>
            <a:ext cx="6047640" cy="4811040"/>
          </a:xfrm>
          <a:prstGeom prst="rect">
            <a:avLst/>
          </a:prstGeom>
        </p:spPr>
        <p:txBody>
          <a:bodyPr lIns="0" tIns="0" rIns="0" bIns="0">
            <a:noAutofit/>
          </a:bodyPr>
          <a:lstStyle/>
          <a:p>
            <a:r>
              <a:rPr lang="es-ES" sz="2000" b="0" strike="noStrike" spc="-1">
                <a:latin typeface="Arial"/>
              </a:rPr>
              <a:t>Pulse para editar el formato de las notas</a:t>
            </a:r>
          </a:p>
        </p:txBody>
      </p:sp>
      <p:sp>
        <p:nvSpPr>
          <p:cNvPr id="325" name="PlaceHolder 3"/>
          <p:cNvSpPr>
            <a:spLocks noGrp="1"/>
          </p:cNvSpPr>
          <p:nvPr>
            <p:ph type="hdr"/>
          </p:nvPr>
        </p:nvSpPr>
        <p:spPr>
          <a:xfrm>
            <a:off x="0" y="0"/>
            <a:ext cx="3280680" cy="534240"/>
          </a:xfrm>
          <a:prstGeom prst="rect">
            <a:avLst/>
          </a:prstGeom>
        </p:spPr>
        <p:txBody>
          <a:bodyPr lIns="0" tIns="0" rIns="0" bIns="0">
            <a:noAutofit/>
          </a:bodyPr>
          <a:lstStyle/>
          <a:p>
            <a:r>
              <a:rPr lang="es-ES" sz="1400" b="0" strike="noStrike" spc="-1">
                <a:latin typeface="Times New Roman"/>
              </a:rPr>
              <a:t>&lt;cabecera&gt;</a:t>
            </a:r>
          </a:p>
        </p:txBody>
      </p:sp>
      <p:sp>
        <p:nvSpPr>
          <p:cNvPr id="326"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s-ES" sz="1400" b="0" strike="noStrike" spc="-1">
                <a:latin typeface="Times New Roman"/>
              </a:rPr>
              <a:t>&lt;fecha/hora&gt;</a:t>
            </a:r>
          </a:p>
        </p:txBody>
      </p:sp>
      <p:sp>
        <p:nvSpPr>
          <p:cNvPr id="327"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s-ES" sz="1400" b="0" strike="noStrike" spc="-1">
                <a:latin typeface="Times New Roman"/>
              </a:rPr>
              <a:t>&lt;pie de página&gt;</a:t>
            </a:r>
          </a:p>
        </p:txBody>
      </p:sp>
      <p:sp>
        <p:nvSpPr>
          <p:cNvPr id="328"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B34EF393-64CA-4FE2-9ABD-A2A4C64BF5FA}" type="slidenum">
              <a:rPr lang="es-ES" sz="1400" b="0" strike="noStrike" spc="-1">
                <a:latin typeface="Times New Roman"/>
              </a:rPr>
              <a:pPr algn="r"/>
              <a:t>‹Nº›</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CustomShape 1"/>
          <p:cNvSpPr/>
          <p:nvPr/>
        </p:nvSpPr>
        <p:spPr>
          <a:xfrm>
            <a:off x="3886200" y="868680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19080" tIns="0" rIns="19080" bIns="0" anchor="b">
            <a:noAutofit/>
          </a:bodyPr>
          <a:lstStyle/>
          <a:p>
            <a:pPr marL="216000" indent="-216000" algn="r">
              <a:buClr>
                <a:srgbClr val="000000"/>
              </a:buClr>
              <a:buSzPct val="45000"/>
              <a:buFont typeface="Wingdings" charset="2"/>
              <a:buChar cha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fld id="{9DCF17C9-8434-4EF2-8FB3-FD1600CD5B49}" type="slidenum">
              <a:rPr lang="es-ES" sz="1000" b="0" i="1" strike="noStrike" spc="-1">
                <a:latin typeface="Arial"/>
              </a:rPr>
              <a:pPr marL="216000" indent="-216000" algn="r">
                <a:buClr>
                  <a:srgbClr val="000000"/>
                </a:buClr>
                <a:buSzPct val="45000"/>
                <a:buFont typeface="Wingdings" charset="2"/>
                <a:buChar cha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t>19</a:t>
            </a:fld>
            <a:endParaRPr lang="es-ES" sz="1000" b="0" strike="noStrike" spc="-1">
              <a:latin typeface="Arial"/>
            </a:endParaRPr>
          </a:p>
        </p:txBody>
      </p:sp>
      <p:sp>
        <p:nvSpPr>
          <p:cNvPr id="773" name="PlaceHolder 2"/>
          <p:cNvSpPr>
            <a:spLocks noGrp="1" noRot="1" noChangeAspect="1"/>
          </p:cNvSpPr>
          <p:nvPr>
            <p:ph type="sldImg"/>
          </p:nvPr>
        </p:nvSpPr>
        <p:spPr>
          <a:xfrm>
            <a:off x="1143000" y="685800"/>
            <a:ext cx="4572000" cy="3429000"/>
          </a:xfrm>
          <a:prstGeom prst="rect">
            <a:avLst/>
          </a:prstGeom>
        </p:spPr>
      </p:sp>
      <p:sp>
        <p:nvSpPr>
          <p:cNvPr id="774" name="PlaceHolder 3"/>
          <p:cNvSpPr>
            <a:spLocks noGrp="1"/>
          </p:cNvSpPr>
          <p:nvPr>
            <p:ph type="body"/>
          </p:nvPr>
        </p:nvSpPr>
        <p:spPr>
          <a:xfrm>
            <a:off x="685800" y="4343400"/>
            <a:ext cx="5486400" cy="4114800"/>
          </a:xfrm>
          <a:prstGeom prst="rect">
            <a:avLst/>
          </a:prstGeom>
        </p:spPr>
        <p:txBody>
          <a:bodyPr lIns="0" tIns="0" rIns="0" bIns="0">
            <a:noAutofit/>
          </a:bodyPr>
          <a:lstStyle/>
          <a:p>
            <a:endParaRPr lang="es-ES" sz="1200" b="0" strike="noStrike" spc="-1">
              <a:solidFill>
                <a:srgbClr val="000000"/>
              </a:solidFill>
              <a:latin typeface="Times New Roman"/>
            </a:endParaRPr>
          </a:p>
        </p:txBody>
      </p:sp>
      <p:sp>
        <p:nvSpPr>
          <p:cNvPr id="775" name="CustomShape 4"/>
          <p:cNvSpPr/>
          <p:nvPr/>
        </p:nvSpPr>
        <p:spPr>
          <a:xfrm>
            <a:off x="3884760" y="868536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DFB5882-9F5B-4407-93AF-DDB0CBDF7D91}" type="slidenum">
              <a:rPr lang="es-ES" sz="1200" b="0" strike="noStrike" spc="-1">
                <a:latin typeface="Calibri"/>
              </a:rPr>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es-ES"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CustomShape 1"/>
          <p:cNvSpPr/>
          <p:nvPr/>
        </p:nvSpPr>
        <p:spPr>
          <a:xfrm>
            <a:off x="3886200" y="868680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19080" tIns="0" rIns="19080" bIns="0" anchor="b">
            <a:noAutofit/>
          </a:bodyPr>
          <a:lstStyle/>
          <a:p>
            <a:pPr marL="216000" indent="-216000" algn="r">
              <a:buClr>
                <a:srgbClr val="000000"/>
              </a:buClr>
              <a:buSzPct val="45000"/>
              <a:buFont typeface="Wingdings" charset="2"/>
              <a:buChar cha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fld id="{A7D1CCE9-4D24-410F-BD0B-57F4EEEFD31D}" type="slidenum">
              <a:rPr lang="es-ES" sz="1000" b="0" i="1" strike="noStrike" spc="-1">
                <a:latin typeface="Arial"/>
              </a:rPr>
              <a:pPr marL="216000" indent="-216000" algn="r">
                <a:buClr>
                  <a:srgbClr val="000000"/>
                </a:buClr>
                <a:buSzPct val="45000"/>
                <a:buFont typeface="Wingdings" charset="2"/>
                <a:buChar cha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t>35</a:t>
            </a:fld>
            <a:endParaRPr lang="es-ES" sz="1000" b="0" strike="noStrike" spc="-1">
              <a:latin typeface="Arial"/>
            </a:endParaRPr>
          </a:p>
        </p:txBody>
      </p:sp>
      <p:sp>
        <p:nvSpPr>
          <p:cNvPr id="777" name="PlaceHolder 2"/>
          <p:cNvSpPr>
            <a:spLocks noGrp="1" noRot="1" noChangeAspect="1"/>
          </p:cNvSpPr>
          <p:nvPr>
            <p:ph type="sldImg"/>
          </p:nvPr>
        </p:nvSpPr>
        <p:spPr>
          <a:xfrm>
            <a:off x="1143000" y="685800"/>
            <a:ext cx="4572000" cy="3429000"/>
          </a:xfrm>
          <a:prstGeom prst="rect">
            <a:avLst/>
          </a:prstGeom>
        </p:spPr>
      </p:sp>
      <p:sp>
        <p:nvSpPr>
          <p:cNvPr id="778" name="PlaceHolder 3"/>
          <p:cNvSpPr>
            <a:spLocks noGrp="1"/>
          </p:cNvSpPr>
          <p:nvPr>
            <p:ph type="body"/>
          </p:nvPr>
        </p:nvSpPr>
        <p:spPr>
          <a:xfrm>
            <a:off x="914400" y="4343400"/>
            <a:ext cx="5029200" cy="4114800"/>
          </a:xfrm>
          <a:prstGeom prst="rect">
            <a:avLst/>
          </a:prstGeom>
        </p:spPr>
        <p:txBody>
          <a:bodyPr lIns="0" tIns="0" rIns="0" bIns="0">
            <a:noAutofit/>
          </a:bodyPr>
          <a:lstStyle/>
          <a:p>
            <a:endParaRPr lang="es-ES"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CustomShape 1"/>
          <p:cNvSpPr/>
          <p:nvPr/>
        </p:nvSpPr>
        <p:spPr>
          <a:xfrm>
            <a:off x="3886200" y="868680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19080" tIns="0" rIns="19080" bIns="0" anchor="b">
            <a:noAutofit/>
          </a:bodyPr>
          <a:lstStyle/>
          <a:p>
            <a:pPr algn="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fld id="{D8BB94AB-9435-4552-96B2-D7806352CC06}" type="slidenum">
              <a:rPr lang="ca-ES" sz="1000" b="0" i="1" strike="noStrike" spc="-1">
                <a:solidFill>
                  <a:srgbClr val="000000"/>
                </a:solidFill>
                <a:latin typeface="Times New Roman"/>
              </a:rPr>
              <a:pPr algn="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t>78</a:t>
            </a:fld>
            <a:endParaRPr lang="es-ES" sz="1000" b="0" strike="noStrike" spc="-1">
              <a:solidFill>
                <a:srgbClr val="000000"/>
              </a:solidFill>
              <a:latin typeface="Times New Roman"/>
            </a:endParaRPr>
          </a:p>
        </p:txBody>
      </p:sp>
      <p:sp>
        <p:nvSpPr>
          <p:cNvPr id="780" name="PlaceHolder 2"/>
          <p:cNvSpPr>
            <a:spLocks noGrp="1" noRot="1" noChangeAspect="1"/>
          </p:cNvSpPr>
          <p:nvPr>
            <p:ph type="sldImg"/>
          </p:nvPr>
        </p:nvSpPr>
        <p:spPr>
          <a:xfrm>
            <a:off x="1150920" y="692280"/>
            <a:ext cx="4556160" cy="3416040"/>
          </a:xfrm>
          <a:prstGeom prst="rect">
            <a:avLst/>
          </a:prstGeom>
        </p:spPr>
      </p:sp>
      <p:sp>
        <p:nvSpPr>
          <p:cNvPr id="781" name="PlaceHolder 3"/>
          <p:cNvSpPr>
            <a:spLocks noGrp="1"/>
          </p:cNvSpPr>
          <p:nvPr>
            <p:ph type="body"/>
          </p:nvPr>
        </p:nvSpPr>
        <p:spPr>
          <a:xfrm>
            <a:off x="914400" y="4343400"/>
            <a:ext cx="5029200" cy="4114800"/>
          </a:xfrm>
          <a:prstGeom prst="rect">
            <a:avLst/>
          </a:prstGeom>
        </p:spPr>
        <p:txBody>
          <a:bodyPr lIns="92160" tIns="46080" rIns="92160" bIns="46080">
            <a:noAutofit/>
          </a:bodyPr>
          <a:lstStyle/>
          <a:p>
            <a:pPr>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_tradnl" sz="1200" b="0" strike="noStrike" spc="-1">
                <a:solidFill>
                  <a:srgbClr val="000000"/>
                </a:solidFill>
                <a:latin typeface="Times New Roman"/>
              </a:rPr>
              <a:t>Construcción: 1472-77 / Sixto IV</a:t>
            </a:r>
            <a:endParaRPr lang="es-ES"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CustomShape 1"/>
          <p:cNvSpPr/>
          <p:nvPr/>
        </p:nvSpPr>
        <p:spPr>
          <a:xfrm>
            <a:off x="3886200" y="868680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19080" tIns="0" rIns="19080" bIns="0" anchor="b">
            <a:noAutofit/>
          </a:bodyPr>
          <a:lstStyle/>
          <a:p>
            <a:pPr algn="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fld id="{0F5AA6F6-3A3C-4CEC-9CDC-2E748498FB3E}" type="slidenum">
              <a:rPr lang="ca-ES" sz="1000" b="0" i="1" strike="noStrike" spc="-1">
                <a:solidFill>
                  <a:srgbClr val="000000"/>
                </a:solidFill>
                <a:latin typeface="Times New Roman"/>
              </a:rPr>
              <a:pPr algn="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t>80</a:t>
            </a:fld>
            <a:endParaRPr lang="es-ES" sz="1000" b="0" strike="noStrike" spc="-1">
              <a:solidFill>
                <a:srgbClr val="000000"/>
              </a:solidFill>
              <a:latin typeface="Times New Roman"/>
            </a:endParaRPr>
          </a:p>
        </p:txBody>
      </p:sp>
      <p:sp>
        <p:nvSpPr>
          <p:cNvPr id="783" name="PlaceHolder 2"/>
          <p:cNvSpPr>
            <a:spLocks noGrp="1" noRot="1" noChangeAspect="1"/>
          </p:cNvSpPr>
          <p:nvPr>
            <p:ph type="sldImg"/>
          </p:nvPr>
        </p:nvSpPr>
        <p:spPr>
          <a:xfrm>
            <a:off x="1150920" y="692280"/>
            <a:ext cx="4556160" cy="3416040"/>
          </a:xfrm>
          <a:prstGeom prst="rect">
            <a:avLst/>
          </a:prstGeom>
        </p:spPr>
      </p:sp>
      <p:sp>
        <p:nvSpPr>
          <p:cNvPr id="784" name="PlaceHolder 3"/>
          <p:cNvSpPr>
            <a:spLocks noGrp="1"/>
          </p:cNvSpPr>
          <p:nvPr>
            <p:ph type="body"/>
          </p:nvPr>
        </p:nvSpPr>
        <p:spPr>
          <a:xfrm>
            <a:off x="914400" y="4343400"/>
            <a:ext cx="5029200" cy="4114800"/>
          </a:xfrm>
          <a:prstGeom prst="rect">
            <a:avLst/>
          </a:prstGeom>
        </p:spPr>
        <p:txBody>
          <a:bodyPr lIns="92160" tIns="46080" rIns="92160" bIns="46080">
            <a:noAutofit/>
          </a:bodyPr>
          <a:lstStyle/>
          <a:p>
            <a:pPr>
              <a:spcBef>
                <a:spcPts val="337"/>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_tradnl" sz="1200" b="0" strike="noStrike" spc="-1">
                <a:solidFill>
                  <a:srgbClr val="000000"/>
                </a:solidFill>
                <a:latin typeface="Times New Roman"/>
              </a:rPr>
              <a:t> </a:t>
            </a:r>
            <a:r>
              <a:rPr lang="es-ES_tradnl" sz="900" b="0" strike="noStrike" spc="-1">
                <a:solidFill>
                  <a:srgbClr val="000000"/>
                </a:solidFill>
                <a:latin typeface="Times New Roman"/>
              </a:rPr>
              <a:t>En el Génesis (1, 14-20) se nos narra de la siguiente manera la creación de los astros: " Después dijo Dios: "Haya luminares en el firmamento que separen el día de la noche,sirvan de signos para distinguir las estaciones, los días y los años, y luzcan en el firmamento del cielo para iluminar la tierra". Y fue así. Hizo, pues, Dios dos luminares grandes, el mayor para el gobierno del día y el menor para el gobierno de la noche, y las estrellas. Los colocó Dios en el firmamento del cielo para iluminar la tierra, regular el día de la noche y separar la luz de las tinieblas. Y vio Dios que esto era bueno. Hubo de nuevo tarde y mañana: Día cuarto". Este episodio del Génesis ha sido pintado por Miguel Angel en la zona derecha de la composición, presentándonos a Dios con las brazos abiertos creando con su dedo hacedor el sol y la luna, acompañado de un amplia corte de angelotes. En la zona de la izquierda hallamos una figura de espaldas que vuelve a ser Dios creando ahora las plantas según el Génesis (1, 11-14): "Dijo después Dios: "Produzca la tierra hierbas, plantas sementíferas de su especie y árboles frutales que den sobre la tierra frutos conteniendo en ellos la simiente propia de su especie". Y fue así. Produjo la tierra hierbas, plantas sementíferas de su propia especie y árboles frutales que dan fruto conteniendo en ellos la simiente propia de su especie. Y vio Dios que esto era bueno. Hubo de nuevo tarde y mañana: Día tercero". Algunos estudiosos han visto en la figura de espaldas al Caos en fuga o la Noche, siendo más correcta la interpretación de unificar los días tercero y cuarto de la creación en una sola escena, algo muy habitual en el mundo gótico.Las figuras que representan a Dios no pueden estar más escorzadas,mostrando Miguel Angel la fuerza divina de la creación a través de la potencia escultórica del hacedor.Los personajes flotan en el aire y las telas que visten se ciñen a su cuerpo para manifestar su potente anatomía, exhibiendo Buonarroti un soberbio dibujo. Tras la reciente restauración - limpiando el fresco de repintes posteriores y pegamentos adheridos - se puede apreciar la delicada gradación de los grises y violetas que afectan a la túnica del Creador, utilizando el foco del sol para proyectar luz en los rostros de Dios y los ángeles de su corte. Miguel Angel pintó esta escena en siete jornadas empezando por la esquina superior derecha. Los discos del sol y la luna fueron pintados directamente sobre el "intonaco" con un compás.</a:t>
            </a:r>
            <a:endParaRPr lang="es-ES" sz="900" b="0" strike="noStrike" spc="-1">
              <a:solidFill>
                <a:srgbClr val="000000"/>
              </a:solidFill>
              <a:latin typeface="Times New Roman"/>
            </a:endParaRPr>
          </a:p>
          <a:p>
            <a:pPr>
              <a:spcBef>
                <a:spcPts val="337"/>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_tradnl" sz="900" b="0" strike="noStrike" spc="-1">
                <a:solidFill>
                  <a:srgbClr val="000000"/>
                </a:solidFill>
                <a:latin typeface="Times New Roman"/>
              </a:rPr>
              <a:t>Genios de la Pintura (c) 1999 Ediciones Dolmen S.L.</a:t>
            </a:r>
            <a:endParaRPr lang="es-ES" sz="900" b="0" strike="noStrike" spc="-1">
              <a:solidFill>
                <a:srgbClr val="000000"/>
              </a:solidFill>
              <a:latin typeface="Times New Roman"/>
            </a:endParaRPr>
          </a:p>
          <a:p>
            <a:pPr>
              <a:spcBef>
                <a:spcPts val="337"/>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9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CustomShape 1"/>
          <p:cNvSpPr/>
          <p:nvPr/>
        </p:nvSpPr>
        <p:spPr>
          <a:xfrm>
            <a:off x="3886200" y="868680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19080" tIns="0" rIns="19080" bIns="0" anchor="b">
            <a:noAutofit/>
          </a:bodyPr>
          <a:lstStyle/>
          <a:p>
            <a:pPr marL="216000" indent="-216000" algn="r">
              <a:buClr>
                <a:srgbClr val="000000"/>
              </a:buClr>
              <a:buSzPct val="45000"/>
              <a:buFont typeface="Wingdings" charset="2"/>
              <a:buChar cha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fld id="{DDF262A6-7489-4CF0-87FB-ED3E3EC9B55D}" type="slidenum">
              <a:rPr lang="ca-ES" sz="1000" b="0" i="1" strike="noStrike" spc="-1">
                <a:latin typeface="Arial"/>
              </a:rPr>
              <a:pPr marL="216000" indent="-216000" algn="r">
                <a:buClr>
                  <a:srgbClr val="000000"/>
                </a:buClr>
                <a:buSzPct val="45000"/>
                <a:buFont typeface="Wingdings" charset="2"/>
                <a:buChar cha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t>85</a:t>
            </a:fld>
            <a:endParaRPr lang="es-ES" sz="1000" b="0" strike="noStrike" spc="-1">
              <a:latin typeface="Arial"/>
            </a:endParaRPr>
          </a:p>
        </p:txBody>
      </p:sp>
      <p:sp>
        <p:nvSpPr>
          <p:cNvPr id="786" name="PlaceHolder 2"/>
          <p:cNvSpPr>
            <a:spLocks noGrp="1" noRot="1" noChangeAspect="1"/>
          </p:cNvSpPr>
          <p:nvPr>
            <p:ph type="sldImg"/>
          </p:nvPr>
        </p:nvSpPr>
        <p:spPr>
          <a:xfrm>
            <a:off x="1150920" y="692280"/>
            <a:ext cx="4556160" cy="3416040"/>
          </a:xfrm>
          <a:prstGeom prst="rect">
            <a:avLst/>
          </a:prstGeom>
        </p:spPr>
      </p:sp>
      <p:sp>
        <p:nvSpPr>
          <p:cNvPr id="787" name="PlaceHolder 3"/>
          <p:cNvSpPr>
            <a:spLocks noGrp="1"/>
          </p:cNvSpPr>
          <p:nvPr>
            <p:ph type="body"/>
          </p:nvPr>
        </p:nvSpPr>
        <p:spPr>
          <a:xfrm>
            <a:off x="914400" y="4343400"/>
            <a:ext cx="5029200" cy="4114800"/>
          </a:xfrm>
          <a:prstGeom prst="rect">
            <a:avLst/>
          </a:prstGeom>
        </p:spPr>
        <p:txBody>
          <a:bodyPr lIns="92160" tIns="46080" rIns="92160" bIns="46080">
            <a:noAutofit/>
          </a:bodyPr>
          <a:lstStyle/>
          <a:p>
            <a:pPr>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_tradnl" sz="1200" b="0" strike="noStrike" spc="-1">
                <a:solidFill>
                  <a:srgbClr val="000000"/>
                </a:solidFill>
                <a:latin typeface="Times New Roman"/>
              </a:rPr>
              <a:t>La Creación de Adán ha marcado la mirada del hombre desde el momento en que se pintó hasta nuestros días. Esta imagen ha sido determinante en la formación del arte tal y como hoy lo entendemos, y es considerada la alegoría más sugerente y poética del origen del ser humano como ser que proviene de Dios. La Creación de Adán sigue el mismo método de representación que la Creación de Eva, fingiendo dos planos de realidad, uno de los cuales es la misma realidad del espectador. Dios, tras haber creado luz y agua, fuego y tierra,a todos los animales y seres vivos, decide crear un ser a su imagen y semejanza. Dios llega a la tierra en una nube arrebatada, rodeado de ángeles y envuelto en turbulencias que crea su mismo poder irresistible. En tierra, la figura de Adán ya está modelada, esperando ser insuflado de vida. Adán está totalmente pegado a la tierra, como surgiendo de ella. Su mano se levanta débilmente, sin fuerza propia, sin objetivo.Y en ese punto el dedo de Dios concentra toda la fuerza terrible de la creación para transmitirla a su criatura y convertirla en lo que es. El detalle aislado de las dos manos resume en sí mismo el misterio de la creación, de la vida humana. Es una interpretación conmovedora de Miguel Angel, que ha hecho de esta imagen un auténtico patrimonio de la humanidad.</a:t>
            </a:r>
            <a:endParaRPr lang="es-ES" sz="1200" b="0" strike="noStrike" spc="-1">
              <a:solidFill>
                <a:srgbClr val="000000"/>
              </a:solidFill>
              <a:latin typeface="Times New Roman"/>
            </a:endParaRPr>
          </a:p>
          <a:p>
            <a:pPr>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_tradnl" sz="1200" b="0" strike="noStrike" spc="-1">
                <a:solidFill>
                  <a:srgbClr val="000000"/>
                </a:solidFill>
                <a:latin typeface="Times New Roman"/>
              </a:rPr>
              <a:t>Genios de la Pintura (c) 1999 Ediciones Dolmen S.L.</a:t>
            </a:r>
            <a:endParaRPr lang="es-ES" sz="1200" b="0" strike="noStrike" spc="-1">
              <a:solidFill>
                <a:srgbClr val="000000"/>
              </a:solidFill>
              <a:latin typeface="Times New Roman"/>
            </a:endParaRPr>
          </a:p>
          <a:p>
            <a:pPr>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CustomShape 1"/>
          <p:cNvSpPr/>
          <p:nvPr/>
        </p:nvSpPr>
        <p:spPr>
          <a:xfrm>
            <a:off x="3886200" y="868680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19080" tIns="0" rIns="19080" bIns="0" anchor="b">
            <a:noAutofit/>
          </a:bodyPr>
          <a:lstStyle/>
          <a:p>
            <a:pPr marL="216000" indent="-216000" algn="r">
              <a:buClr>
                <a:srgbClr val="000000"/>
              </a:buClr>
              <a:buSzPct val="45000"/>
              <a:buFont typeface="Wingdings" charset="2"/>
              <a:buChar cha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fld id="{2CBA334A-2109-45D6-A5C4-A19E8BA54AE5}" type="slidenum">
              <a:rPr lang="ca-ES" sz="1000" b="0" i="1" strike="noStrike" spc="-1">
                <a:latin typeface="Arial"/>
              </a:rPr>
              <a:pPr marL="216000" indent="-216000" algn="r">
                <a:buClr>
                  <a:srgbClr val="000000"/>
                </a:buClr>
                <a:buSzPct val="45000"/>
                <a:buFont typeface="Wingdings" charset="2"/>
                <a:buChar cha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t>116</a:t>
            </a:fld>
            <a:endParaRPr lang="es-ES" sz="1000" b="0" strike="noStrike" spc="-1">
              <a:latin typeface="Arial"/>
            </a:endParaRPr>
          </a:p>
        </p:txBody>
      </p:sp>
      <p:sp>
        <p:nvSpPr>
          <p:cNvPr id="789" name="PlaceHolder 2"/>
          <p:cNvSpPr>
            <a:spLocks noGrp="1" noRot="1" noChangeAspect="1"/>
          </p:cNvSpPr>
          <p:nvPr>
            <p:ph type="sldImg"/>
          </p:nvPr>
        </p:nvSpPr>
        <p:spPr>
          <a:xfrm>
            <a:off x="1150920" y="692280"/>
            <a:ext cx="4556160" cy="3416040"/>
          </a:xfrm>
          <a:prstGeom prst="rect">
            <a:avLst/>
          </a:prstGeom>
        </p:spPr>
      </p:sp>
      <p:sp>
        <p:nvSpPr>
          <p:cNvPr id="790" name="PlaceHolder 3"/>
          <p:cNvSpPr>
            <a:spLocks noGrp="1"/>
          </p:cNvSpPr>
          <p:nvPr>
            <p:ph type="body"/>
          </p:nvPr>
        </p:nvSpPr>
        <p:spPr>
          <a:xfrm>
            <a:off x="914400" y="4343400"/>
            <a:ext cx="5029200" cy="4114800"/>
          </a:xfrm>
          <a:prstGeom prst="rect">
            <a:avLst/>
          </a:prstGeom>
        </p:spPr>
        <p:txBody>
          <a:bodyPr lIns="0" tIns="0" rIns="0" bIns="0">
            <a:noAutofit/>
          </a:bodyPr>
          <a:lstStyle/>
          <a:p>
            <a:endParaRPr lang="es-ES" sz="12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CustomShape 1"/>
          <p:cNvSpPr/>
          <p:nvPr/>
        </p:nvSpPr>
        <p:spPr>
          <a:xfrm>
            <a:off x="3886200" y="8686800"/>
            <a:ext cx="2971800" cy="4572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19080" tIns="0" rIns="19080" bIns="0" anchor="b">
            <a:noAutofit/>
          </a:bodyPr>
          <a:lstStyle/>
          <a:p>
            <a:pPr marL="216000" indent="-216000" algn="r">
              <a:buClr>
                <a:srgbClr val="000000"/>
              </a:buClr>
              <a:buSzPct val="45000"/>
              <a:buFont typeface="Wingdings" charset="2"/>
              <a:buChar cha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fld id="{D2F9112E-9FEF-4828-BC05-5610AD36ADEC}" type="slidenum">
              <a:rPr lang="ca-ES" sz="1000" b="0" i="1" strike="noStrike" spc="-1">
                <a:latin typeface="Arial"/>
              </a:rPr>
              <a:pPr marL="216000" indent="-216000" algn="r">
                <a:buClr>
                  <a:srgbClr val="000000"/>
                </a:buClr>
                <a:buSzPct val="45000"/>
                <a:buFont typeface="Wingdings" charset="2"/>
                <a:buChar cha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t>125</a:t>
            </a:fld>
            <a:endParaRPr lang="es-ES" sz="1000" b="0" strike="noStrike" spc="-1">
              <a:latin typeface="Arial"/>
            </a:endParaRPr>
          </a:p>
        </p:txBody>
      </p:sp>
      <p:sp>
        <p:nvSpPr>
          <p:cNvPr id="792" name="PlaceHolder 2"/>
          <p:cNvSpPr>
            <a:spLocks noGrp="1" noRot="1" noChangeAspect="1"/>
          </p:cNvSpPr>
          <p:nvPr>
            <p:ph type="sldImg"/>
          </p:nvPr>
        </p:nvSpPr>
        <p:spPr>
          <a:xfrm>
            <a:off x="1150920" y="692280"/>
            <a:ext cx="4556160" cy="3416040"/>
          </a:xfrm>
          <a:prstGeom prst="rect">
            <a:avLst/>
          </a:prstGeom>
        </p:spPr>
      </p:sp>
      <p:sp>
        <p:nvSpPr>
          <p:cNvPr id="793" name="PlaceHolder 3"/>
          <p:cNvSpPr>
            <a:spLocks noGrp="1"/>
          </p:cNvSpPr>
          <p:nvPr>
            <p:ph type="body"/>
          </p:nvPr>
        </p:nvSpPr>
        <p:spPr>
          <a:xfrm>
            <a:off x="914400" y="4343400"/>
            <a:ext cx="5029200" cy="4114800"/>
          </a:xfrm>
          <a:prstGeom prst="rect">
            <a:avLst/>
          </a:prstGeom>
        </p:spPr>
        <p:txBody>
          <a:bodyPr lIns="0" tIns="0" rIns="0" bIns="0">
            <a:noAutofit/>
          </a:bodyPr>
          <a:lstStyle/>
          <a:p>
            <a:endParaRPr lang="es-ES"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3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4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47"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4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5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5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5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5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6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6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6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6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6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6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6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6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7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7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7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7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7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7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7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7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8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8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8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9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9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9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9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9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9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0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0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0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0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0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0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0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1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1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1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1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1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1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2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2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2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24"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2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2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2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1"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3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3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3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3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3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3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4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4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4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4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4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4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4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5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51"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53"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54"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55"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56"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57"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58"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65"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6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6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7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2"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7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7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7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7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7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8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8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8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8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8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8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8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9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9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9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9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9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9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9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9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9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06"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0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1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1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3"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1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1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1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1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2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2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2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2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2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2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2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3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3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3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3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3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3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3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4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47"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4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5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5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4"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5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5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5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6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6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6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6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6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6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6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6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7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7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7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7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7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7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7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7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8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8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8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9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9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9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5"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29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9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9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30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0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0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30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0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0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30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1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3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1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1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es-ES" sz="1800" b="0" strike="noStrike" spc="-1">
              <a:solidFill>
                <a:srgbClr val="000000"/>
              </a:solidFill>
              <a:latin typeface="Calibri"/>
            </a:endParaRPr>
          </a:p>
        </p:txBody>
      </p:sp>
      <p:sp>
        <p:nvSpPr>
          <p:cNvPr id="31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1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1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2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2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2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noAutofit/>
          </a:bodyPr>
          <a:lstStyle/>
          <a:p>
            <a:pPr algn="ctr">
              <a:lnSpc>
                <a:spcPct val="100000"/>
              </a:lnSpc>
            </a:pPr>
            <a:r>
              <a:rPr lang="es-ES" sz="4400" b="0" strike="noStrike" spc="-1">
                <a:solidFill>
                  <a:srgbClr val="000000"/>
                </a:solidFill>
                <a:latin typeface="Calibri"/>
              </a:rPr>
              <a:t>Haga clic para modificar el estilo de título del patrón</a:t>
            </a:r>
          </a:p>
        </p:txBody>
      </p:sp>
      <p:sp>
        <p:nvSpPr>
          <p:cNvPr id="6" name="PlaceHolder 2"/>
          <p:cNvSpPr>
            <a:spLocks noGrp="1"/>
          </p:cNvSpPr>
          <p:nvPr>
            <p:ph type="dt"/>
          </p:nvPr>
        </p:nvSpPr>
        <p:spPr>
          <a:xfrm>
            <a:off x="457200" y="6356520"/>
            <a:ext cx="2133360" cy="364680"/>
          </a:xfrm>
          <a:prstGeom prst="rect">
            <a:avLst/>
          </a:prstGeom>
        </p:spPr>
        <p:txBody>
          <a:bodyPr anchor="ctr">
            <a:noAutofit/>
          </a:bodyPr>
          <a:lstStyle/>
          <a:p>
            <a:pPr>
              <a:lnSpc>
                <a:spcPct val="100000"/>
              </a:lnSpc>
            </a:pPr>
            <a:fld id="{449B33B2-395A-4C98-85C2-62B299CEDAFF}" type="datetime">
              <a:rPr lang="es-ES" sz="1200" b="0" strike="noStrike" spc="-1">
                <a:solidFill>
                  <a:srgbClr val="8B8B8B"/>
                </a:solidFill>
                <a:latin typeface="Calibri"/>
              </a:rPr>
              <a:pPr>
                <a:lnSpc>
                  <a:spcPct val="100000"/>
                </a:lnSpc>
              </a:pPr>
              <a:t>10/02/2024</a:t>
            </a:fld>
            <a:endParaRPr lang="es-ES" sz="1200" b="0" strike="noStrike" spc="-1">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noAutofit/>
          </a:bodyPr>
          <a:lstStyle/>
          <a:p>
            <a:endParaRPr lang="es-ES" sz="2400" b="0" strike="noStrike" spc="-1">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E0853F1E-D57E-4428-8E87-6B9EB5776BBC}" type="slidenum">
              <a:rPr lang="es-ES" sz="1200" b="0" strike="noStrike" spc="-1">
                <a:solidFill>
                  <a:srgbClr val="8B8B8B"/>
                </a:solidFill>
                <a:latin typeface="Calibri"/>
              </a:rPr>
              <a:pPr algn="r">
                <a:lnSpc>
                  <a:spcPct val="100000"/>
                </a:lnSpc>
              </a:pPr>
              <a:t>‹Nº›</a:t>
            </a:fld>
            <a:endParaRPr lang="es-ES" sz="12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solidFill>
                  <a:srgbClr val="000000"/>
                </a:solidFill>
                <a:latin typeface="Calibri"/>
              </a:rPr>
              <a:t>Pulse para editar el formato de texto del esquema</a:t>
            </a:r>
          </a:p>
          <a:p>
            <a:pPr marL="864000" lvl="1" indent="-324000">
              <a:spcBef>
                <a:spcPts val="1134"/>
              </a:spcBef>
              <a:buClr>
                <a:srgbClr val="000000"/>
              </a:buClr>
              <a:buSzPct val="75000"/>
              <a:buFont typeface="Symbol" charset="2"/>
              <a:buChar char=""/>
            </a:pPr>
            <a:r>
              <a:rPr lang="es-ES" sz="2400" b="0" strike="noStrike" spc="-1">
                <a:solidFill>
                  <a:srgbClr val="000000"/>
                </a:solidFill>
                <a:latin typeface="Calibri"/>
              </a:rPr>
              <a:t>Segundo nivel del esquema</a:t>
            </a:r>
          </a:p>
          <a:p>
            <a:pPr marL="1296000" lvl="2" indent="-288000">
              <a:spcBef>
                <a:spcPts val="850"/>
              </a:spcBef>
              <a:buClr>
                <a:srgbClr val="000000"/>
              </a:buClr>
              <a:buSzPct val="45000"/>
              <a:buFont typeface="Wingdings" charset="2"/>
              <a:buChar char=""/>
            </a:pPr>
            <a:r>
              <a:rPr lang="es-ES" sz="2000" b="0" strike="noStrike" spc="-1">
                <a:solidFill>
                  <a:srgbClr val="000000"/>
                </a:solidFill>
                <a:latin typeface="Calibri"/>
              </a:rPr>
              <a:t>Tercer nivel del esquema</a:t>
            </a:r>
          </a:p>
          <a:p>
            <a:pPr marL="1728000" lvl="3" indent="-216000">
              <a:spcBef>
                <a:spcPts val="567"/>
              </a:spcBef>
              <a:buClr>
                <a:srgbClr val="000000"/>
              </a:buClr>
              <a:buSzPct val="75000"/>
              <a:buFont typeface="Symbol" charset="2"/>
              <a:buChar char=""/>
            </a:pPr>
            <a:r>
              <a:rPr lang="es-ES" sz="2000" b="0" strike="noStrike" spc="-1">
                <a:solidFill>
                  <a:srgbClr val="000000"/>
                </a:solidFill>
                <a:latin typeface="Calibri"/>
              </a:rPr>
              <a:t>Cuarto nivel del esquema</a:t>
            </a:r>
          </a:p>
          <a:p>
            <a:pPr marL="2160000" lvl="4" indent="-216000">
              <a:spcBef>
                <a:spcPts val="283"/>
              </a:spcBef>
              <a:buClr>
                <a:srgbClr val="000000"/>
              </a:buClr>
              <a:buSzPct val="45000"/>
              <a:buFont typeface="Wingdings" charset="2"/>
              <a:buChar char=""/>
            </a:pPr>
            <a:r>
              <a:rPr lang="es-ES" sz="2000" b="0" strike="noStrike" spc="-1">
                <a:solidFill>
                  <a:srgbClr val="000000"/>
                </a:solidFill>
                <a:latin typeface="Calibri"/>
              </a:rPr>
              <a:t>Quinto nivel del esquema</a:t>
            </a:r>
          </a:p>
          <a:p>
            <a:pPr marL="2592000" lvl="5" indent="-216000">
              <a:spcBef>
                <a:spcPts val="283"/>
              </a:spcBef>
              <a:buClr>
                <a:srgbClr val="000000"/>
              </a:buClr>
              <a:buSzPct val="45000"/>
              <a:buFont typeface="Wingdings" charset="2"/>
              <a:buChar char=""/>
            </a:pPr>
            <a:r>
              <a:rPr lang="es-ES" sz="2000" b="0" strike="noStrike" spc="-1">
                <a:solidFill>
                  <a:srgbClr val="000000"/>
                </a:solidFill>
                <a:latin typeface="Calibri"/>
              </a:rPr>
              <a:t>Sexto nivel del esquema</a:t>
            </a:r>
          </a:p>
          <a:p>
            <a:pPr marL="3024000" lvl="6" indent="-216000">
              <a:spcBef>
                <a:spcPts val="283"/>
              </a:spcBef>
              <a:buClr>
                <a:srgbClr val="000000"/>
              </a:buClr>
              <a:buSzPct val="45000"/>
              <a:buFont typeface="Wingdings" charset="2"/>
              <a:buChar char=""/>
            </a:pPr>
            <a:r>
              <a:rPr lang="es-ES" sz="2000" b="0" strike="noStrike" spc="-1">
                <a:solidFill>
                  <a:srgbClr val="000000"/>
                </a:solidFill>
                <a:latin typeface="Calibri"/>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722160" y="4406760"/>
            <a:ext cx="7772040" cy="1361880"/>
          </a:xfrm>
          <a:prstGeom prst="rect">
            <a:avLst/>
          </a:prstGeom>
        </p:spPr>
        <p:txBody>
          <a:bodyPr>
            <a:noAutofit/>
          </a:bodyPr>
          <a:lstStyle/>
          <a:p>
            <a:pPr>
              <a:lnSpc>
                <a:spcPct val="100000"/>
              </a:lnSpc>
            </a:pPr>
            <a:r>
              <a:rPr lang="es-ES" sz="4000" b="1" strike="noStrike" cap="all" spc="-1">
                <a:solidFill>
                  <a:srgbClr val="000000"/>
                </a:solidFill>
                <a:latin typeface="Calibri"/>
              </a:rPr>
              <a:t>Haga clic para modificar el estilo de título del patrón</a:t>
            </a:r>
            <a:endParaRPr lang="es-ES" sz="4000" b="0" strike="noStrike" spc="-1">
              <a:solidFill>
                <a:srgbClr val="000000"/>
              </a:solidFill>
              <a:latin typeface="Calibri"/>
            </a:endParaRPr>
          </a:p>
        </p:txBody>
      </p:sp>
      <p:sp>
        <p:nvSpPr>
          <p:cNvPr id="42" name="PlaceHolder 2"/>
          <p:cNvSpPr>
            <a:spLocks noGrp="1"/>
          </p:cNvSpPr>
          <p:nvPr>
            <p:ph type="body"/>
          </p:nvPr>
        </p:nvSpPr>
        <p:spPr>
          <a:xfrm>
            <a:off x="722160" y="2906640"/>
            <a:ext cx="7772040" cy="1499760"/>
          </a:xfrm>
          <a:prstGeom prst="rect">
            <a:avLst/>
          </a:prstGeom>
        </p:spPr>
        <p:txBody>
          <a:bodyPr anchor="b">
            <a:noAutofit/>
          </a:bodyPr>
          <a:lstStyle/>
          <a:p>
            <a:pPr>
              <a:lnSpc>
                <a:spcPct val="100000"/>
              </a:lnSpc>
              <a:spcBef>
                <a:spcPts val="400"/>
              </a:spcBef>
              <a:tabLst>
                <a:tab pos="0" algn="l"/>
              </a:tabLst>
            </a:pPr>
            <a:r>
              <a:rPr lang="es-ES" sz="2000" b="0" strike="noStrike" spc="-1">
                <a:solidFill>
                  <a:srgbClr val="8B8B8B"/>
                </a:solidFill>
                <a:latin typeface="Calibri"/>
              </a:rPr>
              <a:t>Haga clic para modificar el estilo de texto del patrón</a:t>
            </a:r>
            <a:endParaRPr lang="es-ES" sz="2000" b="0" strike="noStrike" spc="-1">
              <a:solidFill>
                <a:srgbClr val="000000"/>
              </a:solidFill>
              <a:latin typeface="Calibri"/>
            </a:endParaRPr>
          </a:p>
        </p:txBody>
      </p:sp>
      <p:sp>
        <p:nvSpPr>
          <p:cNvPr id="43" name="PlaceHolder 3"/>
          <p:cNvSpPr>
            <a:spLocks noGrp="1"/>
          </p:cNvSpPr>
          <p:nvPr>
            <p:ph type="dt"/>
          </p:nvPr>
        </p:nvSpPr>
        <p:spPr>
          <a:xfrm>
            <a:off x="457200" y="6356520"/>
            <a:ext cx="2133360" cy="364680"/>
          </a:xfrm>
          <a:prstGeom prst="rect">
            <a:avLst/>
          </a:prstGeom>
        </p:spPr>
        <p:txBody>
          <a:bodyPr anchor="ctr">
            <a:noAutofit/>
          </a:bodyPr>
          <a:lstStyle/>
          <a:p>
            <a:pPr>
              <a:lnSpc>
                <a:spcPct val="100000"/>
              </a:lnSpc>
            </a:pPr>
            <a:fld id="{9EBBBD55-6223-4C63-BF2D-029660B56625}" type="datetime">
              <a:rPr lang="es-ES" sz="1200" b="0" strike="noStrike" spc="-1">
                <a:solidFill>
                  <a:srgbClr val="8B8B8B"/>
                </a:solidFill>
                <a:latin typeface="Calibri"/>
              </a:rPr>
              <a:pPr>
                <a:lnSpc>
                  <a:spcPct val="100000"/>
                </a:lnSpc>
              </a:pPr>
              <a:t>10/02/2024</a:t>
            </a:fld>
            <a:endParaRPr lang="es-ES" sz="1200" b="0" strike="noStrike" spc="-1">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noAutofit/>
          </a:bodyPr>
          <a:lstStyle/>
          <a:p>
            <a:endParaRPr lang="es-ES" sz="2400" b="0" strike="noStrike" spc="-1">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4A61F0D4-9605-4448-9CF0-F7E80EAD0407}" type="slidenum">
              <a:rPr lang="es-ES" sz="1200" b="0" strike="noStrike" spc="-1">
                <a:solidFill>
                  <a:srgbClr val="8B8B8B"/>
                </a:solidFill>
                <a:latin typeface="Calibri"/>
              </a:rPr>
              <a:pPr algn="r">
                <a:lnSpc>
                  <a:spcPct val="100000"/>
                </a:lnSpc>
              </a:pPr>
              <a:t>‹Nº›</a:t>
            </a:fld>
            <a:endParaRPr lang="es-E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dt"/>
          </p:nvPr>
        </p:nvSpPr>
        <p:spPr>
          <a:xfrm>
            <a:off x="457200" y="6356520"/>
            <a:ext cx="2133360" cy="364680"/>
          </a:xfrm>
          <a:prstGeom prst="rect">
            <a:avLst/>
          </a:prstGeom>
        </p:spPr>
        <p:txBody>
          <a:bodyPr anchor="ctr">
            <a:noAutofit/>
          </a:bodyPr>
          <a:lstStyle/>
          <a:p>
            <a:pPr>
              <a:lnSpc>
                <a:spcPct val="100000"/>
              </a:lnSpc>
            </a:pPr>
            <a:fld id="{EB0DEC84-5FA7-45DD-9F30-FA14FFDFC26E}" type="datetime">
              <a:rPr lang="es-ES" sz="1200" b="0" strike="noStrike" spc="-1">
                <a:solidFill>
                  <a:srgbClr val="8B8B8B"/>
                </a:solidFill>
                <a:latin typeface="Calibri"/>
              </a:rPr>
              <a:pPr>
                <a:lnSpc>
                  <a:spcPct val="100000"/>
                </a:lnSpc>
              </a:pPr>
              <a:t>10/02/2024</a:t>
            </a:fld>
            <a:endParaRPr lang="es-ES" sz="1200" b="0" strike="noStrike" spc="-1">
              <a:latin typeface="Times New Roman"/>
            </a:endParaRPr>
          </a:p>
        </p:txBody>
      </p:sp>
      <p:sp>
        <p:nvSpPr>
          <p:cNvPr id="83" name="PlaceHolder 2"/>
          <p:cNvSpPr>
            <a:spLocks noGrp="1"/>
          </p:cNvSpPr>
          <p:nvPr>
            <p:ph type="ftr"/>
          </p:nvPr>
        </p:nvSpPr>
        <p:spPr>
          <a:xfrm>
            <a:off x="3124080" y="6356520"/>
            <a:ext cx="2895120" cy="364680"/>
          </a:xfrm>
          <a:prstGeom prst="rect">
            <a:avLst/>
          </a:prstGeom>
        </p:spPr>
        <p:txBody>
          <a:bodyPr anchor="ctr">
            <a:noAutofit/>
          </a:bodyPr>
          <a:lstStyle/>
          <a:p>
            <a:endParaRPr lang="es-ES" sz="2400" b="0" strike="noStrike" spc="-1">
              <a:latin typeface="Times New Roman"/>
            </a:endParaRPr>
          </a:p>
        </p:txBody>
      </p:sp>
      <p:sp>
        <p:nvSpPr>
          <p:cNvPr id="84" name="PlaceHolder 3"/>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87CA2CBE-4D14-4FE6-89FC-E3D07AF81B33}" type="slidenum">
              <a:rPr lang="es-ES" sz="1200" b="0" strike="noStrike" spc="-1">
                <a:solidFill>
                  <a:srgbClr val="8B8B8B"/>
                </a:solidFill>
                <a:latin typeface="Calibri"/>
              </a:rPr>
              <a:pPr algn="r">
                <a:lnSpc>
                  <a:spcPct val="100000"/>
                </a:lnSpc>
              </a:pPr>
              <a:t>‹Nº›</a:t>
            </a:fld>
            <a:endParaRPr lang="es-ES" sz="1200" b="0" strike="noStrike" spc="-1">
              <a:latin typeface="Times New Roman"/>
            </a:endParaRPr>
          </a:p>
        </p:txBody>
      </p:sp>
      <p:sp>
        <p:nvSpPr>
          <p:cNvPr id="85" name="PlaceHolder 4"/>
          <p:cNvSpPr>
            <a:spLocks noGrp="1"/>
          </p:cNvSpPr>
          <p:nvPr>
            <p:ph type="title"/>
          </p:nvPr>
        </p:nvSpPr>
        <p:spPr>
          <a:xfrm>
            <a:off x="457200" y="273600"/>
            <a:ext cx="8229240" cy="1144800"/>
          </a:xfrm>
          <a:prstGeom prst="rect">
            <a:avLst/>
          </a:prstGeom>
        </p:spPr>
        <p:txBody>
          <a:bodyPr lIns="0" tIns="0" rIns="0" bIns="0" anchor="ctr">
            <a:noAutofit/>
          </a:bodyPr>
          <a:lstStyle/>
          <a:p>
            <a:r>
              <a:rPr lang="es-ES" sz="1800" b="0" strike="noStrike" spc="-1">
                <a:solidFill>
                  <a:srgbClr val="000000"/>
                </a:solidFill>
                <a:latin typeface="Calibri"/>
              </a:rPr>
              <a:t>Pulse para editar el formato del texto de título</a:t>
            </a:r>
          </a:p>
        </p:txBody>
      </p:sp>
      <p:sp>
        <p:nvSpPr>
          <p:cNvPr id="86"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solidFill>
                  <a:srgbClr val="000000"/>
                </a:solidFill>
                <a:latin typeface="Calibri"/>
              </a:rPr>
              <a:t>Pulse para editar el formato de texto del esquema</a:t>
            </a:r>
          </a:p>
          <a:p>
            <a:pPr marL="864000" lvl="1" indent="-324000">
              <a:spcBef>
                <a:spcPts val="1134"/>
              </a:spcBef>
              <a:buClr>
                <a:srgbClr val="000000"/>
              </a:buClr>
              <a:buSzPct val="75000"/>
              <a:buFont typeface="Symbol" charset="2"/>
              <a:buChar char=""/>
            </a:pPr>
            <a:r>
              <a:rPr lang="es-ES" sz="2400" b="0" strike="noStrike" spc="-1">
                <a:solidFill>
                  <a:srgbClr val="000000"/>
                </a:solidFill>
                <a:latin typeface="Calibri"/>
              </a:rPr>
              <a:t>Segundo nivel del esquema</a:t>
            </a:r>
          </a:p>
          <a:p>
            <a:pPr marL="1296000" lvl="2" indent="-288000">
              <a:spcBef>
                <a:spcPts val="850"/>
              </a:spcBef>
              <a:buClr>
                <a:srgbClr val="000000"/>
              </a:buClr>
              <a:buSzPct val="45000"/>
              <a:buFont typeface="Wingdings" charset="2"/>
              <a:buChar char=""/>
            </a:pPr>
            <a:r>
              <a:rPr lang="es-ES" sz="2000" b="0" strike="noStrike" spc="-1">
                <a:solidFill>
                  <a:srgbClr val="000000"/>
                </a:solidFill>
                <a:latin typeface="Calibri"/>
              </a:rPr>
              <a:t>Tercer nivel del esquema</a:t>
            </a:r>
          </a:p>
          <a:p>
            <a:pPr marL="1728000" lvl="3" indent="-216000">
              <a:spcBef>
                <a:spcPts val="567"/>
              </a:spcBef>
              <a:buClr>
                <a:srgbClr val="000000"/>
              </a:buClr>
              <a:buSzPct val="75000"/>
              <a:buFont typeface="Symbol" charset="2"/>
              <a:buChar char=""/>
            </a:pPr>
            <a:r>
              <a:rPr lang="es-ES" sz="2000" b="0" strike="noStrike" spc="-1">
                <a:solidFill>
                  <a:srgbClr val="000000"/>
                </a:solidFill>
                <a:latin typeface="Calibri"/>
              </a:rPr>
              <a:t>Cuarto nivel del esquema</a:t>
            </a:r>
          </a:p>
          <a:p>
            <a:pPr marL="2160000" lvl="4" indent="-216000">
              <a:spcBef>
                <a:spcPts val="283"/>
              </a:spcBef>
              <a:buClr>
                <a:srgbClr val="000000"/>
              </a:buClr>
              <a:buSzPct val="45000"/>
              <a:buFont typeface="Wingdings" charset="2"/>
              <a:buChar char=""/>
            </a:pPr>
            <a:r>
              <a:rPr lang="es-ES" sz="2000" b="0" strike="noStrike" spc="-1">
                <a:solidFill>
                  <a:srgbClr val="000000"/>
                </a:solidFill>
                <a:latin typeface="Calibri"/>
              </a:rPr>
              <a:t>Quinto nivel del esquema</a:t>
            </a:r>
          </a:p>
          <a:p>
            <a:pPr marL="2592000" lvl="5" indent="-216000">
              <a:spcBef>
                <a:spcPts val="283"/>
              </a:spcBef>
              <a:buClr>
                <a:srgbClr val="000000"/>
              </a:buClr>
              <a:buSzPct val="45000"/>
              <a:buFont typeface="Wingdings" charset="2"/>
              <a:buChar char=""/>
            </a:pPr>
            <a:r>
              <a:rPr lang="es-ES" sz="2000" b="0" strike="noStrike" spc="-1">
                <a:solidFill>
                  <a:srgbClr val="000000"/>
                </a:solidFill>
                <a:latin typeface="Calibri"/>
              </a:rPr>
              <a:t>Sexto nivel del esquema</a:t>
            </a:r>
          </a:p>
          <a:p>
            <a:pPr marL="3024000" lvl="6" indent="-216000">
              <a:spcBef>
                <a:spcPts val="283"/>
              </a:spcBef>
              <a:buClr>
                <a:srgbClr val="000000"/>
              </a:buClr>
              <a:buSzPct val="45000"/>
              <a:buFont typeface="Wingdings" charset="2"/>
              <a:buChar char=""/>
            </a:pPr>
            <a:r>
              <a:rPr lang="es-ES" sz="2000" b="0" strike="noStrike" spc="-1">
                <a:solidFill>
                  <a:srgbClr val="000000"/>
                </a:solidFill>
                <a:latin typeface="Calibri"/>
              </a:rPr>
              <a:t>Séptimo nivel del esquema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 name="PlaceHolder 1"/>
          <p:cNvSpPr>
            <a:spLocks noGrp="1"/>
          </p:cNvSpPr>
          <p:nvPr>
            <p:ph type="title"/>
          </p:nvPr>
        </p:nvSpPr>
        <p:spPr>
          <a:xfrm>
            <a:off x="685800" y="609120"/>
            <a:ext cx="7772400" cy="1143000"/>
          </a:xfrm>
          <a:prstGeom prst="rect">
            <a:avLst/>
          </a:prstGeom>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4400" b="0" strike="noStrike" spc="-1">
                <a:solidFill>
                  <a:srgbClr val="000000"/>
                </a:solidFill>
                <a:latin typeface="Times New Roman"/>
              </a:rPr>
              <a:t>Pulse para editar el formato del texto de título</a:t>
            </a:r>
          </a:p>
        </p:txBody>
      </p:sp>
      <p:sp>
        <p:nvSpPr>
          <p:cNvPr id="160" name="PlaceHolder 2"/>
          <p:cNvSpPr>
            <a:spLocks noGrp="1"/>
          </p:cNvSpPr>
          <p:nvPr>
            <p:ph type="body"/>
          </p:nvPr>
        </p:nvSpPr>
        <p:spPr>
          <a:xfrm>
            <a:off x="685800" y="1981080"/>
            <a:ext cx="7772400" cy="4114800"/>
          </a:xfrm>
          <a:prstGeom prst="rect">
            <a:avLst/>
          </a:prstGeom>
        </p:spPr>
        <p:txBody>
          <a:bodyPr lIns="92160" tIns="46080" rIns="92160" bIns="46080">
            <a:normAutofit fontScale="91000"/>
          </a:bodyPr>
          <a:lstStyle/>
          <a:p>
            <a:pPr marL="342720" indent="-34272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Pulse para editar el formato de texto del esquema</a:t>
            </a:r>
          </a:p>
          <a:p>
            <a:pPr marL="742680" lvl="1" indent="-28548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Segundo nivel del esquema</a:t>
            </a:r>
          </a:p>
          <a:p>
            <a:pPr marL="1143000" lvl="2"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Tercer nivel del esquema</a:t>
            </a:r>
          </a:p>
          <a:p>
            <a:pPr marL="1600200" lvl="3"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Cuarto nivel del esquema</a:t>
            </a:r>
          </a:p>
          <a:p>
            <a:pPr marL="2057400" lvl="4"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Quinto nivel del esquema</a:t>
            </a:r>
          </a:p>
          <a:p>
            <a:pPr marL="2057400" lvl="5"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Sexto nivel del esquema</a:t>
            </a:r>
          </a:p>
          <a:p>
            <a:pPr marL="2057400" lvl="6"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Séptimo nivel del esquema</a:t>
            </a:r>
          </a:p>
        </p:txBody>
      </p:sp>
      <p:sp>
        <p:nvSpPr>
          <p:cNvPr id="161" name="PlaceHolder 3"/>
          <p:cNvSpPr>
            <a:spLocks noGrp="1"/>
          </p:cNvSpPr>
          <p:nvPr>
            <p:ph type="dt"/>
          </p:nvPr>
        </p:nvSpPr>
        <p:spPr>
          <a:xfrm>
            <a:off x="456840" y="6244920"/>
            <a:ext cx="2133720" cy="476280"/>
          </a:xfrm>
          <a:prstGeom prst="rect">
            <a:avLst/>
          </a:prstGeom>
        </p:spPr>
        <p:txBody>
          <a:bodyPr lIns="92160" tIns="46080" rIns="92160" bIns="46080" anchor="ctr">
            <a:noAutofit/>
          </a:bodyPr>
          <a:lstStyle/>
          <a:p>
            <a:endParaRPr lang="es-ES" sz="1800" b="0" strike="noStrike" spc="-1">
              <a:latin typeface="Arial"/>
            </a:endParaRPr>
          </a:p>
        </p:txBody>
      </p:sp>
      <p:sp>
        <p:nvSpPr>
          <p:cNvPr id="162" name="PlaceHolder 4"/>
          <p:cNvSpPr>
            <a:spLocks noGrp="1"/>
          </p:cNvSpPr>
          <p:nvPr>
            <p:ph type="ftr"/>
          </p:nvPr>
        </p:nvSpPr>
        <p:spPr>
          <a:xfrm>
            <a:off x="3124080" y="6244920"/>
            <a:ext cx="2895840" cy="476280"/>
          </a:xfrm>
          <a:prstGeom prst="rect">
            <a:avLst/>
          </a:prstGeom>
        </p:spPr>
        <p:txBody>
          <a:bodyPr lIns="92160" tIns="46080" rIns="92160" bIns="46080" anchor="ctr">
            <a:noAutofit/>
          </a:bodyPr>
          <a:lstStyle/>
          <a:p>
            <a:endParaRPr lang="es-ES" sz="1800" b="0" strike="noStrike" spc="-1">
              <a:latin typeface="Arial"/>
            </a:endParaRPr>
          </a:p>
        </p:txBody>
      </p:sp>
      <p:sp>
        <p:nvSpPr>
          <p:cNvPr id="163" name="PlaceHolder 5"/>
          <p:cNvSpPr>
            <a:spLocks noGrp="1"/>
          </p:cNvSpPr>
          <p:nvPr>
            <p:ph type="sldNum"/>
          </p:nvPr>
        </p:nvSpPr>
        <p:spPr>
          <a:xfrm>
            <a:off x="6552720" y="6244920"/>
            <a:ext cx="2133720" cy="476280"/>
          </a:xfrm>
          <a:prstGeom prst="rect">
            <a:avLst/>
          </a:prstGeom>
        </p:spPr>
        <p:txBody>
          <a:bodyPr lIns="92160" tIns="46080" rIns="92160" bIns="46080" anchor="ctr">
            <a:noAutofit/>
          </a:bodyPr>
          <a:lstStyle/>
          <a:p>
            <a:pPr marL="216000" indent="-216000" algn="r">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DBE82B1-008E-48A1-8BD1-B2B336D37211}" type="slidenum">
              <a:rPr lang="es-ES" sz="1400" b="0" strike="noStrike" spc="-1">
                <a:latin typeface="Times New Roman"/>
              </a:rPr>
              <a:pPr marL="216000" indent="-216000" algn="r">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‹Nº›</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 name="PlaceHolder 1"/>
          <p:cNvSpPr>
            <a:spLocks noGrp="1"/>
          </p:cNvSpPr>
          <p:nvPr>
            <p:ph type="title"/>
          </p:nvPr>
        </p:nvSpPr>
        <p:spPr>
          <a:xfrm>
            <a:off x="685800" y="609120"/>
            <a:ext cx="7772400" cy="1143000"/>
          </a:xfrm>
          <a:prstGeom prst="rect">
            <a:avLst/>
          </a:prstGeom>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4400" b="0" strike="noStrike" spc="-1">
                <a:solidFill>
                  <a:srgbClr val="000000"/>
                </a:solidFill>
                <a:latin typeface="Times New Roman"/>
              </a:rPr>
              <a:t>Pulse para editar el formato del texto de título</a:t>
            </a:r>
          </a:p>
        </p:txBody>
      </p:sp>
      <p:sp>
        <p:nvSpPr>
          <p:cNvPr id="201" name="PlaceHolder 2"/>
          <p:cNvSpPr>
            <a:spLocks noGrp="1"/>
          </p:cNvSpPr>
          <p:nvPr>
            <p:ph type="body"/>
          </p:nvPr>
        </p:nvSpPr>
        <p:spPr>
          <a:xfrm>
            <a:off x="685800" y="1981080"/>
            <a:ext cx="7772400" cy="4114800"/>
          </a:xfrm>
          <a:prstGeom prst="rect">
            <a:avLst/>
          </a:prstGeom>
        </p:spPr>
        <p:txBody>
          <a:bodyPr lIns="92160" tIns="46080" rIns="92160" bIns="46080">
            <a:normAutofit fontScale="91000"/>
          </a:bodyPr>
          <a:lstStyle/>
          <a:p>
            <a:pPr marL="342720" indent="-34272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Pulse para editar el formato de texto del esquema</a:t>
            </a:r>
          </a:p>
          <a:p>
            <a:pPr marL="742680" lvl="1" indent="-28548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Segundo nivel del esquema</a:t>
            </a:r>
          </a:p>
          <a:p>
            <a:pPr marL="1143000" lvl="2"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Tercer nivel del esquema</a:t>
            </a:r>
          </a:p>
          <a:p>
            <a:pPr marL="1600200" lvl="3"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Cuarto nivel del esquema</a:t>
            </a:r>
          </a:p>
          <a:p>
            <a:pPr marL="2057400" lvl="4"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Quinto nivel del esquema</a:t>
            </a:r>
          </a:p>
          <a:p>
            <a:pPr marL="2057400" lvl="5"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Sexto nivel del esquema</a:t>
            </a:r>
          </a:p>
          <a:p>
            <a:pPr marL="2057400" lvl="6"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Séptimo nivel del esquema</a:t>
            </a:r>
          </a:p>
        </p:txBody>
      </p:sp>
      <p:sp>
        <p:nvSpPr>
          <p:cNvPr id="202" name="PlaceHolder 3"/>
          <p:cNvSpPr>
            <a:spLocks noGrp="1"/>
          </p:cNvSpPr>
          <p:nvPr>
            <p:ph type="dt"/>
          </p:nvPr>
        </p:nvSpPr>
        <p:spPr>
          <a:xfrm>
            <a:off x="456840" y="6244920"/>
            <a:ext cx="2133720" cy="476280"/>
          </a:xfrm>
          <a:prstGeom prst="rect">
            <a:avLst/>
          </a:prstGeom>
        </p:spPr>
        <p:txBody>
          <a:bodyPr lIns="92160" tIns="46080" rIns="92160" bIns="46080" anchor="ctr">
            <a:noAutofit/>
          </a:bodyPr>
          <a:lstStyle/>
          <a:p>
            <a:endParaRPr lang="es-ES" sz="1800" b="0" strike="noStrike" spc="-1">
              <a:latin typeface="Arial"/>
            </a:endParaRPr>
          </a:p>
        </p:txBody>
      </p:sp>
      <p:sp>
        <p:nvSpPr>
          <p:cNvPr id="203" name="PlaceHolder 4"/>
          <p:cNvSpPr>
            <a:spLocks noGrp="1"/>
          </p:cNvSpPr>
          <p:nvPr>
            <p:ph type="ftr"/>
          </p:nvPr>
        </p:nvSpPr>
        <p:spPr>
          <a:xfrm>
            <a:off x="3124080" y="6244920"/>
            <a:ext cx="2895840" cy="476280"/>
          </a:xfrm>
          <a:prstGeom prst="rect">
            <a:avLst/>
          </a:prstGeom>
        </p:spPr>
        <p:txBody>
          <a:bodyPr lIns="92160" tIns="46080" rIns="92160" bIns="46080" anchor="ctr">
            <a:noAutofit/>
          </a:bodyPr>
          <a:lstStyle/>
          <a:p>
            <a:endParaRPr lang="es-ES" sz="1800" b="0" strike="noStrike" spc="-1">
              <a:latin typeface="Arial"/>
            </a:endParaRPr>
          </a:p>
        </p:txBody>
      </p:sp>
      <p:sp>
        <p:nvSpPr>
          <p:cNvPr id="204" name="PlaceHolder 5"/>
          <p:cNvSpPr>
            <a:spLocks noGrp="1"/>
          </p:cNvSpPr>
          <p:nvPr>
            <p:ph type="sldNum"/>
          </p:nvPr>
        </p:nvSpPr>
        <p:spPr>
          <a:xfrm>
            <a:off x="6552720" y="6244920"/>
            <a:ext cx="2133720" cy="476280"/>
          </a:xfrm>
          <a:prstGeom prst="rect">
            <a:avLst/>
          </a:prstGeom>
        </p:spPr>
        <p:txBody>
          <a:bodyPr lIns="92160" tIns="46080" rIns="92160" bIns="46080" anchor="ctr">
            <a:noAutofit/>
          </a:bodyPr>
          <a:lstStyle/>
          <a:p>
            <a:pPr marL="216000" indent="-216000" algn="r">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7BC50B7E-2439-4C52-A8B9-744C7DE4F1BF}" type="slidenum">
              <a:rPr lang="es-ES" sz="1400" b="0" strike="noStrike" spc="-1">
                <a:latin typeface="Times New Roman"/>
              </a:rPr>
              <a:pPr marL="216000" indent="-216000" algn="r">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‹Nº›</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 name="PlaceHolder 1"/>
          <p:cNvSpPr>
            <a:spLocks noGrp="1"/>
          </p:cNvSpPr>
          <p:nvPr>
            <p:ph type="title"/>
          </p:nvPr>
        </p:nvSpPr>
        <p:spPr>
          <a:xfrm>
            <a:off x="685800" y="609120"/>
            <a:ext cx="7772400" cy="1143000"/>
          </a:xfrm>
          <a:prstGeom prst="rect">
            <a:avLst/>
          </a:prstGeom>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4400" b="0" strike="noStrike" spc="-1">
                <a:solidFill>
                  <a:srgbClr val="000000"/>
                </a:solidFill>
                <a:latin typeface="Times New Roman"/>
              </a:rPr>
              <a:t>Pulse para editar el formato del texto de título</a:t>
            </a:r>
          </a:p>
        </p:txBody>
      </p:sp>
      <p:sp>
        <p:nvSpPr>
          <p:cNvPr id="242" name="PlaceHolder 2"/>
          <p:cNvSpPr>
            <a:spLocks noGrp="1"/>
          </p:cNvSpPr>
          <p:nvPr>
            <p:ph type="body"/>
          </p:nvPr>
        </p:nvSpPr>
        <p:spPr>
          <a:xfrm>
            <a:off x="685800" y="1981080"/>
            <a:ext cx="7772400" cy="4114800"/>
          </a:xfrm>
          <a:prstGeom prst="rect">
            <a:avLst/>
          </a:prstGeom>
        </p:spPr>
        <p:txBody>
          <a:bodyPr lIns="92160" tIns="46080" rIns="92160" bIns="46080">
            <a:normAutofit fontScale="91000"/>
          </a:bodyPr>
          <a:lstStyle/>
          <a:p>
            <a:pPr marL="342720" indent="-34272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Pulse para editar el formato de texto del esquema</a:t>
            </a:r>
          </a:p>
          <a:p>
            <a:pPr marL="742680" lvl="1" indent="-28548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Segundo nivel del esquema</a:t>
            </a:r>
          </a:p>
          <a:p>
            <a:pPr marL="1143000" lvl="2"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Tercer nivel del esquema</a:t>
            </a:r>
          </a:p>
          <a:p>
            <a:pPr marL="1600200" lvl="3"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Cuarto nivel del esquema</a:t>
            </a:r>
          </a:p>
          <a:p>
            <a:pPr marL="2057400" lvl="4"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Quinto nivel del esquema</a:t>
            </a:r>
          </a:p>
          <a:p>
            <a:pPr marL="2057400" lvl="5"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Sexto nivel del esquema</a:t>
            </a:r>
          </a:p>
          <a:p>
            <a:pPr marL="2057400" lvl="6"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Séptimo nivel del esquema</a:t>
            </a:r>
          </a:p>
        </p:txBody>
      </p:sp>
      <p:sp>
        <p:nvSpPr>
          <p:cNvPr id="243" name="PlaceHolder 3"/>
          <p:cNvSpPr>
            <a:spLocks noGrp="1"/>
          </p:cNvSpPr>
          <p:nvPr>
            <p:ph type="dt"/>
          </p:nvPr>
        </p:nvSpPr>
        <p:spPr>
          <a:xfrm>
            <a:off x="456840" y="6244920"/>
            <a:ext cx="2133720" cy="476280"/>
          </a:xfrm>
          <a:prstGeom prst="rect">
            <a:avLst/>
          </a:prstGeom>
        </p:spPr>
        <p:txBody>
          <a:bodyPr lIns="92160" tIns="46080" rIns="92160" bIns="46080" anchor="ctr">
            <a:noAutofit/>
          </a:bodyPr>
          <a:lstStyle/>
          <a:p>
            <a:endParaRPr lang="es-ES" sz="1800" b="0" strike="noStrike" spc="-1">
              <a:latin typeface="Arial"/>
            </a:endParaRPr>
          </a:p>
        </p:txBody>
      </p:sp>
      <p:sp>
        <p:nvSpPr>
          <p:cNvPr id="244" name="PlaceHolder 4"/>
          <p:cNvSpPr>
            <a:spLocks noGrp="1"/>
          </p:cNvSpPr>
          <p:nvPr>
            <p:ph type="ftr"/>
          </p:nvPr>
        </p:nvSpPr>
        <p:spPr>
          <a:xfrm>
            <a:off x="3124080" y="6244920"/>
            <a:ext cx="2895840" cy="476280"/>
          </a:xfrm>
          <a:prstGeom prst="rect">
            <a:avLst/>
          </a:prstGeom>
        </p:spPr>
        <p:txBody>
          <a:bodyPr lIns="92160" tIns="46080" rIns="92160" bIns="46080" anchor="ctr">
            <a:noAutofit/>
          </a:bodyPr>
          <a:lstStyle/>
          <a:p>
            <a:endParaRPr lang="es-ES" sz="1800" b="0" strike="noStrike" spc="-1">
              <a:latin typeface="Arial"/>
            </a:endParaRPr>
          </a:p>
        </p:txBody>
      </p:sp>
      <p:sp>
        <p:nvSpPr>
          <p:cNvPr id="245" name="PlaceHolder 5"/>
          <p:cNvSpPr>
            <a:spLocks noGrp="1"/>
          </p:cNvSpPr>
          <p:nvPr>
            <p:ph type="sldNum"/>
          </p:nvPr>
        </p:nvSpPr>
        <p:spPr>
          <a:xfrm>
            <a:off x="6552720" y="6244920"/>
            <a:ext cx="2133720" cy="476280"/>
          </a:xfrm>
          <a:prstGeom prst="rect">
            <a:avLst/>
          </a:prstGeom>
        </p:spPr>
        <p:txBody>
          <a:bodyPr lIns="92160" tIns="46080" rIns="92160" bIns="46080" anchor="ctr">
            <a:noAutofit/>
          </a:bodyPr>
          <a:lstStyle/>
          <a:p>
            <a:pPr marL="216000" indent="-216000" algn="r">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638A652A-560A-4F73-B0C5-44F017CD5803}" type="slidenum">
              <a:rPr lang="es-ES" sz="1400" b="0" strike="noStrike" spc="-1">
                <a:latin typeface="Times New Roman"/>
              </a:rPr>
              <a:pPr marL="216000" indent="-216000" algn="r">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‹Nº›</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 name="PlaceHolder 1"/>
          <p:cNvSpPr>
            <a:spLocks noGrp="1"/>
          </p:cNvSpPr>
          <p:nvPr>
            <p:ph type="title"/>
          </p:nvPr>
        </p:nvSpPr>
        <p:spPr>
          <a:xfrm>
            <a:off x="685800" y="609120"/>
            <a:ext cx="7772400" cy="1143000"/>
          </a:xfrm>
          <a:prstGeom prst="rect">
            <a:avLst/>
          </a:prstGeom>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4400" b="0" strike="noStrike" spc="-1">
                <a:solidFill>
                  <a:srgbClr val="000000"/>
                </a:solidFill>
                <a:latin typeface="Times New Roman"/>
              </a:rPr>
              <a:t>Pulse para editar el formato del texto de título</a:t>
            </a:r>
          </a:p>
        </p:txBody>
      </p:sp>
      <p:sp>
        <p:nvSpPr>
          <p:cNvPr id="283" name="PlaceHolder 2"/>
          <p:cNvSpPr>
            <a:spLocks noGrp="1"/>
          </p:cNvSpPr>
          <p:nvPr>
            <p:ph type="body"/>
          </p:nvPr>
        </p:nvSpPr>
        <p:spPr>
          <a:xfrm>
            <a:off x="685800" y="1981080"/>
            <a:ext cx="7772400" cy="4114800"/>
          </a:xfrm>
          <a:prstGeom prst="rect">
            <a:avLst/>
          </a:prstGeom>
        </p:spPr>
        <p:txBody>
          <a:bodyPr lIns="92160" tIns="46080" rIns="92160" bIns="46080">
            <a:normAutofit fontScale="91000"/>
          </a:bodyPr>
          <a:lstStyle/>
          <a:p>
            <a:pPr marL="342720" indent="-34272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Pulse para editar el formato de texto del esquema</a:t>
            </a:r>
          </a:p>
          <a:p>
            <a:pPr marL="742680" lvl="1" indent="-28548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Segundo nivel del esquema</a:t>
            </a:r>
          </a:p>
          <a:p>
            <a:pPr marL="1143000" lvl="2"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Tercer nivel del esquema</a:t>
            </a:r>
          </a:p>
          <a:p>
            <a:pPr marL="1600200" lvl="3"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Cuarto nivel del esquema</a:t>
            </a:r>
          </a:p>
          <a:p>
            <a:pPr marL="2057400" lvl="4"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Quinto nivel del esquema</a:t>
            </a:r>
          </a:p>
          <a:p>
            <a:pPr marL="2057400" lvl="5"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Sexto nivel del esquema</a:t>
            </a:r>
          </a:p>
          <a:p>
            <a:pPr marL="2057400" lvl="6" indent="-228600">
              <a:spcBef>
                <a:spcPts val="799"/>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3200" b="0" strike="noStrike" spc="-1">
                <a:solidFill>
                  <a:srgbClr val="000000"/>
                </a:solidFill>
                <a:latin typeface="Times New Roman"/>
              </a:rPr>
              <a:t>Séptimo nivel del esquema</a:t>
            </a:r>
          </a:p>
        </p:txBody>
      </p:sp>
      <p:sp>
        <p:nvSpPr>
          <p:cNvPr id="284" name="PlaceHolder 3"/>
          <p:cNvSpPr>
            <a:spLocks noGrp="1"/>
          </p:cNvSpPr>
          <p:nvPr>
            <p:ph type="dt"/>
          </p:nvPr>
        </p:nvSpPr>
        <p:spPr>
          <a:xfrm>
            <a:off x="456840" y="6244920"/>
            <a:ext cx="2133720" cy="476280"/>
          </a:xfrm>
          <a:prstGeom prst="rect">
            <a:avLst/>
          </a:prstGeom>
        </p:spPr>
        <p:txBody>
          <a:bodyPr lIns="92160" tIns="46080" rIns="92160" bIns="46080" anchor="ctr">
            <a:noAutofit/>
          </a:bodyPr>
          <a:lstStyle/>
          <a:p>
            <a:endParaRPr lang="es-ES" sz="1800" b="0" strike="noStrike" spc="-1">
              <a:latin typeface="Arial"/>
            </a:endParaRPr>
          </a:p>
        </p:txBody>
      </p:sp>
      <p:sp>
        <p:nvSpPr>
          <p:cNvPr id="285" name="PlaceHolder 4"/>
          <p:cNvSpPr>
            <a:spLocks noGrp="1"/>
          </p:cNvSpPr>
          <p:nvPr>
            <p:ph type="ftr"/>
          </p:nvPr>
        </p:nvSpPr>
        <p:spPr>
          <a:xfrm>
            <a:off x="3124080" y="6244920"/>
            <a:ext cx="2895840" cy="476280"/>
          </a:xfrm>
          <a:prstGeom prst="rect">
            <a:avLst/>
          </a:prstGeom>
        </p:spPr>
        <p:txBody>
          <a:bodyPr lIns="92160" tIns="46080" rIns="92160" bIns="46080" anchor="ctr">
            <a:noAutofit/>
          </a:bodyPr>
          <a:lstStyle/>
          <a:p>
            <a:endParaRPr lang="es-ES" sz="1800" b="0" strike="noStrike" spc="-1">
              <a:latin typeface="Arial"/>
            </a:endParaRPr>
          </a:p>
        </p:txBody>
      </p:sp>
      <p:sp>
        <p:nvSpPr>
          <p:cNvPr id="286" name="PlaceHolder 5"/>
          <p:cNvSpPr>
            <a:spLocks noGrp="1"/>
          </p:cNvSpPr>
          <p:nvPr>
            <p:ph type="sldNum"/>
          </p:nvPr>
        </p:nvSpPr>
        <p:spPr>
          <a:xfrm>
            <a:off x="6552720" y="6244920"/>
            <a:ext cx="2133720" cy="476280"/>
          </a:xfrm>
          <a:prstGeom prst="rect">
            <a:avLst/>
          </a:prstGeom>
        </p:spPr>
        <p:txBody>
          <a:bodyPr lIns="92160" tIns="46080" rIns="92160" bIns="46080" anchor="ctr">
            <a:noAutofit/>
          </a:bodyPr>
          <a:lstStyle/>
          <a:p>
            <a:pPr marL="216000" indent="-216000" algn="r">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7AB89E8-7D01-4BF0-88DA-54A0C9A3D295}" type="slidenum">
              <a:rPr lang="es-ES" sz="1400" b="0" strike="noStrike" spc="-1">
                <a:latin typeface="Times New Roman"/>
              </a:rPr>
              <a:pPr marL="216000" indent="-216000" algn="r">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‹Nº›</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1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12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7.xml"/></Relationships>
</file>

<file path=ppt/slides/_rels/slide12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7.xml"/></Relationships>
</file>

<file path=ppt/slides/_rels/slide12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7.xml"/></Relationships>
</file>

<file path=ppt/slides/_rels/slide13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5.jpeg"/><Relationship Id="rId1" Type="http://schemas.openxmlformats.org/officeDocument/2006/relationships/slideLayout" Target="../slideLayouts/slideLayout37.xml"/><Relationship Id="rId4" Type="http://schemas.openxmlformats.org/officeDocument/2006/relationships/image" Target="../media/image138.png"/></Relationships>
</file>

<file path=ppt/slides/_rels/slide13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3.xml"/></Relationships>
</file>

<file path=ppt/slides/_rels/slide13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85.xml"/></Relationships>
</file>

<file path=ppt/slides/_rels/slide14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7.xml"/></Relationships>
</file>

<file path=ppt/slides/_rels/slide14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3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15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7.xml"/></Relationships>
</file>

<file path=ppt/slides/_rels/slide15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5.xml"/></Relationships>
</file>

<file path=ppt/slides/_rels/slide15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5.xml"/></Relationships>
</file>

<file path=ppt/slides/_rels/slide15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3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3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7.xml"/></Relationships>
</file>

<file path=ppt/slides/_rels/slide16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7.xml"/></Relationships>
</file>

<file path=ppt/slides/_rels/slide16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37.xml"/></Relationships>
</file>

<file path=ppt/slides/_rels/slide16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7.xml"/></Relationships>
</file>

<file path=ppt/slides/_rels/slide16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5.xml"/></Relationships>
</file>

<file path=ppt/slides/_rels/slide16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7.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7.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6.jpeg"/><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82.jpeg"/><Relationship Id="rId4" Type="http://schemas.openxmlformats.org/officeDocument/2006/relationships/image" Target="../media/image81.jpeg"/></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37.xml"/><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7.xml"/><Relationship Id="rId4" Type="http://schemas.openxmlformats.org/officeDocument/2006/relationships/image" Target="../media/image94.jpeg"/></Relationships>
</file>

<file path=ppt/slides/_rels/slide9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Shape 1"/>
          <p:cNvSpPr txBox="1"/>
          <p:nvPr/>
        </p:nvSpPr>
        <p:spPr>
          <a:xfrm>
            <a:off x="685800" y="2130480"/>
            <a:ext cx="7772040" cy="1469520"/>
          </a:xfrm>
          <a:prstGeom prst="rect">
            <a:avLst/>
          </a:prstGeom>
          <a:noFill/>
          <a:ln w="0">
            <a:noFill/>
          </a:ln>
        </p:spPr>
        <p:txBody>
          <a:bodyPr anchor="ctr">
            <a:noAutofit/>
          </a:bodyPr>
          <a:lstStyle/>
          <a:p>
            <a:pPr algn="ctr">
              <a:lnSpc>
                <a:spcPct val="100000"/>
              </a:lnSpc>
            </a:pPr>
            <a:r>
              <a:rPr lang="es-ES" sz="4400" b="0" strike="noStrike" spc="-1">
                <a:solidFill>
                  <a:srgbClr val="000000"/>
                </a:solidFill>
                <a:latin typeface="Calibri"/>
              </a:rPr>
              <a:t>RENACIMIENTO ITALIANO</a:t>
            </a:r>
          </a:p>
        </p:txBody>
      </p:sp>
      <p:sp>
        <p:nvSpPr>
          <p:cNvPr id="330" name="TextShape 2"/>
          <p:cNvSpPr txBox="1"/>
          <p:nvPr/>
        </p:nvSpPr>
        <p:spPr>
          <a:xfrm>
            <a:off x="1371600" y="3886200"/>
            <a:ext cx="6400440" cy="1752120"/>
          </a:xfrm>
          <a:prstGeom prst="rect">
            <a:avLst/>
          </a:prstGeom>
          <a:noFill/>
          <a:ln w="0">
            <a:noFill/>
          </a:ln>
        </p:spPr>
        <p:txBody>
          <a:bodyPr>
            <a:noAutofit/>
          </a:bodyPr>
          <a:lstStyle/>
          <a:p>
            <a:pPr algn="ctr">
              <a:lnSpc>
                <a:spcPct val="100000"/>
              </a:lnSpc>
              <a:spcBef>
                <a:spcPts val="641"/>
              </a:spcBef>
              <a:tabLst>
                <a:tab pos="0" algn="l"/>
              </a:tabLst>
            </a:pPr>
            <a:r>
              <a:rPr lang="es-ES" sz="3200" b="0" strike="noStrike" spc="-1">
                <a:solidFill>
                  <a:srgbClr val="8B8B8B"/>
                </a:solidFill>
                <a:latin typeface="Calibri"/>
              </a:rPr>
              <a:t>PINTURA QUATTROCENTO</a:t>
            </a:r>
            <a:endParaRPr lang="es-ES" sz="3200" b="0" strike="noStrike" spc="-1">
              <a:latin typeface="Arial"/>
            </a:endParaRPr>
          </a:p>
          <a:p>
            <a:pPr algn="ctr">
              <a:lnSpc>
                <a:spcPct val="100000"/>
              </a:lnSpc>
              <a:spcBef>
                <a:spcPts val="641"/>
              </a:spcBef>
              <a:tabLst>
                <a:tab pos="0" algn="l"/>
              </a:tabLst>
            </a:pPr>
            <a:r>
              <a:rPr lang="es-ES" sz="3200" b="0" strike="noStrike" spc="-1">
                <a:solidFill>
                  <a:srgbClr val="8B8B8B"/>
                </a:solidFill>
                <a:latin typeface="Calibri"/>
              </a:rPr>
              <a:t>SIGLO XV</a:t>
            </a:r>
            <a:endParaRPr lang="es-ES" sz="3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1 Imagen" descr="_botticelli_el_nacimiento_de_venus.jpg"/>
          <p:cNvPicPr/>
          <p:nvPr/>
        </p:nvPicPr>
        <p:blipFill>
          <a:blip r:embed="rId2" cstate="print"/>
          <a:stretch/>
        </p:blipFill>
        <p:spPr>
          <a:xfrm>
            <a:off x="251640" y="620640"/>
            <a:ext cx="8698320" cy="5445360"/>
          </a:xfrm>
          <a:prstGeom prst="rect">
            <a:avLst/>
          </a:prstGeom>
          <a:ln w="0">
            <a:noFill/>
          </a:ln>
        </p:spPr>
      </p:pic>
      <p:sp>
        <p:nvSpPr>
          <p:cNvPr id="356" name="CustomShape 1"/>
          <p:cNvSpPr/>
          <p:nvPr/>
        </p:nvSpPr>
        <p:spPr>
          <a:xfrm>
            <a:off x="467640" y="6165360"/>
            <a:ext cx="3672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El nacimiento de Venus</a:t>
            </a:r>
            <a:endParaRPr lang="es-ES" sz="1800" b="0" strike="noStrike" spc="-1">
              <a:latin typeface="Arial"/>
            </a:endParaRPr>
          </a:p>
        </p:txBody>
      </p:sp>
      <p:sp>
        <p:nvSpPr>
          <p:cNvPr id="357" name="CustomShape 2"/>
          <p:cNvSpPr/>
          <p:nvPr/>
        </p:nvSpPr>
        <p:spPr>
          <a:xfrm>
            <a:off x="251640" y="0"/>
            <a:ext cx="453600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2000" b="1" strike="noStrike" spc="-1">
                <a:solidFill>
                  <a:srgbClr val="000000"/>
                </a:solidFill>
                <a:latin typeface="Calibri"/>
              </a:rPr>
              <a:t>SANDRO BOTTICELLI (1445-1510)</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 name="1 Imagen_1" descr="08_3ce8.jpg"/>
          <p:cNvPicPr/>
          <p:nvPr/>
        </p:nvPicPr>
        <p:blipFill>
          <a:blip r:embed="rId2" cstate="print"/>
          <a:stretch/>
        </p:blipFill>
        <p:spPr>
          <a:xfrm>
            <a:off x="461160" y="1340640"/>
            <a:ext cx="8363520" cy="4248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 name="1 Imagen" descr="02_3ce2.jpg"/>
          <p:cNvPicPr/>
          <p:nvPr/>
        </p:nvPicPr>
        <p:blipFill>
          <a:blip r:embed="rId2" cstate="print"/>
          <a:stretch/>
        </p:blipFill>
        <p:spPr>
          <a:xfrm>
            <a:off x="387360" y="1340640"/>
            <a:ext cx="8512920" cy="4248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 name="1 Imagen" descr="06_3ce6.jpg"/>
          <p:cNvPicPr/>
          <p:nvPr/>
        </p:nvPicPr>
        <p:blipFill>
          <a:blip r:embed="rId2" cstate="print"/>
          <a:stretch/>
        </p:blipFill>
        <p:spPr>
          <a:xfrm>
            <a:off x="90720" y="1124640"/>
            <a:ext cx="8729280" cy="44884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 name="1 Imagen" descr="06_3ce6b.jpg"/>
          <p:cNvPicPr/>
          <p:nvPr/>
        </p:nvPicPr>
        <p:blipFill>
          <a:blip r:embed="rId2" cstate="print"/>
          <a:stretch/>
        </p:blipFill>
        <p:spPr>
          <a:xfrm>
            <a:off x="827640" y="410400"/>
            <a:ext cx="7848360" cy="6327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1 Imagen" descr="05_3ce5.jpg"/>
          <p:cNvPicPr/>
          <p:nvPr/>
        </p:nvPicPr>
        <p:blipFill>
          <a:blip r:embed="rId2" cstate="print"/>
          <a:stretch/>
        </p:blipFill>
        <p:spPr>
          <a:xfrm>
            <a:off x="683640" y="668520"/>
            <a:ext cx="7920360" cy="56232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 name="1 Imagen" descr="04_3ce4.jpg"/>
          <p:cNvPicPr/>
          <p:nvPr/>
        </p:nvPicPr>
        <p:blipFill>
          <a:blip r:embed="rId2" cstate="print"/>
          <a:stretch/>
        </p:blipFill>
        <p:spPr>
          <a:xfrm>
            <a:off x="251640" y="1536480"/>
            <a:ext cx="8594640" cy="37641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 name="1 Imagen" descr="03_5nw.jpg"/>
          <p:cNvPicPr/>
          <p:nvPr/>
        </p:nvPicPr>
        <p:blipFill>
          <a:blip r:embed="rId2" cstate="print"/>
          <a:stretch/>
        </p:blipFill>
        <p:spPr>
          <a:xfrm>
            <a:off x="827640" y="188640"/>
            <a:ext cx="3544920" cy="5898960"/>
          </a:xfrm>
          <a:prstGeom prst="rect">
            <a:avLst/>
          </a:prstGeom>
          <a:ln w="0">
            <a:noFill/>
          </a:ln>
        </p:spPr>
      </p:pic>
      <p:pic>
        <p:nvPicPr>
          <p:cNvPr id="649" name="2 Imagen" descr="07_4se.jpg"/>
          <p:cNvPicPr/>
          <p:nvPr/>
        </p:nvPicPr>
        <p:blipFill>
          <a:blip r:embed="rId3" cstate="print"/>
          <a:stretch/>
        </p:blipFill>
        <p:spPr>
          <a:xfrm>
            <a:off x="4780800" y="1196640"/>
            <a:ext cx="3938760" cy="4752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2 Imagen" descr="01_7si1.jpg"/>
          <p:cNvPicPr/>
          <p:nvPr/>
        </p:nvPicPr>
        <p:blipFill>
          <a:blip r:embed="rId2" cstate="print"/>
          <a:stretch/>
        </p:blipFill>
        <p:spPr>
          <a:xfrm>
            <a:off x="1403640" y="200160"/>
            <a:ext cx="6336360" cy="64573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 name="1 Imagen" descr="09_7si5.jpg"/>
          <p:cNvPicPr/>
          <p:nvPr/>
        </p:nvPicPr>
        <p:blipFill>
          <a:blip r:embed="rId2" cstate="print"/>
          <a:stretch/>
        </p:blipFill>
        <p:spPr>
          <a:xfrm>
            <a:off x="470520" y="1412640"/>
            <a:ext cx="4893120" cy="4919040"/>
          </a:xfrm>
          <a:prstGeom prst="rect">
            <a:avLst/>
          </a:prstGeom>
          <a:ln w="0">
            <a:noFill/>
          </a:ln>
        </p:spPr>
      </p:pic>
      <p:pic>
        <p:nvPicPr>
          <p:cNvPr id="652" name="2 Imagen" descr="09_7si5a.jpg"/>
          <p:cNvPicPr/>
          <p:nvPr/>
        </p:nvPicPr>
        <p:blipFill>
          <a:blip r:embed="rId3" cstate="print"/>
          <a:stretch/>
        </p:blipFill>
        <p:spPr>
          <a:xfrm>
            <a:off x="5724000" y="2133000"/>
            <a:ext cx="2331360" cy="35049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 name="1 Imagen" descr="detalle.jpg"/>
          <p:cNvPicPr/>
          <p:nvPr/>
        </p:nvPicPr>
        <p:blipFill>
          <a:blip r:embed="rId2" cstate="print"/>
          <a:stretch/>
        </p:blipFill>
        <p:spPr>
          <a:xfrm>
            <a:off x="1619640" y="166680"/>
            <a:ext cx="5819400" cy="64303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1 Imagen" descr="botticelli_birth_venus.jpg"/>
          <p:cNvPicPr/>
          <p:nvPr/>
        </p:nvPicPr>
        <p:blipFill>
          <a:blip r:embed="rId2" cstate="print"/>
          <a:stretch/>
        </p:blipFill>
        <p:spPr>
          <a:xfrm>
            <a:off x="323640" y="167400"/>
            <a:ext cx="8568720" cy="65779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 name="1 Imagen" descr="juicio-final.jpg"/>
          <p:cNvPicPr/>
          <p:nvPr/>
        </p:nvPicPr>
        <p:blipFill>
          <a:blip r:embed="rId2" cstate="print"/>
          <a:stretch/>
        </p:blipFill>
        <p:spPr>
          <a:xfrm>
            <a:off x="364680" y="620640"/>
            <a:ext cx="8383320" cy="55958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 name="1 Imagen" descr="Judici%20Fin.jpg"/>
          <p:cNvPicPr/>
          <p:nvPr/>
        </p:nvPicPr>
        <p:blipFill>
          <a:blip r:embed="rId2" cstate="print"/>
          <a:stretch/>
        </p:blipFill>
        <p:spPr>
          <a:xfrm>
            <a:off x="133560" y="260640"/>
            <a:ext cx="4457520" cy="6264360"/>
          </a:xfrm>
          <a:prstGeom prst="rect">
            <a:avLst/>
          </a:prstGeom>
          <a:ln w="0">
            <a:noFill/>
          </a:ln>
        </p:spPr>
      </p:pic>
      <p:pic>
        <p:nvPicPr>
          <p:cNvPr id="656" name="2 Imagen" descr="da cesane.jpg"/>
          <p:cNvPicPr/>
          <p:nvPr/>
        </p:nvPicPr>
        <p:blipFill>
          <a:blip r:embed="rId3" cstate="print"/>
          <a:stretch/>
        </p:blipFill>
        <p:spPr>
          <a:xfrm>
            <a:off x="4776480" y="420840"/>
            <a:ext cx="4291200" cy="59601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2 Imagen" descr="last_r01.jpg"/>
          <p:cNvPicPr/>
          <p:nvPr/>
        </p:nvPicPr>
        <p:blipFill>
          <a:blip r:embed="rId2" cstate="print"/>
          <a:stretch/>
        </p:blipFill>
        <p:spPr>
          <a:xfrm>
            <a:off x="568080" y="476640"/>
            <a:ext cx="8073360" cy="53283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1 Imagen" descr="last_r04.jpg"/>
          <p:cNvPicPr/>
          <p:nvPr/>
        </p:nvPicPr>
        <p:blipFill>
          <a:blip r:embed="rId2" cstate="print"/>
          <a:stretch/>
        </p:blipFill>
        <p:spPr>
          <a:xfrm>
            <a:off x="1403640" y="678600"/>
            <a:ext cx="6336360" cy="55000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 name="1 Imagen" descr="last_r06.jpg"/>
          <p:cNvPicPr/>
          <p:nvPr/>
        </p:nvPicPr>
        <p:blipFill>
          <a:blip r:embed="rId2" cstate="print"/>
          <a:stretch/>
        </p:blipFill>
        <p:spPr>
          <a:xfrm>
            <a:off x="467640" y="188640"/>
            <a:ext cx="3722760" cy="6067080"/>
          </a:xfrm>
          <a:prstGeom prst="rect">
            <a:avLst/>
          </a:prstGeom>
          <a:ln w="0">
            <a:noFill/>
          </a:ln>
        </p:spPr>
      </p:pic>
      <p:pic>
        <p:nvPicPr>
          <p:cNvPr id="660" name="2 Imagen" descr="last_r07.jpg"/>
          <p:cNvPicPr/>
          <p:nvPr/>
        </p:nvPicPr>
        <p:blipFill>
          <a:blip r:embed="rId3" cstate="print"/>
          <a:stretch/>
        </p:blipFill>
        <p:spPr>
          <a:xfrm>
            <a:off x="4860000" y="188640"/>
            <a:ext cx="3775680" cy="61520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TextShape 1"/>
          <p:cNvSpPr txBox="1"/>
          <p:nvPr/>
        </p:nvSpPr>
        <p:spPr>
          <a:xfrm>
            <a:off x="1620000" y="1620000"/>
            <a:ext cx="5940000" cy="771480"/>
          </a:xfrm>
          <a:prstGeom prst="rect">
            <a:avLst/>
          </a:prstGeom>
          <a:noFill/>
          <a:ln w="0">
            <a:noFill/>
          </a:ln>
        </p:spPr>
        <p:txBody>
          <a:bodyPr lIns="90000" tIns="45000" rIns="90000" bIns="45000">
            <a:noAutofit/>
          </a:bodyPr>
          <a:lstStyle/>
          <a:p>
            <a:r>
              <a:rPr lang="es-ES" sz="4800" b="0" strike="noStrike" spc="-1">
                <a:latin typeface="Arial"/>
              </a:rPr>
              <a:t>MANIERISMO</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TextShape 1"/>
          <p:cNvSpPr txBox="1"/>
          <p:nvPr/>
        </p:nvSpPr>
        <p:spPr>
          <a:xfrm>
            <a:off x="457200" y="475920"/>
            <a:ext cx="8686800" cy="49068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n-US" sz="2400" b="1" strike="noStrike" spc="-1">
                <a:solidFill>
                  <a:srgbClr val="FF9933"/>
                </a:solidFill>
                <a:latin typeface="Times New Roman"/>
              </a:rPr>
              <a:t>PARMIGIANINO</a:t>
            </a:r>
            <a:r>
              <a:t/>
            </a:r>
            <a:br/>
            <a:r>
              <a:rPr lang="en-US" sz="2400" b="1" strike="noStrike" spc="-1">
                <a:solidFill>
                  <a:srgbClr val="FF9933"/>
                </a:solidFill>
                <a:latin typeface="Times New Roman"/>
              </a:rPr>
              <a:t>(1503-1540)</a:t>
            </a:r>
            <a:r>
              <a:rPr lang="en-US" sz="3200" b="1" strike="noStrike" spc="-1">
                <a:solidFill>
                  <a:srgbClr val="FF9933"/>
                </a:solidFill>
                <a:latin typeface="Times New Roman"/>
              </a:rPr>
              <a:t> </a:t>
            </a:r>
            <a:r>
              <a:t/>
            </a:r>
            <a:br/>
            <a:r>
              <a:rPr lang="en-US" sz="2000" b="1" strike="noStrike" spc="-1">
                <a:solidFill>
                  <a:srgbClr val="FF9966"/>
                </a:solidFill>
                <a:latin typeface="Times New Roman"/>
              </a:rPr>
              <a:t>Madonna del cuello largo (1535-1540)</a:t>
            </a:r>
            <a:endParaRPr lang="es-ES" sz="2000" b="0" strike="noStrike" spc="-1">
              <a:solidFill>
                <a:srgbClr val="000000"/>
              </a:solidFill>
              <a:latin typeface="Times New Roman"/>
            </a:endParaRPr>
          </a:p>
        </p:txBody>
      </p:sp>
      <p:pic>
        <p:nvPicPr>
          <p:cNvPr id="663" name="Picture 3_38" descr="4DPict"/>
          <p:cNvPicPr/>
          <p:nvPr/>
        </p:nvPicPr>
        <p:blipFill>
          <a:blip r:embed="rId3" cstate="print"/>
          <a:stretch/>
        </p:blipFill>
        <p:spPr>
          <a:xfrm>
            <a:off x="611280" y="1341360"/>
            <a:ext cx="3208320" cy="5183280"/>
          </a:xfrm>
          <a:prstGeom prst="rect">
            <a:avLst/>
          </a:prstGeom>
          <a:ln w="0">
            <a:noFill/>
          </a:ln>
        </p:spPr>
      </p:pic>
      <p:sp>
        <p:nvSpPr>
          <p:cNvPr id="664" name="TextShape 2"/>
          <p:cNvSpPr txBox="1"/>
          <p:nvPr/>
        </p:nvSpPr>
        <p:spPr>
          <a:xfrm>
            <a:off x="4648320" y="1600200"/>
            <a:ext cx="4038480" cy="4525920"/>
          </a:xfrm>
          <a:prstGeom prst="rect">
            <a:avLst/>
          </a:prstGeom>
          <a:noFill/>
          <a:ln w="0">
            <a:noFill/>
          </a:ln>
        </p:spPr>
        <p:txBody>
          <a:bodyPr lIns="92160" tIns="46080" rIns="92160" bIns="46080">
            <a:normAutofit/>
          </a:bodyPr>
          <a:lstStyle/>
          <a:p>
            <a:pPr marL="342720" indent="-342720">
              <a:lnSpc>
                <a:spcPct val="80000"/>
              </a:lnSpc>
              <a:spcBef>
                <a:spcPts val="400"/>
              </a:spcBef>
              <a:buClr>
                <a:srgbClr val="000000"/>
              </a:buClr>
              <a:buFont typeface="Times New Roman"/>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1" strike="noStrike" spc="-1">
                <a:solidFill>
                  <a:srgbClr val="000000"/>
                </a:solidFill>
                <a:latin typeface="Times New Roman"/>
              </a:rPr>
              <a:t>EL MANIERISMO: </a:t>
            </a:r>
            <a:endParaRPr lang="es-ES" sz="1600" b="0" strike="noStrike" spc="-1">
              <a:solidFill>
                <a:srgbClr val="000000"/>
              </a:solidFill>
              <a:latin typeface="Times New Roman"/>
            </a:endParaRP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0" strike="noStrike" spc="-1">
                <a:solidFill>
                  <a:srgbClr val="000000"/>
                </a:solidFill>
                <a:latin typeface="Times New Roman"/>
              </a:rPr>
              <a:t>	</a:t>
            </a: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0" strike="noStrike" spc="-1">
                <a:solidFill>
                  <a:srgbClr val="000000"/>
                </a:solidFill>
                <a:latin typeface="Times New Roman"/>
              </a:rPr>
              <a:t>	De forma específica, el término manierismo se aplica al estilo de pintura que apareció en Roma a partir de 1520, que </a:t>
            </a:r>
            <a:r>
              <a:rPr lang="es-ES" sz="1600" b="1" strike="noStrike" spc="-1">
                <a:solidFill>
                  <a:srgbClr val="000000"/>
                </a:solidFill>
                <a:latin typeface="Times New Roman"/>
              </a:rPr>
              <a:t>rompió con la racionalidad del Renacimiento y busca la expresión de una belleza espiritual, que se capta con el sentimiento y con el intelecto. </a:t>
            </a:r>
            <a:endParaRPr lang="es-ES" sz="1600" b="0" strike="noStrike" spc="-1">
              <a:solidFill>
                <a:srgbClr val="000000"/>
              </a:solidFill>
              <a:latin typeface="Times New Roman"/>
            </a:endParaRP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1600" b="0" strike="noStrike" spc="-1">
              <a:solidFill>
                <a:srgbClr val="000000"/>
              </a:solidFill>
              <a:latin typeface="Times New Roman"/>
            </a:endParaRP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0" strike="noStrike" spc="-1">
                <a:solidFill>
                  <a:srgbClr val="000000"/>
                </a:solidFill>
                <a:latin typeface="Times New Roman"/>
              </a:rPr>
              <a:t>      La pintura </a:t>
            </a:r>
            <a:r>
              <a:rPr lang="es-ES" sz="1600" b="1" strike="noStrike" spc="-1">
                <a:solidFill>
                  <a:srgbClr val="000000"/>
                </a:solidFill>
                <a:latin typeface="Times New Roman"/>
              </a:rPr>
              <a:t>manierista renuncia a las leyes de la representación natural y pretende conmover al espectador con efectos teatrales, perspectivas forzadas desde puntos de vista insólitos y un uso extravagante de la luz y el color. </a:t>
            </a:r>
            <a:endParaRPr lang="es-ES" sz="1600" b="0" strike="noStrike" spc="-1">
              <a:solidFill>
                <a:srgbClr val="000000"/>
              </a:solidFill>
              <a:latin typeface="Times New Roman"/>
            </a:endParaRP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1600" b="0" strike="noStrike" spc="-1">
              <a:solidFill>
                <a:srgbClr val="000000"/>
              </a:solidFill>
              <a:latin typeface="Times New Roman"/>
            </a:endParaRP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0" strike="noStrike" spc="-1">
                <a:solidFill>
                  <a:srgbClr val="000000"/>
                </a:solidFill>
                <a:latin typeface="Times New Roman"/>
              </a:rPr>
              <a:t>	Las </a:t>
            </a:r>
            <a:r>
              <a:rPr lang="es-ES" sz="1600" b="1" strike="noStrike" spc="-1">
                <a:solidFill>
                  <a:srgbClr val="000000"/>
                </a:solidFill>
                <a:latin typeface="Times New Roman"/>
              </a:rPr>
              <a:t>figuras humanas parecen suspendidas en el espacio y su canon suele ser alargado.  </a:t>
            </a:r>
            <a:endParaRPr lang="es-ES" sz="16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664 Imagen"/>
          <p:cNvPicPr/>
          <p:nvPr/>
        </p:nvPicPr>
        <p:blipFill>
          <a:blip r:embed="rId2" cstate="print"/>
          <a:stretch/>
        </p:blipFill>
        <p:spPr>
          <a:xfrm>
            <a:off x="1294920" y="-197640"/>
            <a:ext cx="5905080" cy="6857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 name="666 Imagen"/>
          <p:cNvPicPr/>
          <p:nvPr/>
        </p:nvPicPr>
        <p:blipFill>
          <a:blip r:embed="rId2" cstate="print"/>
          <a:stretch/>
        </p:blipFill>
        <p:spPr>
          <a:xfrm>
            <a:off x="2160000" y="-377640"/>
            <a:ext cx="5290200" cy="6857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667 Imagen"/>
          <p:cNvPicPr/>
          <p:nvPr/>
        </p:nvPicPr>
        <p:blipFill>
          <a:blip r:embed="rId2" cstate="print"/>
          <a:stretch/>
        </p:blipFill>
        <p:spPr>
          <a:xfrm>
            <a:off x="699840" y="160200"/>
            <a:ext cx="7619760" cy="60195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1 Imagen" descr="botticelli-primavera.jpg"/>
          <p:cNvPicPr/>
          <p:nvPr/>
        </p:nvPicPr>
        <p:blipFill>
          <a:blip r:embed="rId2" cstate="print"/>
          <a:stretch/>
        </p:blipFill>
        <p:spPr>
          <a:xfrm>
            <a:off x="179640" y="188640"/>
            <a:ext cx="8698320" cy="6171480"/>
          </a:xfrm>
          <a:prstGeom prst="rect">
            <a:avLst/>
          </a:prstGeom>
          <a:ln w="0">
            <a:noFill/>
          </a:ln>
        </p:spPr>
      </p:pic>
      <p:sp>
        <p:nvSpPr>
          <p:cNvPr id="360" name="CustomShape 1"/>
          <p:cNvSpPr/>
          <p:nvPr/>
        </p:nvSpPr>
        <p:spPr>
          <a:xfrm>
            <a:off x="467640" y="6453360"/>
            <a:ext cx="3384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Alegoría de la primavera</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 name="668 Imagen"/>
          <p:cNvPicPr/>
          <p:nvPr/>
        </p:nvPicPr>
        <p:blipFill>
          <a:blip r:embed="rId2" cstate="print"/>
          <a:stretch/>
        </p:blipFill>
        <p:spPr>
          <a:xfrm>
            <a:off x="1444680" y="360"/>
            <a:ext cx="5575320" cy="6857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 name="669 Imagen"/>
          <p:cNvPicPr/>
          <p:nvPr/>
        </p:nvPicPr>
        <p:blipFill>
          <a:blip r:embed="rId2" cstate="print"/>
          <a:stretch/>
        </p:blipFill>
        <p:spPr>
          <a:xfrm>
            <a:off x="1800000" y="-158760"/>
            <a:ext cx="5419440" cy="66574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 name="1 Imagen" descr="Girolamo_Francesco_Maria_Mazzola_-_Madonna_with_the_Long_Neck.jpg"/>
          <p:cNvPicPr/>
          <p:nvPr/>
        </p:nvPicPr>
        <p:blipFill>
          <a:blip r:embed="rId2" cstate="print"/>
          <a:stretch/>
        </p:blipFill>
        <p:spPr>
          <a:xfrm>
            <a:off x="683640" y="476640"/>
            <a:ext cx="3832200" cy="6204600"/>
          </a:xfrm>
          <a:prstGeom prst="rect">
            <a:avLst/>
          </a:prstGeom>
          <a:ln w="0">
            <a:noFill/>
          </a:ln>
        </p:spPr>
      </p:pic>
      <p:sp>
        <p:nvSpPr>
          <p:cNvPr id="672" name="CustomShape 1"/>
          <p:cNvSpPr/>
          <p:nvPr/>
        </p:nvSpPr>
        <p:spPr>
          <a:xfrm>
            <a:off x="4860000" y="836640"/>
            <a:ext cx="3744000" cy="69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4000" b="0" strike="noStrike" spc="-1">
                <a:solidFill>
                  <a:srgbClr val="000000"/>
                </a:solidFill>
                <a:latin typeface="Calibri"/>
              </a:rPr>
              <a:t>PARMIGIANINO</a:t>
            </a:r>
            <a:endParaRPr lang="es-ES" sz="4000" b="0" strike="noStrike" spc="-1">
              <a:latin typeface="Arial"/>
            </a:endParaRPr>
          </a:p>
        </p:txBody>
      </p:sp>
      <p:sp>
        <p:nvSpPr>
          <p:cNvPr id="673" name="CustomShape 2"/>
          <p:cNvSpPr/>
          <p:nvPr/>
        </p:nvSpPr>
        <p:spPr>
          <a:xfrm>
            <a:off x="5004000" y="1556640"/>
            <a:ext cx="2592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1503-1540</a:t>
            </a:r>
            <a:endParaRPr lang="es-ES" sz="1800" b="0" strike="noStrike" spc="-1">
              <a:latin typeface="Arial"/>
            </a:endParaRPr>
          </a:p>
        </p:txBody>
      </p:sp>
      <p:sp>
        <p:nvSpPr>
          <p:cNvPr id="674" name="CustomShape 3"/>
          <p:cNvSpPr/>
          <p:nvPr/>
        </p:nvSpPr>
        <p:spPr>
          <a:xfrm>
            <a:off x="4716000" y="5517360"/>
            <a:ext cx="3744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Madonna del cuello largo</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CustomShape 1"/>
          <p:cNvSpPr/>
          <p:nvPr/>
        </p:nvSpPr>
        <p:spPr>
          <a:xfrm>
            <a:off x="323640" y="548640"/>
            <a:ext cx="8496720" cy="533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s-ES" sz="1800" b="0" strike="noStrike" spc="-1">
              <a:latin typeface="Arial"/>
            </a:endParaRPr>
          </a:p>
          <a:p>
            <a:pPr>
              <a:lnSpc>
                <a:spcPct val="100000"/>
              </a:lnSpc>
            </a:pPr>
            <a:r>
              <a:rPr lang="es-ES" sz="2800" b="1" strike="noStrike" spc="-1">
                <a:solidFill>
                  <a:srgbClr val="000000"/>
                </a:solidFill>
                <a:latin typeface="Calibri"/>
              </a:rPr>
              <a:t>PINTURA VENECIANA</a:t>
            </a:r>
            <a:endParaRPr lang="es-ES" sz="2800" b="0" strike="noStrike" spc="-1">
              <a:latin typeface="Arial"/>
            </a:endParaRPr>
          </a:p>
          <a:p>
            <a:pPr>
              <a:lnSpc>
                <a:spcPct val="100000"/>
              </a:lnSpc>
            </a:pPr>
            <a:endParaRPr lang="es-ES" sz="2800" b="0" strike="noStrike" spc="-1">
              <a:latin typeface="Arial"/>
            </a:endParaRPr>
          </a:p>
          <a:p>
            <a:pPr>
              <a:lnSpc>
                <a:spcPct val="100000"/>
              </a:lnSpc>
            </a:pPr>
            <a:r>
              <a:rPr lang="es-ES" sz="2400" b="1" strike="noStrike" spc="-1">
                <a:solidFill>
                  <a:srgbClr val="000000"/>
                </a:solidFill>
                <a:latin typeface="Calibri"/>
              </a:rPr>
              <a:t>CARACTERÍSTICAS</a:t>
            </a:r>
            <a:endParaRPr lang="es-ES" sz="2400" b="0" strike="noStrike" spc="-1">
              <a:latin typeface="Arial"/>
            </a:endParaRPr>
          </a:p>
          <a:p>
            <a:pPr>
              <a:lnSpc>
                <a:spcPct val="100000"/>
              </a:lnSpc>
            </a:pPr>
            <a:endParaRPr lang="es-ES" sz="2400" b="0" strike="noStrike" spc="-1">
              <a:latin typeface="Arial"/>
            </a:endParaRPr>
          </a:p>
          <a:p>
            <a:pPr marL="457200" lvl="1" indent="-216000">
              <a:lnSpc>
                <a:spcPct val="100000"/>
              </a:lnSpc>
              <a:buClr>
                <a:srgbClr val="000000"/>
              </a:buClr>
              <a:buFont typeface="Wingdings" charset="2"/>
              <a:buChar char=""/>
            </a:pPr>
            <a:r>
              <a:rPr lang="es-ES" sz="2400" b="0" strike="noStrike" spc="-1">
                <a:solidFill>
                  <a:srgbClr val="000000"/>
                </a:solidFill>
                <a:latin typeface="Calibri"/>
              </a:rPr>
              <a:t> Refleja un mundo alegre, enmarcado en escenarios lujosos</a:t>
            </a:r>
            <a:endParaRPr lang="es-ES" sz="2400" b="0" strike="noStrike" spc="-1">
              <a:latin typeface="Arial"/>
            </a:endParaRPr>
          </a:p>
          <a:p>
            <a:pPr marL="457200">
              <a:lnSpc>
                <a:spcPct val="100000"/>
              </a:lnSpc>
            </a:pPr>
            <a:endParaRPr lang="es-ES" sz="2400" b="0" strike="noStrike" spc="-1">
              <a:latin typeface="Arial"/>
            </a:endParaRPr>
          </a:p>
          <a:p>
            <a:pPr marL="457200" lvl="1" indent="-216000">
              <a:lnSpc>
                <a:spcPct val="100000"/>
              </a:lnSpc>
              <a:buClr>
                <a:srgbClr val="000000"/>
              </a:buClr>
              <a:buFont typeface="Wingdings" charset="2"/>
              <a:buChar char=""/>
            </a:pPr>
            <a:r>
              <a:rPr lang="es-ES" sz="2400" b="0" strike="noStrike" spc="-1">
                <a:solidFill>
                  <a:srgbClr val="000000"/>
                </a:solidFill>
                <a:latin typeface="Calibri"/>
              </a:rPr>
              <a:t> </a:t>
            </a:r>
            <a:r>
              <a:rPr lang="es-ES" sz="2400" b="1" strike="noStrike" spc="-1">
                <a:solidFill>
                  <a:srgbClr val="000000"/>
                </a:solidFill>
                <a:latin typeface="Calibri"/>
              </a:rPr>
              <a:t>Atmósfera luminosa </a:t>
            </a:r>
            <a:r>
              <a:rPr lang="es-ES" sz="2400" b="0" strike="noStrike" spc="-1">
                <a:solidFill>
                  <a:srgbClr val="000000"/>
                </a:solidFill>
                <a:latin typeface="Calibri"/>
              </a:rPr>
              <a:t>y llena de </a:t>
            </a:r>
            <a:r>
              <a:rPr lang="es-ES" sz="2400" b="1" strike="noStrike" spc="-1">
                <a:solidFill>
                  <a:srgbClr val="000000"/>
                </a:solidFill>
                <a:latin typeface="Calibri"/>
              </a:rPr>
              <a:t>color</a:t>
            </a:r>
            <a:endParaRPr lang="es-ES" sz="2400" b="0" strike="noStrike" spc="-1">
              <a:latin typeface="Arial"/>
            </a:endParaRPr>
          </a:p>
          <a:p>
            <a:pPr>
              <a:lnSpc>
                <a:spcPct val="100000"/>
              </a:lnSpc>
            </a:pPr>
            <a:endParaRPr lang="es-ES" sz="2400" b="0" strike="noStrike" spc="-1">
              <a:latin typeface="Arial"/>
            </a:endParaRPr>
          </a:p>
          <a:p>
            <a:pPr marL="457200" lvl="1" indent="-216000">
              <a:lnSpc>
                <a:spcPct val="100000"/>
              </a:lnSpc>
              <a:buClr>
                <a:srgbClr val="000000"/>
              </a:buClr>
              <a:buFont typeface="Wingdings" charset="2"/>
              <a:buChar char=""/>
            </a:pPr>
            <a:r>
              <a:rPr lang="es-ES" sz="2400" b="0" strike="noStrike" spc="-1">
                <a:solidFill>
                  <a:srgbClr val="000000"/>
                </a:solidFill>
                <a:latin typeface="Calibri"/>
              </a:rPr>
              <a:t> Técnicas: pincelada suelta y sfumato</a:t>
            </a:r>
            <a:endParaRPr lang="es-ES" sz="2400" b="0" strike="noStrike" spc="-1">
              <a:latin typeface="Arial"/>
            </a:endParaRPr>
          </a:p>
          <a:p>
            <a:pPr>
              <a:lnSpc>
                <a:spcPct val="100000"/>
              </a:lnSpc>
            </a:pPr>
            <a:endParaRPr lang="es-ES" sz="2400" b="0" strike="noStrike" spc="-1">
              <a:latin typeface="Arial"/>
            </a:endParaRPr>
          </a:p>
          <a:p>
            <a:pPr marL="457200" lvl="1" indent="-216000">
              <a:lnSpc>
                <a:spcPct val="100000"/>
              </a:lnSpc>
              <a:buClr>
                <a:srgbClr val="000000"/>
              </a:buClr>
              <a:buFont typeface="Wingdings" charset="2"/>
              <a:buChar char=""/>
            </a:pPr>
            <a:r>
              <a:rPr lang="es-ES" sz="2400" b="0" strike="noStrike" spc="-1">
                <a:solidFill>
                  <a:srgbClr val="000000"/>
                </a:solidFill>
                <a:latin typeface="Calibri"/>
              </a:rPr>
              <a:t> Introduce la sensualidad del desnudo femenino</a:t>
            </a:r>
            <a:endParaRPr lang="es-ES" sz="2400" b="0" strike="noStrike" spc="-1">
              <a:latin typeface="Arial"/>
            </a:endParaRPr>
          </a:p>
          <a:p>
            <a:pPr marL="457200">
              <a:lnSpc>
                <a:spcPct val="100000"/>
              </a:lnSpc>
            </a:pPr>
            <a:endParaRPr lang="es-ES" sz="2400" b="0" strike="noStrike" spc="-1">
              <a:latin typeface="Arial"/>
            </a:endParaRPr>
          </a:p>
          <a:p>
            <a:pPr marL="457200" lvl="1" indent="-216000">
              <a:lnSpc>
                <a:spcPct val="100000"/>
              </a:lnSpc>
              <a:buClr>
                <a:srgbClr val="000000"/>
              </a:buClr>
              <a:buFont typeface="Wingdings" charset="2"/>
              <a:buChar char=""/>
            </a:pPr>
            <a:r>
              <a:rPr lang="es-ES" sz="2400" b="0" strike="noStrike" spc="-1">
                <a:solidFill>
                  <a:srgbClr val="000000"/>
                </a:solidFill>
                <a:latin typeface="Calibri"/>
              </a:rPr>
              <a:t> Artistas: </a:t>
            </a:r>
            <a:r>
              <a:rPr lang="es-ES" sz="2400" b="1" strike="noStrike" spc="-1">
                <a:solidFill>
                  <a:srgbClr val="000000"/>
                </a:solidFill>
                <a:latin typeface="Calibri"/>
              </a:rPr>
              <a:t>Tiziano, Veronés, Tintoretto</a:t>
            </a:r>
            <a:endParaRPr lang="es-E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CustomShape 1"/>
          <p:cNvSpPr/>
          <p:nvPr/>
        </p:nvSpPr>
        <p:spPr>
          <a:xfrm>
            <a:off x="324000" y="31320"/>
            <a:ext cx="8567640" cy="6677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45720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A lo largo del siglo XVI, </a:t>
            </a:r>
            <a:r>
              <a:rPr lang="es-ES" sz="1800" b="1" strike="noStrike" spc="-1">
                <a:solidFill>
                  <a:srgbClr val="FF0000"/>
                </a:solidFill>
                <a:latin typeface="Arial"/>
                <a:ea typeface="Times New Roman"/>
              </a:rPr>
              <a:t>Venecia</a:t>
            </a:r>
            <a:r>
              <a:rPr lang="es-ES" sz="1800" b="0" strike="noStrike" spc="-1">
                <a:solidFill>
                  <a:srgbClr val="000000"/>
                </a:solidFill>
                <a:latin typeface="Arial"/>
                <a:ea typeface="Times New Roman"/>
              </a:rPr>
              <a:t> produce una cultura artística original, derivada de una importante y rica tradición intelectual propia, marcada por los </a:t>
            </a:r>
            <a:r>
              <a:rPr lang="es-ES" sz="1800" b="0" strike="noStrike" spc="-1">
                <a:solidFill>
                  <a:srgbClr val="FF0000"/>
                </a:solidFill>
                <a:latin typeface="Arial"/>
                <a:ea typeface="Times New Roman"/>
              </a:rPr>
              <a:t>contactos con Oriente</a:t>
            </a:r>
            <a:r>
              <a:rPr lang="es-ES" sz="1800" b="0" strike="noStrike" spc="-1">
                <a:solidFill>
                  <a:srgbClr val="000000"/>
                </a:solidFill>
                <a:latin typeface="Arial"/>
                <a:ea typeface="Times New Roman"/>
              </a:rPr>
              <a:t> (propiciados por el comercio) y claramente diferenciada de la del resto del Renacimiento italiano. </a:t>
            </a:r>
            <a:endParaRPr lang="es-ES" sz="1800" b="0" strike="noStrike" spc="-1">
              <a:solidFill>
                <a:srgbClr val="000000"/>
              </a:solidFill>
              <a:latin typeface="Times New Roman"/>
            </a:endParaRPr>
          </a:p>
          <a:p>
            <a:pPr>
              <a:lnSpc>
                <a:spcPct val="100000"/>
              </a:lnSpc>
              <a:tabLst>
                <a:tab pos="0" algn="l"/>
                <a:tab pos="45720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solidFill>
                <a:srgbClr val="000000"/>
              </a:solidFill>
              <a:latin typeface="Times New Roman"/>
            </a:endParaRPr>
          </a:p>
          <a:p>
            <a:pPr>
              <a:lnSpc>
                <a:spcPct val="100000"/>
              </a:lnSpc>
              <a:tabLst>
                <a:tab pos="0" algn="l"/>
                <a:tab pos="45720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La gran aportación veneciana al arte de este siglo es, sin duda, su escuela pictórica. Aunque los pintores venecianos conocen perfectamente las reglas de la perspectiva y del dibujo, </a:t>
            </a:r>
            <a:r>
              <a:rPr lang="es-ES" sz="1800" b="1" strike="noStrike" spc="-1">
                <a:solidFill>
                  <a:srgbClr val="FF0000"/>
                </a:solidFill>
                <a:latin typeface="Arial"/>
                <a:ea typeface="Times New Roman"/>
              </a:rPr>
              <a:t>otorgan al color la máxima importancia</a:t>
            </a:r>
            <a:r>
              <a:rPr lang="es-ES" sz="1800" b="0" strike="noStrike" spc="-1">
                <a:solidFill>
                  <a:srgbClr val="000000"/>
                </a:solidFill>
                <a:latin typeface="Arial"/>
                <a:ea typeface="Times New Roman"/>
              </a:rPr>
              <a:t>. El desarrollo del colorido presenta una diversidad de matices y de tonos infinitamente superior a la pintura del resto de Italia y que convierte los paisajes de los cuadros venecianos en verdaderas sinfonías cromáticas.</a:t>
            </a:r>
            <a:endParaRPr lang="es-ES" sz="1800" b="0" strike="noStrike" spc="-1">
              <a:solidFill>
                <a:srgbClr val="000000"/>
              </a:solidFill>
              <a:latin typeface="Times New Roman"/>
            </a:endParaRPr>
          </a:p>
          <a:p>
            <a:pPr>
              <a:lnSpc>
                <a:spcPct val="100000"/>
              </a:lnSpc>
              <a:tabLst>
                <a:tab pos="0" algn="l"/>
                <a:tab pos="45720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 </a:t>
            </a:r>
            <a:endParaRPr lang="es-ES" sz="1800" b="0" strike="noStrike" spc="-1">
              <a:solidFill>
                <a:srgbClr val="000000"/>
              </a:solidFill>
              <a:latin typeface="Times New Roman"/>
            </a:endParaRPr>
          </a:p>
          <a:p>
            <a:pPr>
              <a:lnSpc>
                <a:spcPct val="100000"/>
              </a:lnSpc>
              <a:tabLst>
                <a:tab pos="0" algn="l"/>
                <a:tab pos="45720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Los rasgos peculiares de la pintura veneciana :</a:t>
            </a:r>
            <a:endParaRPr lang="es-ES" sz="1800" b="0" strike="noStrike" spc="-1">
              <a:solidFill>
                <a:srgbClr val="000000"/>
              </a:solidFill>
              <a:latin typeface="Times New Roman"/>
            </a:endParaRPr>
          </a:p>
          <a:p>
            <a:pPr>
              <a:lnSpc>
                <a:spcPct val="100000"/>
              </a:lnSpc>
              <a:tabLst>
                <a:tab pos="0" algn="l"/>
                <a:tab pos="45720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solidFill>
                <a:srgbClr val="000000"/>
              </a:solidFill>
              <a:latin typeface="Times New Roman"/>
            </a:endParaRPr>
          </a:p>
          <a:p>
            <a:pPr indent="180720">
              <a:lnSpc>
                <a:spcPct val="100000"/>
              </a:lnSpc>
              <a:buClr>
                <a:srgbClr val="FF0000"/>
              </a:buClr>
              <a:buFont typeface="Arial"/>
              <a:buChar char="•"/>
              <a:tabLst>
                <a:tab pos="45720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0000"/>
                </a:solidFill>
                <a:latin typeface="Arial"/>
                <a:ea typeface="Times New Roman"/>
              </a:rPr>
              <a:t>El color</a:t>
            </a:r>
            <a:r>
              <a:rPr lang="es-ES" sz="1800" b="0" strike="noStrike" spc="-1">
                <a:solidFill>
                  <a:srgbClr val="FF0000"/>
                </a:solidFill>
                <a:latin typeface="Arial"/>
                <a:ea typeface="Times New Roman"/>
              </a:rPr>
              <a:t> prima sobre el dibujo</a:t>
            </a:r>
            <a:r>
              <a:rPr lang="es-ES" sz="1800" b="0" strike="noStrike" spc="-1">
                <a:solidFill>
                  <a:srgbClr val="000000"/>
                </a:solidFill>
                <a:latin typeface="Arial"/>
                <a:ea typeface="Times New Roman"/>
              </a:rPr>
              <a:t>, lo que produce una pintura </a:t>
            </a:r>
            <a:r>
              <a:rPr lang="es-ES" sz="1800" b="0" strike="noStrike" spc="-1">
                <a:solidFill>
                  <a:srgbClr val="FF0000"/>
                </a:solidFill>
                <a:latin typeface="Arial"/>
                <a:ea typeface="Times New Roman"/>
              </a:rPr>
              <a:t>más sensitiva que intelectual</a:t>
            </a:r>
            <a:r>
              <a:rPr lang="es-ES" sz="1800" b="0" strike="noStrike" spc="-1">
                <a:solidFill>
                  <a:srgbClr val="000000"/>
                </a:solidFill>
                <a:latin typeface="Arial"/>
                <a:ea typeface="Times New Roman"/>
              </a:rPr>
              <a:t>, a diferencia de la florentina o romana, más interesada por las líneas bien definidas.</a:t>
            </a:r>
            <a:endParaRPr lang="es-ES" sz="1800" b="0" strike="noStrike" spc="-1">
              <a:solidFill>
                <a:srgbClr val="000000"/>
              </a:solidFill>
              <a:latin typeface="Times New Roman"/>
            </a:endParaRPr>
          </a:p>
          <a:p>
            <a:pPr indent="180720">
              <a:lnSpc>
                <a:spcPct val="100000"/>
              </a:lnSpc>
              <a:buClr>
                <a:srgbClr val="FF0000"/>
              </a:buClr>
              <a:buFont typeface="Arial"/>
              <a:buChar char="•"/>
              <a:tabLst>
                <a:tab pos="45720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0000"/>
                </a:solidFill>
                <a:latin typeface="Arial"/>
                <a:ea typeface="Times New Roman"/>
              </a:rPr>
              <a:t>El paisaje</a:t>
            </a:r>
            <a:r>
              <a:rPr lang="es-ES" sz="1800" b="0" strike="noStrike" spc="-1">
                <a:solidFill>
                  <a:srgbClr val="FF0000"/>
                </a:solidFill>
                <a:latin typeface="Arial"/>
                <a:ea typeface="Times New Roman"/>
              </a:rPr>
              <a:t> se trata con gran lirismo </a:t>
            </a:r>
            <a:r>
              <a:rPr lang="es-ES" sz="1800" b="0" strike="noStrike" spc="-1">
                <a:solidFill>
                  <a:srgbClr val="000000"/>
                </a:solidFill>
                <a:latin typeface="Arial"/>
                <a:ea typeface="Times New Roman"/>
              </a:rPr>
              <a:t>y no como simple fondo espacial. </a:t>
            </a:r>
            <a:endParaRPr lang="es-ES" sz="1800" b="0" strike="noStrike" spc="-1">
              <a:solidFill>
                <a:srgbClr val="000000"/>
              </a:solidFill>
              <a:latin typeface="Times New Roman"/>
            </a:endParaRPr>
          </a:p>
          <a:p>
            <a:pPr indent="180720">
              <a:lnSpc>
                <a:spcPct val="100000"/>
              </a:lnSpc>
              <a:buClr>
                <a:srgbClr val="000000"/>
              </a:buClr>
              <a:buFont typeface="Arial"/>
              <a:buChar char="•"/>
              <a:tabLst>
                <a:tab pos="45720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Se trata de una </a:t>
            </a:r>
            <a:r>
              <a:rPr lang="es-ES" sz="1800" b="1" strike="noStrike" spc="-1">
                <a:solidFill>
                  <a:srgbClr val="FF0000"/>
                </a:solidFill>
                <a:latin typeface="Arial"/>
                <a:ea typeface="Times New Roman"/>
              </a:rPr>
              <a:t>pintura refinada</a:t>
            </a:r>
            <a:r>
              <a:rPr lang="es-ES" sz="1800" b="0" strike="noStrike" spc="-1">
                <a:solidFill>
                  <a:srgbClr val="FF0000"/>
                </a:solidFill>
                <a:latin typeface="Arial"/>
                <a:ea typeface="Times New Roman"/>
              </a:rPr>
              <a:t>, </a:t>
            </a:r>
            <a:r>
              <a:rPr lang="es-ES" sz="1800" b="1" strike="noStrike" spc="-1">
                <a:solidFill>
                  <a:srgbClr val="FF0000"/>
                </a:solidFill>
                <a:latin typeface="Arial"/>
                <a:ea typeface="Times New Roman"/>
              </a:rPr>
              <a:t>elegante </a:t>
            </a:r>
            <a:r>
              <a:rPr lang="es-ES" sz="1800" b="0" strike="noStrike" spc="-1">
                <a:solidFill>
                  <a:srgbClr val="FF0000"/>
                </a:solidFill>
                <a:latin typeface="Arial"/>
                <a:ea typeface="Times New Roman"/>
              </a:rPr>
              <a:t>y </a:t>
            </a:r>
            <a:r>
              <a:rPr lang="es-ES" sz="1800" b="1" strike="noStrike" spc="-1">
                <a:solidFill>
                  <a:srgbClr val="FF0000"/>
                </a:solidFill>
                <a:latin typeface="Arial"/>
                <a:ea typeface="Times New Roman"/>
              </a:rPr>
              <a:t>cortesana</a:t>
            </a:r>
            <a:r>
              <a:rPr lang="es-ES" sz="1800" b="0" strike="noStrike" spc="-1">
                <a:solidFill>
                  <a:srgbClr val="000000"/>
                </a:solidFill>
                <a:latin typeface="Arial"/>
                <a:ea typeface="Times New Roman"/>
              </a:rPr>
              <a:t>, por medio de la representación de ambientes palaciegos, telas, joyas, etc ... La</a:t>
            </a:r>
            <a:r>
              <a:rPr lang="es-ES" sz="1800" b="1" strike="noStrike" spc="-1">
                <a:solidFill>
                  <a:srgbClr val="000000"/>
                </a:solidFill>
                <a:latin typeface="Arial"/>
                <a:ea typeface="Times New Roman"/>
              </a:rPr>
              <a:t> </a:t>
            </a:r>
            <a:r>
              <a:rPr lang="es-ES" sz="1800" b="1" strike="noStrike" spc="-1">
                <a:solidFill>
                  <a:srgbClr val="FF0000"/>
                </a:solidFill>
                <a:latin typeface="Arial"/>
                <a:ea typeface="Times New Roman"/>
              </a:rPr>
              <a:t>riqueza y el lujo</a:t>
            </a:r>
            <a:r>
              <a:rPr lang="es-ES" sz="1800" b="0" strike="noStrike" spc="-1">
                <a:solidFill>
                  <a:srgbClr val="FF0000"/>
                </a:solidFill>
                <a:latin typeface="Arial"/>
                <a:ea typeface="Times New Roman"/>
              </a:rPr>
              <a:t> </a:t>
            </a:r>
            <a:r>
              <a:rPr lang="es-ES" sz="1800" b="0" strike="noStrike" spc="-1">
                <a:solidFill>
                  <a:srgbClr val="000000"/>
                </a:solidFill>
                <a:latin typeface="Arial"/>
                <a:ea typeface="Times New Roman"/>
              </a:rPr>
              <a:t>inundan de detalles las composiciones, en una visión sensual y placentera de la vida.</a:t>
            </a:r>
            <a:endParaRPr lang="es-ES" sz="1800" b="0" strike="noStrike" spc="-1">
              <a:solidFill>
                <a:srgbClr val="000000"/>
              </a:solidFill>
              <a:latin typeface="Times New Roman"/>
            </a:endParaRPr>
          </a:p>
          <a:p>
            <a:pPr indent="180720">
              <a:lnSpc>
                <a:spcPct val="100000"/>
              </a:lnSpc>
              <a:buClr>
                <a:srgbClr val="000000"/>
              </a:buClr>
              <a:buFont typeface="Arial"/>
              <a:buChar char="•"/>
              <a:tabLst>
                <a:tab pos="45720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Son muy </a:t>
            </a:r>
            <a:r>
              <a:rPr lang="es-ES" sz="1800" b="1" strike="noStrike" spc="-1">
                <a:solidFill>
                  <a:srgbClr val="FF0000"/>
                </a:solidFill>
                <a:latin typeface="Arial"/>
                <a:ea typeface="Times New Roman"/>
              </a:rPr>
              <a:t>frecuentes los temas profanos o mitológicos</a:t>
            </a:r>
            <a:r>
              <a:rPr lang="es-ES" sz="1800" b="0" strike="noStrike" spc="-1">
                <a:solidFill>
                  <a:srgbClr val="000000"/>
                </a:solidFill>
                <a:latin typeface="Arial"/>
                <a:ea typeface="Times New Roman"/>
              </a:rPr>
              <a:t>.</a:t>
            </a:r>
            <a:endParaRPr lang="es-ES" sz="1800" b="0" strike="noStrike" spc="-1">
              <a:solidFill>
                <a:srgbClr val="000000"/>
              </a:solidFill>
              <a:latin typeface="Times New Roman"/>
            </a:endParaRPr>
          </a:p>
          <a:p>
            <a:pPr>
              <a:lnSpc>
                <a:spcPct val="100000"/>
              </a:lnSpc>
              <a:tabLst>
                <a:tab pos="0" algn="l"/>
                <a:tab pos="45720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TextShape 1"/>
          <p:cNvSpPr txBox="1"/>
          <p:nvPr/>
        </p:nvSpPr>
        <p:spPr>
          <a:xfrm>
            <a:off x="3492360" y="1341000"/>
            <a:ext cx="2673360" cy="1143000"/>
          </a:xfrm>
          <a:prstGeom prst="rect">
            <a:avLst/>
          </a:prstGeom>
          <a:noFill/>
          <a:ln w="0">
            <a:noFill/>
          </a:ln>
        </p:spPr>
        <p:txBody>
          <a:bodyPr lIns="92160" tIns="46080" rIns="92160" bIns="46080" anchor="ctr">
            <a:noAutofit/>
          </a:bodyPr>
          <a:lstStyle/>
          <a:p>
            <a:pPr algn="ctr">
              <a:lnSpc>
                <a:spcPct val="8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1" strike="noStrike" spc="-1">
                <a:solidFill>
                  <a:srgbClr val="FF0000"/>
                </a:solidFill>
                <a:latin typeface="Arial"/>
                <a:ea typeface="Arial"/>
              </a:rPr>
              <a:t>GIORGIONE, TIZIANO, VERONÉS Y TINTORETTO</a:t>
            </a:r>
            <a:endParaRPr lang="es-ES" sz="2000" b="0" strike="noStrike" spc="-1">
              <a:solidFill>
                <a:srgbClr val="000000"/>
              </a:solidFill>
              <a:latin typeface="Times New Roman"/>
            </a:endParaRPr>
          </a:p>
        </p:txBody>
      </p:sp>
      <p:pic>
        <p:nvPicPr>
          <p:cNvPr id="678" name="Picture 3_39" descr="0CAZ8AA1ECAHWCRSOCA2HBYV6CAAF58AOCA7NQXU6CADP7F32CA5DVX32CA9HZ861CAUKFXF7CAWWGH06CAZ3JJ5ECA7ISZTCCA6JTW54CA7XE92GCA21KOUNCAOBF26UCAX5SYZ6CA1HBRF8"/>
          <p:cNvPicPr/>
          <p:nvPr/>
        </p:nvPicPr>
        <p:blipFill>
          <a:blip r:embed="rId3" cstate="print"/>
          <a:stretch/>
        </p:blipFill>
        <p:spPr>
          <a:xfrm>
            <a:off x="0" y="189000"/>
            <a:ext cx="3451320" cy="3889440"/>
          </a:xfrm>
          <a:prstGeom prst="rect">
            <a:avLst/>
          </a:prstGeom>
          <a:ln w="0">
            <a:noFill/>
          </a:ln>
        </p:spPr>
      </p:pic>
      <p:pic>
        <p:nvPicPr>
          <p:cNvPr id="679" name="Picture 4_9" descr="T2"/>
          <p:cNvPicPr/>
          <p:nvPr/>
        </p:nvPicPr>
        <p:blipFill>
          <a:blip r:embed="rId4" cstate="print"/>
          <a:stretch/>
        </p:blipFill>
        <p:spPr>
          <a:xfrm>
            <a:off x="6243480" y="189000"/>
            <a:ext cx="2900520" cy="3597120"/>
          </a:xfrm>
          <a:prstGeom prst="rect">
            <a:avLst/>
          </a:prstGeom>
          <a:ln w="0">
            <a:noFill/>
          </a:ln>
        </p:spPr>
      </p:pic>
      <p:pic>
        <p:nvPicPr>
          <p:cNvPr id="680" name="Picture 5_5" descr="GCAN1T0OACA85MW69CALES6VNCAORD1WVCA1QK4VPCAYYCI7ZCAOCZUWLCATSUVBDCAIUSYDPCAFUKPR1CAWJ4DGICAFRW17NCA8B7HKHCAQP0YFRCARER33HCAH9INN6CATWXM3LCA94BHE6"/>
          <p:cNvPicPr/>
          <p:nvPr/>
        </p:nvPicPr>
        <p:blipFill>
          <a:blip r:embed="rId5" cstate="print"/>
          <a:stretch/>
        </p:blipFill>
        <p:spPr>
          <a:xfrm>
            <a:off x="0" y="4437000"/>
            <a:ext cx="4859280" cy="2146320"/>
          </a:xfrm>
          <a:prstGeom prst="rect">
            <a:avLst/>
          </a:prstGeom>
          <a:ln w="0">
            <a:noFill/>
          </a:ln>
        </p:spPr>
      </p:pic>
      <p:pic>
        <p:nvPicPr>
          <p:cNvPr id="681" name="Picture 3_40" descr="jesus_do"/>
          <p:cNvPicPr/>
          <p:nvPr/>
        </p:nvPicPr>
        <p:blipFill>
          <a:blip r:embed="rId6" cstate="print"/>
          <a:stretch/>
        </p:blipFill>
        <p:spPr>
          <a:xfrm>
            <a:off x="4910040" y="4292640"/>
            <a:ext cx="4233960" cy="23335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2" name="1 Imagen" descr="Tizian_090.jpg"/>
          <p:cNvPicPr/>
          <p:nvPr/>
        </p:nvPicPr>
        <p:blipFill>
          <a:blip r:embed="rId2" cstate="print"/>
          <a:stretch/>
        </p:blipFill>
        <p:spPr>
          <a:xfrm>
            <a:off x="5364000" y="332640"/>
            <a:ext cx="3263400" cy="4464000"/>
          </a:xfrm>
          <a:prstGeom prst="rect">
            <a:avLst/>
          </a:prstGeom>
          <a:ln w="0">
            <a:noFill/>
          </a:ln>
        </p:spPr>
      </p:pic>
      <p:sp>
        <p:nvSpPr>
          <p:cNvPr id="683" name="CustomShape 1"/>
          <p:cNvSpPr/>
          <p:nvPr/>
        </p:nvSpPr>
        <p:spPr>
          <a:xfrm>
            <a:off x="683640" y="5301360"/>
            <a:ext cx="5328360" cy="100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4000" b="1" strike="noStrike" spc="-1">
                <a:solidFill>
                  <a:srgbClr val="000000"/>
                </a:solidFill>
                <a:latin typeface="Calibri"/>
              </a:rPr>
              <a:t>TIZIANO VECELLIO</a:t>
            </a:r>
            <a:endParaRPr lang="es-ES" sz="4000" b="0" strike="noStrike" spc="-1">
              <a:latin typeface="Arial"/>
            </a:endParaRPr>
          </a:p>
          <a:p>
            <a:pPr>
              <a:lnSpc>
                <a:spcPct val="100000"/>
              </a:lnSpc>
            </a:pPr>
            <a:r>
              <a:rPr lang="es-ES" sz="2000" b="1" strike="noStrike" spc="-1">
                <a:solidFill>
                  <a:srgbClr val="000000"/>
                </a:solidFill>
                <a:latin typeface="Calibri"/>
              </a:rPr>
              <a:t>1487-1576</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 name="Picture 3_45" descr="selfport"/>
          <p:cNvPicPr/>
          <p:nvPr/>
        </p:nvPicPr>
        <p:blipFill>
          <a:blip r:embed="rId2" cstate="print"/>
          <a:stretch/>
        </p:blipFill>
        <p:spPr>
          <a:xfrm>
            <a:off x="395280" y="189000"/>
            <a:ext cx="4997520" cy="6480000"/>
          </a:xfrm>
          <a:prstGeom prst="rect">
            <a:avLst/>
          </a:prstGeom>
          <a:ln w="0">
            <a:noFill/>
          </a:ln>
        </p:spPr>
      </p:pic>
      <p:sp>
        <p:nvSpPr>
          <p:cNvPr id="685" name="CustomShape 1"/>
          <p:cNvSpPr/>
          <p:nvPr/>
        </p:nvSpPr>
        <p:spPr>
          <a:xfrm>
            <a:off x="5830920" y="1989000"/>
            <a:ext cx="3313080" cy="33858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000000"/>
                </a:solidFill>
                <a:latin typeface="Times New Roman"/>
              </a:rPr>
              <a:t>Belleza clásica</a:t>
            </a:r>
            <a:endParaRPr lang="es-ES" sz="2400" b="0" strike="noStrike" spc="-1">
              <a:solidFill>
                <a:srgbClr val="000000"/>
              </a:solidFill>
              <a:latin typeface="Times New Roman"/>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000000"/>
                </a:solidFill>
                <a:latin typeface="Times New Roman"/>
              </a:rPr>
              <a:t>Armoniosidad</a:t>
            </a:r>
            <a:endParaRPr lang="es-ES" sz="2400" b="0" strike="noStrike" spc="-1">
              <a:solidFill>
                <a:srgbClr val="000000"/>
              </a:solidFill>
              <a:latin typeface="Times New Roman"/>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000000"/>
                </a:solidFill>
                <a:latin typeface="Times New Roman"/>
              </a:rPr>
              <a:t>Cromatismo brillante, rico, sensual.</a:t>
            </a:r>
            <a:endParaRPr lang="es-ES" sz="2400" b="0" strike="noStrike" spc="-1">
              <a:solidFill>
                <a:srgbClr val="000000"/>
              </a:solidFill>
              <a:latin typeface="Times New Roman"/>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000000"/>
                </a:solidFill>
                <a:latin typeface="Times New Roman"/>
              </a:rPr>
              <a:t>Diluye el color en la luz</a:t>
            </a:r>
            <a:endParaRPr lang="es-ES" sz="2400" b="0" strike="noStrike" spc="-1">
              <a:solidFill>
                <a:srgbClr val="000000"/>
              </a:solidFill>
              <a:latin typeface="Times New Roman"/>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000000"/>
                </a:solidFill>
                <a:latin typeface="Times New Roman"/>
              </a:rPr>
              <a:t>Deshace las formas sobre las manchas de color. </a:t>
            </a:r>
            <a:endParaRPr lang="es-ES" sz="2400" b="0" strike="noStrike" spc="-1">
              <a:solidFill>
                <a:srgbClr val="000000"/>
              </a:solidFill>
              <a:latin typeface="Times New Roman"/>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400" b="0" strike="noStrike" spc="-1">
              <a:solidFill>
                <a:srgbClr val="000000"/>
              </a:solidFill>
              <a:latin typeface="Times New Roman"/>
            </a:endParaRPr>
          </a:p>
        </p:txBody>
      </p:sp>
      <p:sp>
        <p:nvSpPr>
          <p:cNvPr id="686" name="TextShape 2"/>
          <p:cNvSpPr txBox="1"/>
          <p:nvPr/>
        </p:nvSpPr>
        <p:spPr>
          <a:xfrm>
            <a:off x="1042560" y="5949720"/>
            <a:ext cx="2879640" cy="647640"/>
          </a:xfrm>
          <a:prstGeom prst="rect">
            <a:avLst/>
          </a:prstGeom>
          <a:noFill/>
          <a:ln w="0">
            <a:noFill/>
          </a:ln>
        </p:spPr>
        <p:txBody>
          <a:bodyPr lIns="92160" tIns="46080" rIns="92160" bIns="46080" anchor="ctr">
            <a:noAutofit/>
          </a:bodyPr>
          <a:lstStyle/>
          <a:p>
            <a:pPr algn="ct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1" strike="noStrike" spc="-1">
                <a:solidFill>
                  <a:srgbClr val="FF0000"/>
                </a:solidFill>
                <a:latin typeface="Arial"/>
                <a:ea typeface="Arial"/>
              </a:rPr>
              <a:t>Autorretrato - 1562</a:t>
            </a:r>
            <a:endParaRPr lang="es-ES" sz="1600" b="0" strike="noStrike" spc="-1">
              <a:solidFill>
                <a:srgbClr val="000000"/>
              </a:solidFill>
              <a:latin typeface="Times New Roman"/>
            </a:endParaRPr>
          </a:p>
        </p:txBody>
      </p:sp>
      <p:sp>
        <p:nvSpPr>
          <p:cNvPr id="687" name="CustomShape 3"/>
          <p:cNvSpPr/>
          <p:nvPr/>
        </p:nvSpPr>
        <p:spPr>
          <a:xfrm>
            <a:off x="5657400" y="338760"/>
            <a:ext cx="3093120" cy="82548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nchor="ctr">
            <a:spAutoFit/>
          </a:bodyPr>
          <a:lstStyle/>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FF0000"/>
                </a:solidFill>
                <a:latin typeface="Arial"/>
                <a:ea typeface="Times New Roman"/>
              </a:rPr>
              <a:t>TIZIANO VECELLIO</a:t>
            </a:r>
            <a:r>
              <a:rPr lang="es-ES" sz="2400" b="0" strike="noStrike" spc="-1">
                <a:solidFill>
                  <a:srgbClr val="FF0000"/>
                </a:solidFill>
                <a:latin typeface="Arial"/>
                <a:ea typeface="Times New Roman"/>
              </a:rPr>
              <a:t> </a:t>
            </a:r>
            <a:endParaRPr lang="es-ES" sz="24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Arial"/>
                <a:ea typeface="Times New Roman"/>
              </a:rPr>
              <a:t>(</a:t>
            </a:r>
            <a:r>
              <a:rPr lang="es-ES" sz="2400" b="0" i="1" strike="noStrike" spc="-1">
                <a:solidFill>
                  <a:srgbClr val="FF0000"/>
                </a:solidFill>
                <a:latin typeface="Arial"/>
                <a:ea typeface="Times New Roman"/>
              </a:rPr>
              <a:t>ca</a:t>
            </a:r>
            <a:r>
              <a:rPr lang="es-ES" sz="2400" b="0" strike="noStrike" spc="-1">
                <a:solidFill>
                  <a:srgbClr val="FF0000"/>
                </a:solidFill>
                <a:latin typeface="Arial"/>
                <a:ea typeface="Times New Roman"/>
              </a:rPr>
              <a:t>.1489-1576) </a:t>
            </a:r>
            <a:endParaRPr lang="es-ES" sz="24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TextShape 1"/>
          <p:cNvSpPr txBox="1"/>
          <p:nvPr/>
        </p:nvSpPr>
        <p:spPr>
          <a:xfrm>
            <a:off x="250560" y="3284280"/>
            <a:ext cx="2881080" cy="633240"/>
          </a:xfrm>
          <a:prstGeom prst="rect">
            <a:avLst/>
          </a:prstGeom>
          <a:noFill/>
          <a:ln w="0">
            <a:noFill/>
          </a:ln>
        </p:spPr>
        <p:txBody>
          <a:bodyPr lIns="92160" tIns="46080" rIns="92160" bIns="46080" anchor="ctr">
            <a:no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t/>
            </a:r>
            <a:br/>
            <a:r>
              <a:rPr lang="es-ES" sz="2000" b="1" strike="noStrike" spc="-1">
                <a:solidFill>
                  <a:srgbClr val="000000"/>
                </a:solidFill>
                <a:latin typeface="Arial"/>
                <a:ea typeface="Arial"/>
              </a:rPr>
              <a:t>CLASIFICACIÓN:</a:t>
            </a:r>
            <a:r>
              <a:t/>
            </a:r>
            <a:br/>
            <a:r>
              <a:t/>
            </a:r>
            <a:br/>
            <a:r>
              <a:rPr lang="es-ES" sz="2000" b="0" u="sng" strike="noStrike" spc="-1">
                <a:solidFill>
                  <a:srgbClr val="000000"/>
                </a:solidFill>
                <a:uFillTx/>
                <a:latin typeface="Arial"/>
                <a:ea typeface="Arial"/>
              </a:rPr>
              <a:t>Obra</a:t>
            </a:r>
            <a:r>
              <a:rPr lang="es-ES" sz="2000" b="0" strike="noStrike" spc="-1">
                <a:solidFill>
                  <a:srgbClr val="000000"/>
                </a:solidFill>
                <a:latin typeface="Arial"/>
                <a:ea typeface="Arial"/>
              </a:rPr>
              <a:t>: </a:t>
            </a:r>
            <a:r>
              <a:rPr lang="es-ES" sz="3600" b="1" strike="noStrike" spc="-1">
                <a:solidFill>
                  <a:srgbClr val="FF0000"/>
                </a:solidFill>
                <a:latin typeface="Arial"/>
                <a:ea typeface="Arial"/>
              </a:rPr>
              <a:t>VENUS DE URBINO</a:t>
            </a:r>
            <a:r>
              <a:t/>
            </a:r>
            <a:br/>
            <a:r>
              <a:rPr lang="es-ES" sz="2000" b="1" strike="noStrike" spc="-1">
                <a:solidFill>
                  <a:srgbClr val="000000"/>
                </a:solidFill>
                <a:latin typeface="Arial"/>
                <a:ea typeface="Arial"/>
              </a:rPr>
              <a:t> </a:t>
            </a:r>
            <a:r>
              <a:t/>
            </a:r>
            <a:br/>
            <a:r>
              <a:rPr lang="es-ES" sz="2000" b="0" u="sng" strike="noStrike" spc="-1">
                <a:solidFill>
                  <a:srgbClr val="000000"/>
                </a:solidFill>
                <a:uFillTx/>
                <a:latin typeface="Arial"/>
                <a:ea typeface="Arial"/>
              </a:rPr>
              <a:t>Autor</a:t>
            </a:r>
            <a:r>
              <a:rPr lang="es-ES" sz="2000" b="0" strike="noStrike" spc="-1">
                <a:solidFill>
                  <a:srgbClr val="000000"/>
                </a:solidFill>
                <a:latin typeface="Arial"/>
                <a:ea typeface="Arial"/>
              </a:rPr>
              <a:t>: Tiziano</a:t>
            </a:r>
            <a:r>
              <a:t/>
            </a:r>
            <a:br/>
            <a:r>
              <a:rPr lang="es-ES" sz="2000" b="0" strike="noStrike" spc="-1">
                <a:solidFill>
                  <a:srgbClr val="000000"/>
                </a:solidFill>
                <a:latin typeface="Arial"/>
                <a:ea typeface="Arial"/>
              </a:rPr>
              <a:t> </a:t>
            </a:r>
            <a:r>
              <a:t/>
            </a:r>
            <a:br/>
            <a:r>
              <a:rPr lang="es-ES" sz="2000" b="0" u="sng" strike="noStrike" spc="-1">
                <a:solidFill>
                  <a:srgbClr val="000000"/>
                </a:solidFill>
                <a:uFillTx/>
                <a:latin typeface="Arial"/>
                <a:ea typeface="Arial"/>
              </a:rPr>
              <a:t>Estilo</a:t>
            </a:r>
            <a:r>
              <a:rPr lang="es-ES" sz="2000" b="0" strike="noStrike" spc="-1">
                <a:solidFill>
                  <a:srgbClr val="000000"/>
                </a:solidFill>
                <a:latin typeface="Arial"/>
                <a:ea typeface="Arial"/>
              </a:rPr>
              <a:t>: Arte renacentista. Manierismo</a:t>
            </a:r>
            <a:r>
              <a:t/>
            </a:r>
            <a:br/>
            <a:r>
              <a:t/>
            </a:r>
            <a:br/>
            <a:r>
              <a:rPr lang="es-ES" sz="2000" b="0" u="sng" strike="noStrike" spc="-1">
                <a:solidFill>
                  <a:srgbClr val="000000"/>
                </a:solidFill>
                <a:uFillTx/>
                <a:latin typeface="Arial"/>
                <a:ea typeface="Arial"/>
              </a:rPr>
              <a:t>Cronología</a:t>
            </a:r>
            <a:r>
              <a:rPr lang="es-ES" sz="2000" b="0" strike="noStrike" spc="-1">
                <a:solidFill>
                  <a:srgbClr val="000000"/>
                </a:solidFill>
                <a:latin typeface="Arial"/>
                <a:ea typeface="Arial"/>
              </a:rPr>
              <a:t>: siglo XVI</a:t>
            </a:r>
            <a:r>
              <a:t/>
            </a:r>
            <a:br/>
            <a:r>
              <a:rPr lang="es-ES" sz="2000" b="0" strike="noStrike" spc="-1">
                <a:solidFill>
                  <a:srgbClr val="000000"/>
                </a:solidFill>
                <a:latin typeface="Arial"/>
                <a:ea typeface="Arial"/>
              </a:rPr>
              <a:t> </a:t>
            </a:r>
            <a:r>
              <a:t/>
            </a:r>
            <a:br/>
            <a:r>
              <a:rPr lang="es-ES" sz="2000" b="0" u="sng" strike="noStrike" spc="-1">
                <a:solidFill>
                  <a:srgbClr val="000000"/>
                </a:solidFill>
                <a:uFillTx/>
                <a:latin typeface="Arial"/>
                <a:ea typeface="Arial"/>
              </a:rPr>
              <a:t>Localización</a:t>
            </a:r>
            <a:r>
              <a:rPr lang="es-ES" sz="2000" b="0" strike="noStrike" spc="-1">
                <a:solidFill>
                  <a:srgbClr val="000000"/>
                </a:solidFill>
                <a:latin typeface="Arial"/>
                <a:ea typeface="Arial"/>
              </a:rPr>
              <a:t>: Galeria de los Uffizi, Florencia </a:t>
            </a:r>
            <a:r>
              <a:t/>
            </a:r>
            <a:br/>
            <a:r>
              <a:t/>
            </a:r>
            <a:br/>
            <a:r>
              <a:rPr lang="es-ES" sz="2000" b="0" u="sng" strike="noStrike" spc="-1">
                <a:solidFill>
                  <a:srgbClr val="000000"/>
                </a:solidFill>
                <a:uFillTx/>
                <a:latin typeface="Arial"/>
                <a:ea typeface="Arial"/>
              </a:rPr>
              <a:t>Técnica</a:t>
            </a:r>
            <a:r>
              <a:rPr lang="es-ES" sz="2000" b="0" strike="noStrike" spc="-1">
                <a:solidFill>
                  <a:srgbClr val="000000"/>
                </a:solidFill>
                <a:latin typeface="Arial"/>
                <a:ea typeface="Arial"/>
              </a:rPr>
              <a:t>: Óleo sobre lienzo</a:t>
            </a:r>
            <a:r>
              <a:t/>
            </a:r>
            <a:br/>
            <a:r>
              <a:rPr lang="es-ES" sz="2000" b="0" strike="noStrike" spc="-1">
                <a:solidFill>
                  <a:srgbClr val="000000"/>
                </a:solidFill>
                <a:latin typeface="Arial"/>
                <a:ea typeface="Arial"/>
              </a:rPr>
              <a:t> </a:t>
            </a:r>
            <a:r>
              <a:t/>
            </a:r>
            <a:br/>
            <a:endParaRPr lang="es-ES" sz="2000" b="0" strike="noStrike" spc="-1">
              <a:solidFill>
                <a:srgbClr val="000000"/>
              </a:solidFill>
              <a:latin typeface="Times New Roman"/>
            </a:endParaRPr>
          </a:p>
        </p:txBody>
      </p:sp>
      <p:pic>
        <p:nvPicPr>
          <p:cNvPr id="692" name="Picture 3_46" descr="u_venus"/>
          <p:cNvPicPr/>
          <p:nvPr/>
        </p:nvPicPr>
        <p:blipFill>
          <a:blip r:embed="rId2" cstate="print"/>
          <a:stretch/>
        </p:blipFill>
        <p:spPr>
          <a:xfrm>
            <a:off x="2905200" y="476280"/>
            <a:ext cx="6238800" cy="43210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 name="692 Imagen"/>
          <p:cNvPicPr/>
          <p:nvPr/>
        </p:nvPicPr>
        <p:blipFill>
          <a:blip r:embed="rId2" cstate="print"/>
          <a:stretch/>
        </p:blipFill>
        <p:spPr>
          <a:xfrm>
            <a:off x="98640" y="-258840"/>
            <a:ext cx="8821800" cy="6857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1 Imagen" descr="botticelli-madonnamagnificat.jpg"/>
          <p:cNvPicPr/>
          <p:nvPr/>
        </p:nvPicPr>
        <p:blipFill>
          <a:blip r:embed="rId2" cstate="print"/>
          <a:stretch/>
        </p:blipFill>
        <p:spPr>
          <a:xfrm>
            <a:off x="1177200" y="0"/>
            <a:ext cx="6789240" cy="6857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TextShape 1"/>
          <p:cNvSpPr txBox="1"/>
          <p:nvPr/>
        </p:nvSpPr>
        <p:spPr>
          <a:xfrm>
            <a:off x="0" y="5445000"/>
            <a:ext cx="9144000" cy="633600"/>
          </a:xfrm>
          <a:prstGeom prst="rect">
            <a:avLst/>
          </a:prstGeom>
          <a:noFill/>
          <a:ln w="0">
            <a:noFill/>
          </a:ln>
        </p:spPr>
        <p:txBody>
          <a:bodyPr lIns="92160" tIns="46080" rIns="92160" bIns="46080" anchor="ctr">
            <a:no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Arial"/>
              </a:rPr>
              <a:t>Aparece </a:t>
            </a:r>
            <a:r>
              <a:rPr lang="es-ES" sz="1800" b="1" strike="noStrike" spc="-1">
                <a:solidFill>
                  <a:srgbClr val="000000"/>
                </a:solidFill>
                <a:latin typeface="Arial"/>
                <a:ea typeface="Arial"/>
              </a:rPr>
              <a:t>Venus desnuda </a:t>
            </a:r>
            <a:r>
              <a:rPr lang="es-ES" sz="1800" b="0" strike="noStrike" spc="-1">
                <a:solidFill>
                  <a:srgbClr val="000000"/>
                </a:solidFill>
                <a:latin typeface="Arial"/>
                <a:ea typeface="Arial"/>
              </a:rPr>
              <a:t>sobre un lecho o diván de sábanas blancas. Esta figura, en primer plano, adquiere todo el protagonismo de la obra. Tiziano se aleja de la perfección e idealismo del Renacimiento</a:t>
            </a:r>
            <a:r>
              <a:rPr lang="es-ES" sz="1800" b="1" strike="noStrike" spc="-1">
                <a:solidFill>
                  <a:srgbClr val="000000"/>
                </a:solidFill>
                <a:latin typeface="Arial"/>
                <a:ea typeface="Arial"/>
              </a:rPr>
              <a:t> </a:t>
            </a:r>
            <a:r>
              <a:rPr lang="es-ES" sz="1800" b="0" strike="noStrike" spc="-1">
                <a:solidFill>
                  <a:srgbClr val="000000"/>
                </a:solidFill>
                <a:latin typeface="Arial"/>
                <a:ea typeface="Arial"/>
              </a:rPr>
              <a:t>para pintar a una </a:t>
            </a:r>
            <a:r>
              <a:rPr lang="es-ES" sz="1800" b="1" strike="noStrike" spc="-1">
                <a:solidFill>
                  <a:srgbClr val="000000"/>
                </a:solidFill>
                <a:latin typeface="Arial"/>
                <a:ea typeface="Arial"/>
              </a:rPr>
              <a:t>mujer real</a:t>
            </a:r>
            <a:r>
              <a:rPr lang="es-ES" sz="1800" b="0" strike="noStrike" spc="-1">
                <a:solidFill>
                  <a:srgbClr val="000000"/>
                </a:solidFill>
                <a:latin typeface="Arial"/>
                <a:ea typeface="Arial"/>
              </a:rPr>
              <a:t>, concreta, olvidando el ideal de belleza. Es más, la pinta en actitud sugerente, sensual, casi erótica. Ella mira hacia el espectador con complicidad, con cierta provocación, segura. Con sus manos sujeta unas flores y se cubre sus partes íntimas, a lo que acompaña el cabello que cae sobre sus hombros, que confirma el erotismo intencionado por parte del pintor.</a:t>
            </a:r>
            <a:endParaRPr lang="es-ES" sz="1800" b="0" strike="noStrike" spc="-1">
              <a:solidFill>
                <a:srgbClr val="000000"/>
              </a:solidFill>
              <a:latin typeface="Times New Roman"/>
            </a:endParaRPr>
          </a:p>
        </p:txBody>
      </p:sp>
      <p:pic>
        <p:nvPicPr>
          <p:cNvPr id="695" name="Picture 3_47" descr="u_venus"/>
          <p:cNvPicPr/>
          <p:nvPr/>
        </p:nvPicPr>
        <p:blipFill>
          <a:blip r:embed="rId2" cstate="print"/>
          <a:stretch/>
        </p:blipFill>
        <p:spPr>
          <a:xfrm>
            <a:off x="826920" y="0"/>
            <a:ext cx="6985080" cy="48369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TextShape 1"/>
          <p:cNvSpPr txBox="1"/>
          <p:nvPr/>
        </p:nvSpPr>
        <p:spPr>
          <a:xfrm>
            <a:off x="-360" y="5516280"/>
            <a:ext cx="9325080" cy="633240"/>
          </a:xfrm>
          <a:prstGeom prst="rect">
            <a:avLst/>
          </a:prstGeom>
          <a:noFill/>
          <a:ln w="0">
            <a:noFill/>
          </a:ln>
        </p:spPr>
        <p:txBody>
          <a:bodyPr lIns="92160" tIns="46080" rIns="92160" bIns="46080" anchor="ctr">
            <a:no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Arial"/>
              </a:rPr>
              <a:t>La </a:t>
            </a:r>
            <a:r>
              <a:rPr lang="es-ES" sz="1800" b="1" strike="noStrike" spc="-1">
                <a:solidFill>
                  <a:srgbClr val="000000"/>
                </a:solidFill>
                <a:latin typeface="Arial"/>
                <a:ea typeface="Arial"/>
              </a:rPr>
              <a:t>perspectiva</a:t>
            </a:r>
            <a:r>
              <a:rPr lang="es-ES" sz="1800" b="0" strike="noStrike" spc="-1">
                <a:solidFill>
                  <a:srgbClr val="000000"/>
                </a:solidFill>
                <a:latin typeface="Arial"/>
                <a:ea typeface="Arial"/>
              </a:rPr>
              <a:t> (como muestra la disposición de las baldosas) genera una estancia realista, al fondo, de la cual, se abre una ventana de columnata clásica que da paso a un jardín. Dos mujeres completan la escena. La oscuridad del fondo frente a la claridad del cuerpo hace que la atención se centre exclusivamente en el cuerpo de la mujer. </a:t>
            </a:r>
            <a:r>
              <a:t/>
            </a:r>
            <a:br/>
            <a:r>
              <a:rPr lang="es-ES" sz="1800" b="0" strike="noStrike" spc="-1">
                <a:solidFill>
                  <a:srgbClr val="000000"/>
                </a:solidFill>
                <a:latin typeface="Arial"/>
                <a:ea typeface="Arial"/>
              </a:rPr>
              <a:t>Se proyecta un potente </a:t>
            </a:r>
            <a:r>
              <a:rPr lang="es-ES" sz="1800" b="1" strike="noStrike" spc="-1">
                <a:solidFill>
                  <a:srgbClr val="000000"/>
                </a:solidFill>
                <a:latin typeface="Arial"/>
                <a:ea typeface="Arial"/>
              </a:rPr>
              <a:t>foco de luz </a:t>
            </a:r>
            <a:r>
              <a:rPr lang="es-ES" sz="1800" b="0" strike="noStrike" spc="-1">
                <a:solidFill>
                  <a:srgbClr val="000000"/>
                </a:solidFill>
                <a:latin typeface="Arial"/>
                <a:ea typeface="Arial"/>
              </a:rPr>
              <a:t>sobre el cuerpo de Venus que hace que la claridad de la carnación y las telas blancas sirven de contraste con la pared sobre la que se recorta la mitad superior de la joven y con la tela del diván. </a:t>
            </a:r>
            <a:endParaRPr lang="es-ES" sz="1800" b="0" strike="noStrike" spc="-1">
              <a:solidFill>
                <a:srgbClr val="000000"/>
              </a:solidFill>
              <a:latin typeface="Times New Roman"/>
            </a:endParaRPr>
          </a:p>
        </p:txBody>
      </p:sp>
      <p:pic>
        <p:nvPicPr>
          <p:cNvPr id="697" name="Picture 3_48" descr="u_venus"/>
          <p:cNvPicPr/>
          <p:nvPr/>
        </p:nvPicPr>
        <p:blipFill>
          <a:blip r:embed="rId2" cstate="print"/>
          <a:stretch/>
        </p:blipFill>
        <p:spPr>
          <a:xfrm>
            <a:off x="826920" y="0"/>
            <a:ext cx="6985080" cy="48369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TextShape 1"/>
          <p:cNvSpPr txBox="1"/>
          <p:nvPr/>
        </p:nvSpPr>
        <p:spPr>
          <a:xfrm>
            <a:off x="0" y="5516280"/>
            <a:ext cx="9144000" cy="633240"/>
          </a:xfrm>
          <a:prstGeom prst="rect">
            <a:avLst/>
          </a:prstGeom>
          <a:noFill/>
          <a:ln w="0">
            <a:noFill/>
          </a:ln>
        </p:spPr>
        <p:txBody>
          <a:bodyPr lIns="92160" tIns="46080" rIns="92160" bIns="46080" anchor="ctr">
            <a:no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Arial"/>
              </a:rPr>
              <a:t>A ello se une el potente </a:t>
            </a:r>
            <a:r>
              <a:rPr lang="es-ES" sz="1800" b="1" strike="noStrike" spc="-1">
                <a:solidFill>
                  <a:srgbClr val="000000"/>
                </a:solidFill>
                <a:latin typeface="Arial"/>
                <a:ea typeface="Arial"/>
              </a:rPr>
              <a:t>uso del color</a:t>
            </a:r>
            <a:r>
              <a:rPr lang="es-ES" sz="1800" b="0" strike="noStrike" spc="-1">
                <a:solidFill>
                  <a:srgbClr val="000000"/>
                </a:solidFill>
                <a:latin typeface="Arial"/>
                <a:ea typeface="Arial"/>
              </a:rPr>
              <a:t>, de tonos tostados, que acentúa el impacto de la obra. La maestría que Tiziano demuestra en el colorido se observa en la pálida encarnación de la joven Venus que contrasta con el cortinaje que tiene a su espalda y con la paleta más fría y oscura de las sirvientas. </a:t>
            </a:r>
            <a:endParaRPr lang="es-ES" sz="1800" b="0" strike="noStrike" spc="-1">
              <a:solidFill>
                <a:srgbClr val="000000"/>
              </a:solidFill>
              <a:latin typeface="Times New Roman"/>
            </a:endParaRPr>
          </a:p>
        </p:txBody>
      </p:sp>
      <p:pic>
        <p:nvPicPr>
          <p:cNvPr id="699" name="Picture 3_49" descr="u_venus"/>
          <p:cNvPicPr/>
          <p:nvPr/>
        </p:nvPicPr>
        <p:blipFill>
          <a:blip r:embed="rId2" cstate="print"/>
          <a:stretch/>
        </p:blipFill>
        <p:spPr>
          <a:xfrm>
            <a:off x="826920" y="0"/>
            <a:ext cx="6985080" cy="48369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 name="Picture 3_50" descr="u_venus"/>
          <p:cNvPicPr/>
          <p:nvPr/>
        </p:nvPicPr>
        <p:blipFill>
          <a:blip r:embed="rId2" cstate="print"/>
          <a:stretch/>
        </p:blipFill>
        <p:spPr>
          <a:xfrm>
            <a:off x="5148360" y="2492280"/>
            <a:ext cx="3995640" cy="2766960"/>
          </a:xfrm>
          <a:prstGeom prst="rect">
            <a:avLst/>
          </a:prstGeom>
          <a:ln w="0">
            <a:noFill/>
          </a:ln>
        </p:spPr>
      </p:pic>
      <p:pic>
        <p:nvPicPr>
          <p:cNvPr id="701" name="Picture 2_26"/>
          <p:cNvPicPr/>
          <p:nvPr/>
        </p:nvPicPr>
        <p:blipFill>
          <a:blip r:embed="rId3" cstate="print"/>
          <a:stretch/>
        </p:blipFill>
        <p:spPr>
          <a:xfrm>
            <a:off x="0" y="260280"/>
            <a:ext cx="5129280" cy="2952720"/>
          </a:xfrm>
          <a:prstGeom prst="rect">
            <a:avLst/>
          </a:prstGeom>
          <a:ln w="0">
            <a:noFill/>
          </a:ln>
        </p:spPr>
      </p:pic>
      <p:pic>
        <p:nvPicPr>
          <p:cNvPr id="702" name="Picture 3_51"/>
          <p:cNvPicPr/>
          <p:nvPr/>
        </p:nvPicPr>
        <p:blipFill>
          <a:blip r:embed="rId4" cstate="print"/>
          <a:stretch/>
        </p:blipFill>
        <p:spPr>
          <a:xfrm>
            <a:off x="0" y="3357720"/>
            <a:ext cx="5148360" cy="3460680"/>
          </a:xfrm>
          <a:prstGeom prst="rect">
            <a:avLst/>
          </a:prstGeom>
          <a:ln w="0">
            <a:noFill/>
          </a:ln>
        </p:spPr>
      </p:pic>
      <p:sp>
        <p:nvSpPr>
          <p:cNvPr id="703" name="CustomShape 1"/>
          <p:cNvSpPr/>
          <p:nvPr/>
        </p:nvSpPr>
        <p:spPr>
          <a:xfrm>
            <a:off x="5148360" y="765000"/>
            <a:ext cx="3456000" cy="3682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000000"/>
                </a:solidFill>
                <a:latin typeface="Arial"/>
                <a:ea typeface="Arial"/>
              </a:rPr>
              <a:t>GIORGIONE</a:t>
            </a:r>
            <a:r>
              <a:rPr lang="es-ES" sz="1800" b="0" strike="noStrike" spc="-1">
                <a:solidFill>
                  <a:srgbClr val="000000"/>
                </a:solidFill>
                <a:latin typeface="Arial"/>
                <a:ea typeface="Arial"/>
              </a:rPr>
              <a:t>,  Venus dormida</a:t>
            </a:r>
            <a:endParaRPr lang="es-ES" sz="1800" b="0" strike="noStrike" spc="-1">
              <a:solidFill>
                <a:srgbClr val="000000"/>
              </a:solidFill>
              <a:latin typeface="Times New Roman"/>
            </a:endParaRPr>
          </a:p>
        </p:txBody>
      </p:sp>
      <p:sp>
        <p:nvSpPr>
          <p:cNvPr id="704" name="CustomShape 2"/>
          <p:cNvSpPr/>
          <p:nvPr/>
        </p:nvSpPr>
        <p:spPr>
          <a:xfrm>
            <a:off x="5292720" y="6093000"/>
            <a:ext cx="3456000" cy="3682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000000"/>
                </a:solidFill>
                <a:latin typeface="Arial"/>
                <a:ea typeface="Arial"/>
              </a:rPr>
              <a:t>MANET</a:t>
            </a:r>
            <a:r>
              <a:rPr lang="es-ES" sz="1800" b="0" strike="noStrike" spc="-1">
                <a:solidFill>
                  <a:srgbClr val="000000"/>
                </a:solidFill>
                <a:latin typeface="Arial"/>
                <a:ea typeface="Arial"/>
              </a:rPr>
              <a:t>,  Olimpia</a:t>
            </a: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1 Imagen" descr="Tizian_049.jpg"/>
          <p:cNvPicPr/>
          <p:nvPr/>
        </p:nvPicPr>
        <p:blipFill>
          <a:blip r:embed="rId2" cstate="print"/>
          <a:stretch/>
        </p:blipFill>
        <p:spPr>
          <a:xfrm>
            <a:off x="1187640" y="0"/>
            <a:ext cx="7065000" cy="6326280"/>
          </a:xfrm>
          <a:prstGeom prst="rect">
            <a:avLst/>
          </a:prstGeom>
          <a:ln w="0">
            <a:noFill/>
          </a:ln>
        </p:spPr>
      </p:pic>
      <p:sp>
        <p:nvSpPr>
          <p:cNvPr id="706" name="CustomShape 1"/>
          <p:cNvSpPr/>
          <p:nvPr/>
        </p:nvSpPr>
        <p:spPr>
          <a:xfrm>
            <a:off x="1259640" y="6309360"/>
            <a:ext cx="3240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La bacanal</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 name="1 Imagen" descr="07danae.jpg"/>
          <p:cNvPicPr/>
          <p:nvPr/>
        </p:nvPicPr>
        <p:blipFill>
          <a:blip r:embed="rId2" cstate="print"/>
          <a:stretch/>
        </p:blipFill>
        <p:spPr>
          <a:xfrm>
            <a:off x="257760" y="692640"/>
            <a:ext cx="8562240" cy="54306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TextShape 1"/>
          <p:cNvSpPr txBox="1"/>
          <p:nvPr/>
        </p:nvSpPr>
        <p:spPr>
          <a:xfrm>
            <a:off x="457200" y="274320"/>
            <a:ext cx="8229600" cy="114300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1" strike="noStrike" spc="-1">
                <a:solidFill>
                  <a:srgbClr val="000000"/>
                </a:solidFill>
                <a:latin typeface="Times New Roman"/>
              </a:rPr>
              <a:t>TIZIANO </a:t>
            </a:r>
            <a:r>
              <a:rPr lang="es-ES" sz="1600" b="0" strike="noStrike" spc="-1">
                <a:solidFill>
                  <a:srgbClr val="000000"/>
                </a:solidFill>
                <a:latin typeface="Times New Roman"/>
              </a:rPr>
              <a:t>- Dánae</a:t>
            </a:r>
            <a:r>
              <a:t/>
            </a:r>
            <a:br/>
            <a:r>
              <a:rPr lang="es-ES" sz="1600" b="0" strike="noStrike" spc="-1">
                <a:solidFill>
                  <a:srgbClr val="000000"/>
                </a:solidFill>
                <a:latin typeface="Times New Roman"/>
              </a:rPr>
              <a:t>1553-54 óleo sobre lienzo, 129 x 180 cm</a:t>
            </a:r>
            <a:r>
              <a:t/>
            </a:r>
            <a:br/>
            <a:r>
              <a:rPr lang="es-ES" sz="1600" b="0" strike="noStrike" spc="-1">
                <a:solidFill>
                  <a:srgbClr val="000000"/>
                </a:solidFill>
                <a:latin typeface="Times New Roman"/>
              </a:rPr>
              <a:t>Museo del Prado, Madrid</a:t>
            </a:r>
            <a:r>
              <a:t/>
            </a:r>
            <a:br/>
            <a:endParaRPr lang="es-ES" sz="1600" b="0" strike="noStrike" spc="-1">
              <a:solidFill>
                <a:srgbClr val="000000"/>
              </a:solidFill>
              <a:latin typeface="Times New Roman"/>
            </a:endParaRPr>
          </a:p>
        </p:txBody>
      </p:sp>
      <p:pic>
        <p:nvPicPr>
          <p:cNvPr id="709" name="Picture 3_52" descr="danae_pr"/>
          <p:cNvPicPr/>
          <p:nvPr/>
        </p:nvPicPr>
        <p:blipFill>
          <a:blip r:embed="rId2" cstate="print"/>
          <a:stretch/>
        </p:blipFill>
        <p:spPr>
          <a:xfrm>
            <a:off x="1763640" y="1341360"/>
            <a:ext cx="5545080" cy="4113360"/>
          </a:xfrm>
          <a:prstGeom prst="rect">
            <a:avLst/>
          </a:prstGeom>
          <a:ln w="0">
            <a:noFill/>
          </a:ln>
        </p:spPr>
      </p:pic>
      <p:sp>
        <p:nvSpPr>
          <p:cNvPr id="710" name="TextShape 2"/>
          <p:cNvSpPr txBox="1"/>
          <p:nvPr/>
        </p:nvSpPr>
        <p:spPr>
          <a:xfrm>
            <a:off x="826920" y="5733720"/>
            <a:ext cx="7786800" cy="896760"/>
          </a:xfrm>
          <a:prstGeom prst="rect">
            <a:avLst/>
          </a:prstGeom>
          <a:noFill/>
          <a:ln w="0">
            <a:noFill/>
          </a:ln>
        </p:spPr>
        <p:txBody>
          <a:bodyPr lIns="92160" tIns="46080" rIns="92160" bIns="46080">
            <a:normAutofit fontScale="97000" lnSpcReduction="10000"/>
          </a:bodyPr>
          <a:lstStyle/>
          <a:p>
            <a:pPr>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Arial"/>
              </a:rPr>
              <a:t>El mito de Dánae narra cómo Acrisio, rey de Argos y padre de Dánae, consultó un oráculo que le predijo la muerte a manos de su nieto. Para evitarlo encerró a Dánae en una torre, lo que no impidió a Zeus poseerla en forma de lluvia de oro.</a:t>
            </a:r>
            <a:r>
              <a:rPr lang="es-ES" sz="1600" b="0" strike="noStrike" spc="-1">
                <a:solidFill>
                  <a:srgbClr val="000000"/>
                </a:solidFill>
                <a:latin typeface="Times New Roman"/>
              </a:rPr>
              <a:t>  </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 name="Picture 3_53" descr="charlesv"/>
          <p:cNvPicPr/>
          <p:nvPr/>
        </p:nvPicPr>
        <p:blipFill>
          <a:blip r:embed="rId2" cstate="print"/>
          <a:stretch/>
        </p:blipFill>
        <p:spPr>
          <a:xfrm>
            <a:off x="4067280" y="620640"/>
            <a:ext cx="4797360" cy="5759640"/>
          </a:xfrm>
          <a:prstGeom prst="rect">
            <a:avLst/>
          </a:prstGeom>
          <a:ln w="0">
            <a:noFill/>
          </a:ln>
        </p:spPr>
      </p:pic>
      <p:sp>
        <p:nvSpPr>
          <p:cNvPr id="712" name="CustomShape 1"/>
          <p:cNvSpPr/>
          <p:nvPr/>
        </p:nvSpPr>
        <p:spPr>
          <a:xfrm>
            <a:off x="179280" y="390600"/>
            <a:ext cx="3745080" cy="60699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000000"/>
                </a:solidFill>
                <a:latin typeface="Arial"/>
                <a:ea typeface="Times New Roman"/>
              </a:rPr>
              <a:t>CLASIFICACIÓN: </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Obra</a:t>
            </a:r>
            <a:r>
              <a:rPr lang="es-ES" sz="2000" b="0" strike="noStrike" spc="-1">
                <a:solidFill>
                  <a:srgbClr val="000000"/>
                </a:solidFill>
                <a:latin typeface="Arial"/>
                <a:ea typeface="Times New Roman"/>
              </a:rPr>
              <a:t>: </a:t>
            </a:r>
            <a:r>
              <a:rPr lang="es-ES" sz="3600" b="1" strike="noStrike" spc="-1">
                <a:solidFill>
                  <a:srgbClr val="FF0000"/>
                </a:solidFill>
                <a:latin typeface="Arial"/>
                <a:ea typeface="Times New Roman"/>
              </a:rPr>
              <a:t>CARLOS V EN MU</a:t>
            </a:r>
            <a:r>
              <a:rPr lang="es-ES" sz="3600" b="1" strike="noStrike" spc="-1">
                <a:solidFill>
                  <a:srgbClr val="FF0000"/>
                </a:solidFill>
                <a:latin typeface="Arial"/>
                <a:ea typeface="MS Gothic"/>
              </a:rPr>
              <a:t>̈</a:t>
            </a:r>
            <a:r>
              <a:rPr lang="es-ES" sz="3600" b="1" strike="noStrike" spc="-1">
                <a:solidFill>
                  <a:srgbClr val="FF0000"/>
                </a:solidFill>
                <a:latin typeface="Arial"/>
                <a:ea typeface="Times New Roman"/>
              </a:rPr>
              <a:t>HLBERG</a:t>
            </a:r>
            <a:endParaRPr lang="es-ES" sz="36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36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Autor</a:t>
            </a:r>
            <a:r>
              <a:rPr lang="es-ES" sz="2000" b="0" strike="noStrike" spc="-1">
                <a:solidFill>
                  <a:srgbClr val="000000"/>
                </a:solidFill>
                <a:latin typeface="Arial"/>
                <a:ea typeface="Times New Roman"/>
              </a:rPr>
              <a:t>: Tiziano </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Estilo</a:t>
            </a:r>
            <a:r>
              <a:rPr lang="es-ES" sz="2000" b="0" strike="noStrike" spc="-1">
                <a:solidFill>
                  <a:srgbClr val="000000"/>
                </a:solidFill>
                <a:latin typeface="Arial"/>
                <a:ea typeface="Times New Roman"/>
              </a:rPr>
              <a:t>: Arte renacentista. Manierismo (escuela veneciana) </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Cronología</a:t>
            </a:r>
            <a:r>
              <a:rPr lang="es-ES" sz="2000" b="0" strike="noStrike" spc="-1">
                <a:solidFill>
                  <a:srgbClr val="000000"/>
                </a:solidFill>
                <a:latin typeface="Arial"/>
                <a:ea typeface="Times New Roman"/>
              </a:rPr>
              <a:t>: siglo XVI (1548)</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Localización</a:t>
            </a:r>
            <a:r>
              <a:rPr lang="es-ES" sz="2000" b="0" strike="noStrike" spc="-1">
                <a:solidFill>
                  <a:srgbClr val="000000"/>
                </a:solidFill>
                <a:latin typeface="Arial"/>
                <a:ea typeface="Times New Roman"/>
              </a:rPr>
              <a:t>: Museo del Prado, Madrid </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Técnica</a:t>
            </a:r>
            <a:r>
              <a:rPr lang="es-ES" sz="2000" b="0" strike="noStrike" spc="-1">
                <a:solidFill>
                  <a:srgbClr val="000000"/>
                </a:solidFill>
                <a:latin typeface="Arial"/>
                <a:ea typeface="Times New Roman"/>
              </a:rPr>
              <a:t>: Óleo sobre lienzo</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 name="Picture 3_54" descr="charlesv"/>
          <p:cNvPicPr/>
          <p:nvPr/>
        </p:nvPicPr>
        <p:blipFill>
          <a:blip r:embed="rId2" cstate="print"/>
          <a:stretch/>
        </p:blipFill>
        <p:spPr>
          <a:xfrm>
            <a:off x="4707000" y="765000"/>
            <a:ext cx="4437000" cy="5328000"/>
          </a:xfrm>
          <a:prstGeom prst="rect">
            <a:avLst/>
          </a:prstGeom>
          <a:ln w="0">
            <a:noFill/>
          </a:ln>
        </p:spPr>
      </p:pic>
      <p:sp>
        <p:nvSpPr>
          <p:cNvPr id="714" name="TextShape 1"/>
          <p:cNvSpPr txBox="1"/>
          <p:nvPr/>
        </p:nvSpPr>
        <p:spPr>
          <a:xfrm>
            <a:off x="323640" y="1052280"/>
            <a:ext cx="4066920" cy="4824360"/>
          </a:xfrm>
          <a:prstGeom prst="rect">
            <a:avLst/>
          </a:prstGeom>
          <a:noFill/>
          <a:ln w="0">
            <a:noFill/>
          </a:ln>
        </p:spPr>
        <p:txBody>
          <a:bodyPr lIns="92160" tIns="46080" rIns="92160" bIns="46080">
            <a:normAutofit/>
          </a:bodyPr>
          <a:lstStyle/>
          <a:p>
            <a:pPr>
              <a:lnSpc>
                <a:spcPct val="8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strike="noStrike" spc="-1">
                <a:solidFill>
                  <a:srgbClr val="000000"/>
                </a:solidFill>
                <a:latin typeface="Arial"/>
                <a:ea typeface="Arial"/>
              </a:rPr>
              <a:t>La aparente sencillez de la composición esconde una compleja simbología que muestra al Monarca en su doble condición de caballero cristiano y heredero de la tradición imperial romana. Ejemplo de ello es la lanza que sostiene el Emperador con su mano derecha y que siendo el símbolo del poder de los césares, también hace referencia al arma de San Jorge y a la lanza que portaba Longinos durante la Pasión de Cristo (soldado romano que clavó su lanza en el costado de Cristo y que a continuación se convirtió al cristianismo). </a:t>
            </a:r>
            <a:r>
              <a:rPr lang="es-ES" sz="1800" b="0" strike="noStrike" spc="-1">
                <a:solidFill>
                  <a:srgbClr val="000000"/>
                </a:solidFill>
                <a:latin typeface="Times New Roman"/>
              </a:rPr>
              <a:t> </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 name="689 Imagen"/>
          <p:cNvPicPr/>
          <p:nvPr/>
        </p:nvPicPr>
        <p:blipFill>
          <a:blip r:embed="rId2" cstate="print"/>
          <a:stretch/>
        </p:blipFill>
        <p:spPr>
          <a:xfrm>
            <a:off x="744480" y="88560"/>
            <a:ext cx="7895520" cy="71114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1 Imagen" descr="Andrea_Mantegna.jpg"/>
          <p:cNvPicPr/>
          <p:nvPr/>
        </p:nvPicPr>
        <p:blipFill>
          <a:blip r:embed="rId2" cstate="print"/>
          <a:stretch/>
        </p:blipFill>
        <p:spPr>
          <a:xfrm>
            <a:off x="611640" y="188640"/>
            <a:ext cx="7421040" cy="6225840"/>
          </a:xfrm>
          <a:prstGeom prst="rect">
            <a:avLst/>
          </a:prstGeom>
          <a:ln w="0">
            <a:noFill/>
          </a:ln>
        </p:spPr>
      </p:pic>
      <p:sp>
        <p:nvSpPr>
          <p:cNvPr id="366" name="CustomShape 1"/>
          <p:cNvSpPr/>
          <p:nvPr/>
        </p:nvSpPr>
        <p:spPr>
          <a:xfrm>
            <a:off x="683640" y="6453360"/>
            <a:ext cx="547236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2000" b="1" strike="noStrike" spc="-1">
                <a:solidFill>
                  <a:srgbClr val="000000"/>
                </a:solidFill>
                <a:latin typeface="Calibri"/>
              </a:rPr>
              <a:t>ANDREA MANTEGNA</a:t>
            </a:r>
            <a:r>
              <a:rPr lang="es-ES" sz="1800" b="0" strike="noStrike" spc="-1">
                <a:solidFill>
                  <a:srgbClr val="000000"/>
                </a:solidFill>
                <a:latin typeface="Calibri"/>
              </a:rPr>
              <a:t> (1431-1506)           Cristo muerto</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6156000" y="3357360"/>
            <a:ext cx="2459160" cy="308268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Times New Roman"/>
              </a:rPr>
              <a:t>TIZIANO </a:t>
            </a:r>
            <a:r>
              <a:t/>
            </a:r>
            <a:br/>
            <a:r>
              <a:rPr lang="es-ES" sz="1800" b="0" strike="noStrike" spc="-1">
                <a:solidFill>
                  <a:srgbClr val="000000"/>
                </a:solidFill>
                <a:latin typeface="Times New Roman"/>
              </a:rPr>
              <a:t>Federico Gonzaga, Duque de Mantua</a:t>
            </a:r>
            <a:r>
              <a:t/>
            </a:r>
            <a:br/>
            <a:r>
              <a:t/>
            </a:r>
            <a:br/>
            <a:r>
              <a:rPr lang="es-ES" sz="1800" b="0" strike="noStrike" spc="-1">
                <a:solidFill>
                  <a:srgbClr val="000000"/>
                </a:solidFill>
                <a:latin typeface="Times New Roman"/>
              </a:rPr>
              <a:t>(retrato de tres cuartos)</a:t>
            </a:r>
            <a:r>
              <a:t/>
            </a:r>
            <a:br/>
            <a:r>
              <a:rPr lang="es-ES" sz="1800" b="0" strike="noStrike" spc="-1">
                <a:solidFill>
                  <a:srgbClr val="000000"/>
                </a:solidFill>
                <a:latin typeface="Times New Roman"/>
              </a:rPr>
              <a:t>1525-30</a:t>
            </a:r>
            <a:r>
              <a:t/>
            </a:r>
            <a:br/>
            <a:r>
              <a:rPr lang="es-ES" sz="1800" b="0" strike="noStrike" spc="-1">
                <a:solidFill>
                  <a:srgbClr val="000000"/>
                </a:solidFill>
                <a:latin typeface="Times New Roman"/>
              </a:rPr>
              <a:t> óleo sobre lienzo, </a:t>
            </a:r>
            <a:r>
              <a:t/>
            </a:r>
            <a:br/>
            <a:r>
              <a:rPr lang="es-ES" sz="1800" b="0" strike="noStrike" spc="-1">
                <a:solidFill>
                  <a:srgbClr val="000000"/>
                </a:solidFill>
                <a:latin typeface="Times New Roman"/>
              </a:rPr>
              <a:t>125 x 99 cm</a:t>
            </a:r>
            <a:r>
              <a:t/>
            </a:r>
            <a:br/>
            <a:r>
              <a:rPr lang="es-ES" sz="1800" b="0" strike="noStrike" spc="-1">
                <a:solidFill>
                  <a:srgbClr val="000000"/>
                </a:solidFill>
                <a:latin typeface="Times New Roman"/>
              </a:rPr>
              <a:t>Museo del Prado, Madrid</a:t>
            </a:r>
            <a:r>
              <a:t/>
            </a:r>
            <a:br/>
            <a:endParaRPr lang="es-ES" sz="1800" b="0" strike="noStrike" spc="-1">
              <a:solidFill>
                <a:srgbClr val="000000"/>
              </a:solidFill>
              <a:latin typeface="Times New Roman"/>
            </a:endParaRPr>
          </a:p>
        </p:txBody>
      </p:sp>
      <p:pic>
        <p:nvPicPr>
          <p:cNvPr id="716" name="Picture 3_55" descr="gonzaga"/>
          <p:cNvPicPr/>
          <p:nvPr/>
        </p:nvPicPr>
        <p:blipFill>
          <a:blip r:embed="rId2" cstate="print"/>
          <a:stretch/>
        </p:blipFill>
        <p:spPr>
          <a:xfrm>
            <a:off x="324000" y="0"/>
            <a:ext cx="5217840" cy="6669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6227280" y="189000"/>
            <a:ext cx="2459160" cy="214632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Times New Roman"/>
              </a:rPr>
              <a:t>TIZIANO </a:t>
            </a:r>
            <a:r>
              <a:t/>
            </a:r>
            <a:br/>
            <a:r>
              <a:rPr lang="es-ES" sz="1800" b="0" strike="noStrike" spc="-1">
                <a:solidFill>
                  <a:srgbClr val="000000"/>
                </a:solidFill>
                <a:latin typeface="Times New Roman"/>
              </a:rPr>
              <a:t>la Emperatriz Isabel de Portugal</a:t>
            </a:r>
            <a:r>
              <a:t/>
            </a:r>
            <a:br/>
            <a:r>
              <a:rPr lang="es-ES" sz="1800" b="0" strike="noStrike" spc="-1">
                <a:solidFill>
                  <a:srgbClr val="000000"/>
                </a:solidFill>
                <a:latin typeface="Times New Roman"/>
              </a:rPr>
              <a:t>1548</a:t>
            </a:r>
            <a:r>
              <a:t/>
            </a:r>
            <a:br/>
            <a:r>
              <a:rPr lang="es-ES" sz="1800" b="0" strike="noStrike" spc="-1">
                <a:solidFill>
                  <a:srgbClr val="000000"/>
                </a:solidFill>
                <a:latin typeface="Times New Roman"/>
              </a:rPr>
              <a:t> óleo sobre lienzo, </a:t>
            </a:r>
            <a:r>
              <a:t/>
            </a:r>
            <a:br/>
            <a:r>
              <a:rPr lang="es-ES" sz="1800" b="0" strike="noStrike" spc="-1">
                <a:solidFill>
                  <a:srgbClr val="000000"/>
                </a:solidFill>
                <a:latin typeface="Times New Roman"/>
              </a:rPr>
              <a:t>117 x 98 cm</a:t>
            </a:r>
            <a:r>
              <a:t/>
            </a:r>
            <a:br/>
            <a:r>
              <a:rPr lang="es-ES" sz="1800" b="0" strike="noStrike" spc="-1">
                <a:solidFill>
                  <a:srgbClr val="000000"/>
                </a:solidFill>
                <a:latin typeface="Times New Roman"/>
              </a:rPr>
              <a:t>Museo del Prado, Madrid </a:t>
            </a:r>
          </a:p>
        </p:txBody>
      </p:sp>
      <p:pic>
        <p:nvPicPr>
          <p:cNvPr id="718" name="Picture 3_56" descr="isabel"/>
          <p:cNvPicPr/>
          <p:nvPr/>
        </p:nvPicPr>
        <p:blipFill>
          <a:blip r:embed="rId2" cstate="print"/>
          <a:stretch/>
        </p:blipFill>
        <p:spPr>
          <a:xfrm>
            <a:off x="0" y="0"/>
            <a:ext cx="5292720" cy="6858000"/>
          </a:xfrm>
          <a:prstGeom prst="rect">
            <a:avLst/>
          </a:prstGeom>
          <a:ln w="0">
            <a:noFill/>
          </a:ln>
        </p:spPr>
      </p:pic>
      <p:sp>
        <p:nvSpPr>
          <p:cNvPr id="719" name="CustomShape 2"/>
          <p:cNvSpPr/>
          <p:nvPr/>
        </p:nvSpPr>
        <p:spPr>
          <a:xfrm>
            <a:off x="5940360" y="2852640"/>
            <a:ext cx="3203640" cy="30776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marL="216000" indent="-216000">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400" b="0" strike="noStrike" spc="-1">
                <a:latin typeface="Arial"/>
              </a:rPr>
              <a:t>Retrato póstumo de la emperatriz Isabel (1503-1539), esposa de Carlos V (1500-1558). La obra fue encargada por el Emperador al morir Isabel.</a:t>
            </a:r>
          </a:p>
          <a:p>
            <a:pPr marL="216000" indent="-216000">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t/>
            </a:r>
            <a:br/>
            <a:r>
              <a:rPr lang="es-ES" sz="1400" b="0" strike="noStrike" spc="-1">
                <a:latin typeface="Arial"/>
              </a:rPr>
              <a:t>La composición, formada por el retrato de medio cuerpo de la Emperatriz frente a una ventana abierta a través de la cual puede verse el paisaje, responde a un modelo ya utilizado por Tiziano y que deriva de tipos de Rafael. </a:t>
            </a:r>
            <a:r>
              <a:t/>
            </a:r>
            <a:br/>
            <a:endParaRPr lang="es-ES" sz="1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TextShape 1"/>
          <p:cNvSpPr txBox="1"/>
          <p:nvPr/>
        </p:nvSpPr>
        <p:spPr>
          <a:xfrm>
            <a:off x="6732720" y="3357360"/>
            <a:ext cx="1944720" cy="308124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1" strike="noStrike" spc="-1">
                <a:solidFill>
                  <a:srgbClr val="000000"/>
                </a:solidFill>
                <a:latin typeface="Times New Roman"/>
              </a:rPr>
              <a:t>TIZIANO </a:t>
            </a:r>
            <a:r>
              <a:t/>
            </a:r>
            <a:br/>
            <a:r>
              <a:rPr lang="es-ES" sz="2000" b="0" strike="noStrike" spc="-1">
                <a:solidFill>
                  <a:srgbClr val="000000"/>
                </a:solidFill>
                <a:latin typeface="Times New Roman"/>
              </a:rPr>
              <a:t>Rey Felipe II</a:t>
            </a:r>
            <a:r>
              <a:t/>
            </a:r>
            <a:br/>
            <a:r>
              <a:rPr lang="es-ES" sz="2000" b="0" strike="noStrike" spc="-1">
                <a:solidFill>
                  <a:srgbClr val="000000"/>
                </a:solidFill>
                <a:latin typeface="Times New Roman"/>
              </a:rPr>
              <a:t>1551</a:t>
            </a:r>
            <a:r>
              <a:t/>
            </a:r>
            <a:br/>
            <a:r>
              <a:rPr lang="es-ES" sz="2000" b="0" strike="noStrike" spc="-1">
                <a:solidFill>
                  <a:srgbClr val="000000"/>
                </a:solidFill>
                <a:latin typeface="Times New Roman"/>
              </a:rPr>
              <a:t> óleo sobre lienzo, </a:t>
            </a:r>
            <a:r>
              <a:t/>
            </a:r>
            <a:br/>
            <a:r>
              <a:rPr lang="es-ES" sz="2000" b="0" strike="noStrike" spc="-1">
                <a:solidFill>
                  <a:srgbClr val="000000"/>
                </a:solidFill>
                <a:latin typeface="Times New Roman"/>
              </a:rPr>
              <a:t>193 x 111 cm</a:t>
            </a:r>
            <a:r>
              <a:t/>
            </a:r>
            <a:br/>
            <a:r>
              <a:rPr lang="es-ES" sz="2000" b="0" strike="noStrike" spc="-1">
                <a:solidFill>
                  <a:srgbClr val="000000"/>
                </a:solidFill>
                <a:latin typeface="Times New Roman"/>
              </a:rPr>
              <a:t>Museo del Prado, Madrid</a:t>
            </a:r>
            <a:r>
              <a:t/>
            </a:r>
            <a:br/>
            <a:endParaRPr lang="es-ES" sz="2000" b="0" strike="noStrike" spc="-1">
              <a:solidFill>
                <a:srgbClr val="000000"/>
              </a:solidFill>
              <a:latin typeface="Times New Roman"/>
            </a:endParaRPr>
          </a:p>
        </p:txBody>
      </p:sp>
      <p:pic>
        <p:nvPicPr>
          <p:cNvPr id="721" name="Picture 3_57" descr="philip_2"/>
          <p:cNvPicPr/>
          <p:nvPr/>
        </p:nvPicPr>
        <p:blipFill>
          <a:blip r:embed="rId2" cstate="print"/>
          <a:stretch/>
        </p:blipFill>
        <p:spPr>
          <a:xfrm>
            <a:off x="2327400" y="44280"/>
            <a:ext cx="3684600" cy="6767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TextShape 1"/>
          <p:cNvSpPr txBox="1"/>
          <p:nvPr/>
        </p:nvSpPr>
        <p:spPr>
          <a:xfrm>
            <a:off x="-360" y="274320"/>
            <a:ext cx="4211640" cy="1143000"/>
          </a:xfrm>
          <a:prstGeom prst="rect">
            <a:avLst/>
          </a:prstGeom>
          <a:noFill/>
          <a:ln w="0">
            <a:noFill/>
          </a:ln>
        </p:spPr>
        <p:txBody>
          <a:bodyPr lIns="92160" tIns="46080" rIns="92160" bIns="46080" anchor="ctr">
            <a:noAutofit/>
          </a:bodyPr>
          <a:lstStyle/>
          <a:p>
            <a:pPr algn="ct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800" b="1" strike="noStrike" spc="-1">
                <a:solidFill>
                  <a:srgbClr val="FF0000"/>
                </a:solidFill>
                <a:latin typeface="Arial"/>
                <a:ea typeface="Arial"/>
              </a:rPr>
              <a:t>VERONÉS (1528-1588)</a:t>
            </a:r>
            <a:endParaRPr lang="es-ES" sz="2800" b="0" strike="noStrike" spc="-1">
              <a:solidFill>
                <a:srgbClr val="000000"/>
              </a:solidFill>
              <a:latin typeface="Times New Roman"/>
            </a:endParaRPr>
          </a:p>
        </p:txBody>
      </p:sp>
      <p:sp>
        <p:nvSpPr>
          <p:cNvPr id="723" name="TextShape 2"/>
          <p:cNvSpPr txBox="1"/>
          <p:nvPr/>
        </p:nvSpPr>
        <p:spPr>
          <a:xfrm>
            <a:off x="4140000" y="378000"/>
            <a:ext cx="5003640" cy="6480000"/>
          </a:xfrm>
          <a:prstGeom prst="rect">
            <a:avLst/>
          </a:prstGeom>
          <a:noFill/>
          <a:ln w="0">
            <a:noFill/>
          </a:ln>
        </p:spPr>
        <p:txBody>
          <a:bodyPr lIns="92160" tIns="46080" rIns="92160" bIns="46080">
            <a:normAutofit/>
          </a:bodyPr>
          <a:lstStyle/>
          <a:p>
            <a:pPr marL="342720" indent="-342720">
              <a:lnSpc>
                <a:spcPct val="80000"/>
              </a:lnSpc>
              <a:spcBef>
                <a:spcPts val="499"/>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strike="noStrike" spc="-1">
                <a:solidFill>
                  <a:srgbClr val="000000"/>
                </a:solidFill>
                <a:latin typeface="Arial"/>
                <a:ea typeface="Arial"/>
              </a:rPr>
              <a:t>Su verdadero nombre es Paolo Caliari, aunque se le conoce por su localidad de nacimiento, Verona.</a:t>
            </a:r>
            <a:endParaRPr lang="es-ES" sz="2000" b="0" strike="noStrike" spc="-1">
              <a:solidFill>
                <a:srgbClr val="000000"/>
              </a:solidFill>
              <a:latin typeface="Times New Roman"/>
            </a:endParaRPr>
          </a:p>
          <a:p>
            <a:pPr marL="342720" indent="-342720">
              <a:lnSpc>
                <a:spcPct val="80000"/>
              </a:lnSpc>
              <a:spcBef>
                <a:spcPts val="499"/>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strike="noStrike" spc="-1">
                <a:solidFill>
                  <a:srgbClr val="000000"/>
                </a:solidFill>
                <a:latin typeface="Arial"/>
                <a:ea typeface="Arial"/>
              </a:rPr>
              <a:t>Su gran especialidad fueron los cuadros bíblicos, preferentemente cenas, que sirven como pretexto para introducir multitud de figuras vestidas a la moda veneciana del siglo XVI, perros, monos, loros, etc., que llenan las escenas de luz y color.</a:t>
            </a:r>
            <a:endParaRPr lang="es-ES" sz="2000" b="0" strike="noStrike" spc="-1">
              <a:solidFill>
                <a:srgbClr val="000000"/>
              </a:solidFill>
              <a:latin typeface="Times New Roman"/>
            </a:endParaRPr>
          </a:p>
          <a:p>
            <a:pPr marL="342720" indent="-342720">
              <a:lnSpc>
                <a:spcPct val="80000"/>
              </a:lnSpc>
              <a:spcBef>
                <a:spcPts val="499"/>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strike="noStrike" spc="-1">
                <a:solidFill>
                  <a:srgbClr val="000000"/>
                </a:solidFill>
                <a:latin typeface="Arial"/>
                <a:ea typeface="Arial"/>
              </a:rPr>
              <a:t> La libertad con que interpretó los temas sagrados le provocó problemas con la Inquisición, que le obligó a modificar algunas partes de la </a:t>
            </a:r>
            <a:r>
              <a:rPr lang="es-ES" sz="2000" b="0" i="1" strike="noStrike" spc="-1">
                <a:solidFill>
                  <a:srgbClr val="000000"/>
                </a:solidFill>
                <a:latin typeface="Arial"/>
                <a:ea typeface="Arial"/>
              </a:rPr>
              <a:t>Última Cena</a:t>
            </a:r>
            <a:r>
              <a:rPr lang="es-ES" sz="2000" b="0" strike="noStrike" spc="-1">
                <a:solidFill>
                  <a:srgbClr val="000000"/>
                </a:solidFill>
                <a:latin typeface="Arial"/>
                <a:ea typeface="Arial"/>
              </a:rPr>
              <a:t> por considerarlas irreverentes. Veronés decidió cambiar el título por </a:t>
            </a:r>
            <a:r>
              <a:rPr lang="es-ES" sz="2000" b="0" i="1" strike="noStrike" spc="-1">
                <a:solidFill>
                  <a:srgbClr val="000000"/>
                </a:solidFill>
                <a:latin typeface="Arial"/>
                <a:ea typeface="Arial"/>
              </a:rPr>
              <a:t>Cena en casa de Leví</a:t>
            </a:r>
            <a:r>
              <a:rPr lang="es-ES" sz="2000" b="0" strike="noStrike" spc="-1">
                <a:solidFill>
                  <a:srgbClr val="000000"/>
                </a:solidFill>
                <a:latin typeface="Arial"/>
                <a:ea typeface="Arial"/>
              </a:rPr>
              <a:t>. Nadie como él supo representar la riqueza y magnificencia de la Venecia del siglo XVI.</a:t>
            </a:r>
            <a:endParaRPr lang="es-ES" sz="2000" b="0" strike="noStrike" spc="-1">
              <a:solidFill>
                <a:srgbClr val="000000"/>
              </a:solidFill>
              <a:latin typeface="Times New Roman"/>
            </a:endParaRPr>
          </a:p>
          <a:p>
            <a:pPr marL="342720" indent="-342720">
              <a:lnSpc>
                <a:spcPct val="80000"/>
              </a:lnSpc>
              <a:spcBef>
                <a:spcPts val="499"/>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strike="noStrike" spc="-1">
                <a:solidFill>
                  <a:srgbClr val="000000"/>
                </a:solidFill>
                <a:latin typeface="Arial"/>
                <a:ea typeface="Arial"/>
              </a:rPr>
              <a:t> En su última etapa prefiere los tonos crepusculares y nocturnos a las luces del mediodía. </a:t>
            </a:r>
            <a:endParaRPr lang="es-ES" sz="2000" b="0" strike="noStrike" spc="-1">
              <a:solidFill>
                <a:srgbClr val="000000"/>
              </a:solidFill>
              <a:latin typeface="Times New Roman"/>
            </a:endParaRPr>
          </a:p>
        </p:txBody>
      </p:sp>
      <p:pic>
        <p:nvPicPr>
          <p:cNvPr id="724" name="Picture 4_11" descr="Paolo_Veronese,_avtoportret"/>
          <p:cNvPicPr/>
          <p:nvPr/>
        </p:nvPicPr>
        <p:blipFill>
          <a:blip r:embed="rId2" cstate="print"/>
          <a:stretch/>
        </p:blipFill>
        <p:spPr>
          <a:xfrm>
            <a:off x="468360" y="1628640"/>
            <a:ext cx="3435480" cy="43214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5" name="Picture 3_61" descr="cana"/>
          <p:cNvPicPr/>
          <p:nvPr/>
        </p:nvPicPr>
        <p:blipFill>
          <a:blip r:embed="rId2" cstate="print"/>
          <a:stretch/>
        </p:blipFill>
        <p:spPr>
          <a:xfrm>
            <a:off x="3051000" y="1052640"/>
            <a:ext cx="6093000" cy="4149720"/>
          </a:xfrm>
          <a:prstGeom prst="rect">
            <a:avLst/>
          </a:prstGeom>
          <a:ln w="0">
            <a:noFill/>
          </a:ln>
        </p:spPr>
      </p:pic>
      <p:sp>
        <p:nvSpPr>
          <p:cNvPr id="726" name="CustomShape 1"/>
          <p:cNvSpPr/>
          <p:nvPr/>
        </p:nvSpPr>
        <p:spPr>
          <a:xfrm>
            <a:off x="0" y="37800"/>
            <a:ext cx="3059280" cy="71060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000000"/>
                </a:solidFill>
                <a:latin typeface="Arial"/>
                <a:ea typeface="Times New Roman"/>
              </a:rPr>
              <a:t>CLASIFICACIÓN: </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Obra</a:t>
            </a:r>
            <a:r>
              <a:rPr lang="es-ES" sz="2000" b="0" strike="noStrike" spc="-1">
                <a:solidFill>
                  <a:srgbClr val="000000"/>
                </a:solidFill>
                <a:latin typeface="Arial"/>
                <a:ea typeface="Times New Roman"/>
              </a:rPr>
              <a:t>: </a:t>
            </a:r>
            <a:r>
              <a:rPr lang="es-ES" sz="4000" b="1" strike="noStrike" spc="-1">
                <a:solidFill>
                  <a:srgbClr val="FF0000"/>
                </a:solidFill>
                <a:latin typeface="Arial"/>
                <a:ea typeface="Times New Roman"/>
              </a:rPr>
              <a:t>LAS BODAS DE CANÁ</a:t>
            </a:r>
            <a:endParaRPr lang="es-ES" sz="4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4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Autor</a:t>
            </a:r>
            <a:r>
              <a:rPr lang="es-ES" sz="2000" b="0" strike="noStrike" spc="-1">
                <a:solidFill>
                  <a:srgbClr val="000000"/>
                </a:solidFill>
                <a:latin typeface="Arial"/>
                <a:ea typeface="Times New Roman"/>
              </a:rPr>
              <a:t>: Veronés</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Estilo</a:t>
            </a:r>
            <a:r>
              <a:rPr lang="es-ES" sz="2000" b="0" strike="noStrike" spc="-1">
                <a:solidFill>
                  <a:srgbClr val="000000"/>
                </a:solidFill>
                <a:latin typeface="Arial"/>
                <a:ea typeface="Times New Roman"/>
              </a:rPr>
              <a:t>: Arte renacentista. Manierismo (escuela veneciana) </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Cronología</a:t>
            </a:r>
            <a:r>
              <a:rPr lang="es-ES" sz="2000" b="0" strike="noStrike" spc="-1">
                <a:solidFill>
                  <a:srgbClr val="000000"/>
                </a:solidFill>
                <a:latin typeface="Arial"/>
                <a:ea typeface="Times New Roman"/>
              </a:rPr>
              <a:t>: siglo XVI</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Localización</a:t>
            </a:r>
            <a:r>
              <a:rPr lang="es-ES" sz="2000" b="0" strike="noStrike" spc="-1">
                <a:solidFill>
                  <a:srgbClr val="000000"/>
                </a:solidFill>
                <a:latin typeface="Arial"/>
                <a:ea typeface="Times New Roman"/>
              </a:rPr>
              <a:t>: Museo del Louvre, Paris</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Técnica</a:t>
            </a:r>
            <a:r>
              <a:rPr lang="es-ES" sz="2000" b="0" strike="noStrike" spc="-1">
                <a:solidFill>
                  <a:srgbClr val="000000"/>
                </a:solidFill>
                <a:latin typeface="Arial"/>
                <a:ea typeface="Times New Roman"/>
              </a:rPr>
              <a:t>: Óleo sobre lienzo</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1 Imagen" descr="veronés.jpg"/>
          <p:cNvPicPr/>
          <p:nvPr/>
        </p:nvPicPr>
        <p:blipFill>
          <a:blip r:embed="rId2" cstate="print"/>
          <a:stretch/>
        </p:blipFill>
        <p:spPr>
          <a:xfrm>
            <a:off x="395640" y="303120"/>
            <a:ext cx="8464320" cy="5605200"/>
          </a:xfrm>
          <a:prstGeom prst="rect">
            <a:avLst/>
          </a:prstGeom>
          <a:ln w="0">
            <a:noFill/>
          </a:ln>
        </p:spPr>
      </p:pic>
      <p:sp>
        <p:nvSpPr>
          <p:cNvPr id="728" name="CustomShape 1"/>
          <p:cNvSpPr/>
          <p:nvPr/>
        </p:nvSpPr>
        <p:spPr>
          <a:xfrm>
            <a:off x="611640" y="6093360"/>
            <a:ext cx="3672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Las bodas de Caná</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539280" y="6165720"/>
            <a:ext cx="8280360" cy="333360"/>
          </a:xfrm>
          <a:prstGeom prst="rect">
            <a:avLst/>
          </a:prstGeom>
          <a:noFill/>
          <a:ln w="0">
            <a:noFill/>
          </a:ln>
        </p:spPr>
        <p:txBody>
          <a:bodyPr lIns="92160" tIns="46080" rIns="92160" bIns="46080" anchor="ctr">
            <a:no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Arial"/>
              </a:rPr>
              <a:t>Recoge un tema del evangelio aunque con una interpretación profana, característica de la pintura veneciana del Manierismo y que consiste en una actualización del tema al momento cronológico vivido por el artista. </a:t>
            </a:r>
            <a:r>
              <a:t/>
            </a:r>
            <a:br/>
            <a:endParaRPr lang="es-ES" sz="1800" b="0" strike="noStrike" spc="-1">
              <a:solidFill>
                <a:srgbClr val="000000"/>
              </a:solidFill>
              <a:latin typeface="Times New Roman"/>
            </a:endParaRPr>
          </a:p>
        </p:txBody>
      </p:sp>
      <p:pic>
        <p:nvPicPr>
          <p:cNvPr id="730" name="Picture 3_62" descr="cana"/>
          <p:cNvPicPr/>
          <p:nvPr/>
        </p:nvPicPr>
        <p:blipFill>
          <a:blip r:embed="rId2" cstate="print"/>
          <a:stretch/>
        </p:blipFill>
        <p:spPr>
          <a:xfrm>
            <a:off x="395280" y="0"/>
            <a:ext cx="8388360" cy="57117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0" y="5373360"/>
            <a:ext cx="9144000" cy="314280"/>
          </a:xfrm>
          <a:prstGeom prst="rect">
            <a:avLst/>
          </a:prstGeom>
          <a:noFill/>
          <a:ln w="0">
            <a:noFill/>
          </a:ln>
        </p:spPr>
        <p:txBody>
          <a:bodyPr lIns="92160" tIns="46080" rIns="92160" bIns="46080" anchor="ctr">
            <a:no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ea typeface="Arial"/>
              </a:rPr>
              <a:t>Técnicamente</a:t>
            </a:r>
            <a:r>
              <a:rPr lang="es-ES" sz="1800" b="0" strike="noStrike" spc="-1">
                <a:solidFill>
                  <a:srgbClr val="000000"/>
                </a:solidFill>
                <a:latin typeface="Arial"/>
                <a:ea typeface="Arial"/>
              </a:rPr>
              <a:t>, destaca la falta de unidad estructural entre la zona baja y un espacio superior abierto, con una perspectiva en la que se multiplican los puntos de fuga gracias a la disposición de los elementos arquitectónicos, con ello abre el espacio, en vez de limitarlo.Líneas diagonales hacia el fondo, la multiplicación de escorzos complican el primer plano.</a:t>
            </a:r>
            <a:r>
              <a:t/>
            </a:r>
            <a:br/>
            <a:r>
              <a:rPr lang="es-ES" sz="1800" b="1" strike="noStrike" spc="-1">
                <a:solidFill>
                  <a:srgbClr val="000000"/>
                </a:solidFill>
                <a:latin typeface="Arial"/>
                <a:ea typeface="Arial"/>
              </a:rPr>
              <a:t>El color </a:t>
            </a:r>
            <a:r>
              <a:rPr lang="es-ES" sz="1800" b="0" strike="noStrike" spc="-1">
                <a:solidFill>
                  <a:srgbClr val="000000"/>
                </a:solidFill>
                <a:latin typeface="Arial"/>
                <a:ea typeface="Arial"/>
              </a:rPr>
              <a:t>brillante y cálido. Junto a las gamas frías  como el gris, plata, azules, el pintor también selecciona los pigmentos preciosos importados de Oriente: amarillo, rojo y brillante lapislázuli utilizados en grandes cantidades para el cielo y algunos ropajes. Los colores contribuyen, por su contraste, a  dar un gran dinamismo y variedad a la escena.</a:t>
            </a:r>
            <a:endParaRPr lang="es-ES" sz="1800" b="0" strike="noStrike" spc="-1">
              <a:solidFill>
                <a:srgbClr val="000000"/>
              </a:solidFill>
              <a:latin typeface="Times New Roman"/>
            </a:endParaRPr>
          </a:p>
        </p:txBody>
      </p:sp>
      <p:pic>
        <p:nvPicPr>
          <p:cNvPr id="732" name="Picture 3_63" descr="cana"/>
          <p:cNvPicPr/>
          <p:nvPr/>
        </p:nvPicPr>
        <p:blipFill>
          <a:blip r:embed="rId2" cstate="print"/>
          <a:stretch/>
        </p:blipFill>
        <p:spPr>
          <a:xfrm>
            <a:off x="900000" y="0"/>
            <a:ext cx="6408720" cy="43639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Picture 2_27" descr="cana_1"/>
          <p:cNvPicPr/>
          <p:nvPr/>
        </p:nvPicPr>
        <p:blipFill>
          <a:blip r:embed="rId2" cstate="print"/>
          <a:stretch/>
        </p:blipFill>
        <p:spPr>
          <a:xfrm>
            <a:off x="539640" y="0"/>
            <a:ext cx="8172720" cy="5661000"/>
          </a:xfrm>
          <a:prstGeom prst="rect">
            <a:avLst/>
          </a:prstGeom>
          <a:ln w="0">
            <a:noFill/>
          </a:ln>
        </p:spPr>
      </p:pic>
      <p:sp>
        <p:nvSpPr>
          <p:cNvPr id="734" name="CustomShape 1"/>
          <p:cNvSpPr/>
          <p:nvPr/>
        </p:nvSpPr>
        <p:spPr>
          <a:xfrm>
            <a:off x="395280" y="5732640"/>
            <a:ext cx="8353440" cy="9169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Los invitados, que no hablan entre sí, visten de las formas más fastuosas y elegantes, en algunos casos con clara influencia oriental, y adoptan distintas actitudes y gestos que aportan un gran dinamismo a la escena. </a:t>
            </a: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 name="Picture 2_28" descr="cana_2"/>
          <p:cNvPicPr/>
          <p:nvPr/>
        </p:nvPicPr>
        <p:blipFill>
          <a:blip r:embed="rId2" cstate="print"/>
          <a:stretch/>
        </p:blipFill>
        <p:spPr>
          <a:xfrm>
            <a:off x="0" y="2111400"/>
            <a:ext cx="9144000" cy="4746600"/>
          </a:xfrm>
          <a:prstGeom prst="rect">
            <a:avLst/>
          </a:prstGeom>
          <a:ln w="0">
            <a:noFill/>
          </a:ln>
        </p:spPr>
      </p:pic>
      <p:sp>
        <p:nvSpPr>
          <p:cNvPr id="736" name="CustomShape 1"/>
          <p:cNvSpPr/>
          <p:nvPr/>
        </p:nvSpPr>
        <p:spPr>
          <a:xfrm>
            <a:off x="0" y="266400"/>
            <a:ext cx="8893080" cy="14655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latin typeface="Arial"/>
                <a:ea typeface="Times New Roman"/>
              </a:rPr>
              <a:t>Veronés,</a:t>
            </a:r>
            <a:r>
              <a:rPr lang="es-ES" sz="1800" b="0" strike="noStrike" spc="-1">
                <a:solidFill>
                  <a:srgbClr val="1A1A1A"/>
                </a:solidFill>
                <a:latin typeface="Arial"/>
                <a:ea typeface="Times New Roman"/>
              </a:rPr>
              <a:t> sosteniendo una viola, con una túnica blanca. Mientras, frente a él está Tiziano con una túnica roja y un violonchelo, además de otros pintores</a:t>
            </a:r>
            <a:r>
              <a:rPr lang="es-ES" sz="1800" b="0" strike="noStrike" spc="-1">
                <a:latin typeface="Arial"/>
                <a:ea typeface="Times New Roman"/>
              </a:rPr>
              <a:t>, lo cual prueba el deseo de contemporaneidad y la inclinación hacia los detalles anecdóticos por parte del artista que se identifica así con la refinada sociedad veneciana del momento.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1 Imagen" descr="Andrea_Mantegna muerte de la virgen.jpg"/>
          <p:cNvPicPr/>
          <p:nvPr/>
        </p:nvPicPr>
        <p:blipFill>
          <a:blip r:embed="rId2" cstate="print"/>
          <a:stretch/>
        </p:blipFill>
        <p:spPr>
          <a:xfrm>
            <a:off x="1115640" y="188640"/>
            <a:ext cx="4985280" cy="6480360"/>
          </a:xfrm>
          <a:prstGeom prst="rect">
            <a:avLst/>
          </a:prstGeom>
          <a:ln w="0">
            <a:noFill/>
          </a:ln>
        </p:spPr>
      </p:pic>
      <p:sp>
        <p:nvSpPr>
          <p:cNvPr id="368" name="CustomShape 1"/>
          <p:cNvSpPr/>
          <p:nvPr/>
        </p:nvSpPr>
        <p:spPr>
          <a:xfrm>
            <a:off x="6228360" y="5805360"/>
            <a:ext cx="2520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La muerte de la Virgen</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539640" y="5598720"/>
            <a:ext cx="8229600" cy="114300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Times New Roman"/>
              </a:rPr>
              <a:t>Jesús con los doctores en el Templo</a:t>
            </a:r>
            <a:r>
              <a:t/>
            </a:r>
            <a:br/>
            <a:r>
              <a:rPr lang="es-ES" sz="1600" b="0" strike="noStrike" spc="-1">
                <a:solidFill>
                  <a:srgbClr val="000000"/>
                </a:solidFill>
                <a:latin typeface="Times New Roman"/>
              </a:rPr>
              <a:t>1558 </a:t>
            </a:r>
            <a:r>
              <a:rPr lang="es-ES" sz="1600" b="1" strike="noStrike" spc="-1">
                <a:solidFill>
                  <a:srgbClr val="000000"/>
                </a:solidFill>
                <a:latin typeface="Times New Roman"/>
              </a:rPr>
              <a:t>óleo sobre lienzo, 236 x 430 cm</a:t>
            </a:r>
            <a:r>
              <a:t/>
            </a:r>
            <a:br/>
            <a:r>
              <a:rPr lang="es-ES" sz="1600" b="0" strike="noStrike" spc="-1">
                <a:solidFill>
                  <a:srgbClr val="000000"/>
                </a:solidFill>
                <a:latin typeface="Times New Roman"/>
              </a:rPr>
              <a:t>Museo del Prado, Madrid</a:t>
            </a:r>
            <a:r>
              <a:t/>
            </a:r>
            <a:br/>
            <a:endParaRPr lang="es-ES" sz="1600" b="0" strike="noStrike" spc="-1">
              <a:solidFill>
                <a:srgbClr val="000000"/>
              </a:solidFill>
              <a:latin typeface="Times New Roman"/>
            </a:endParaRPr>
          </a:p>
        </p:txBody>
      </p:sp>
      <p:pic>
        <p:nvPicPr>
          <p:cNvPr id="738" name="Picture 3_64" descr="jesus_do"/>
          <p:cNvPicPr/>
          <p:nvPr/>
        </p:nvPicPr>
        <p:blipFill>
          <a:blip r:embed="rId2" cstate="print"/>
          <a:stretch/>
        </p:blipFill>
        <p:spPr>
          <a:xfrm>
            <a:off x="36360" y="0"/>
            <a:ext cx="9144000" cy="53737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1 Imagen" descr="veronés 2.jpg"/>
          <p:cNvPicPr/>
          <p:nvPr/>
        </p:nvPicPr>
        <p:blipFill>
          <a:blip r:embed="rId2" cstate="print"/>
          <a:stretch/>
        </p:blipFill>
        <p:spPr>
          <a:xfrm>
            <a:off x="1259640" y="78120"/>
            <a:ext cx="5472360" cy="63964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 name="1 Imagen" descr="veronés fiesta casa levi.jpg"/>
          <p:cNvPicPr/>
          <p:nvPr/>
        </p:nvPicPr>
        <p:blipFill>
          <a:blip r:embed="rId2" cstate="print"/>
          <a:stretch/>
        </p:blipFill>
        <p:spPr>
          <a:xfrm>
            <a:off x="338040" y="1268640"/>
            <a:ext cx="8410320" cy="4290840"/>
          </a:xfrm>
          <a:prstGeom prst="rect">
            <a:avLst/>
          </a:prstGeom>
          <a:ln w="0">
            <a:noFill/>
          </a:ln>
        </p:spPr>
      </p:pic>
      <p:sp>
        <p:nvSpPr>
          <p:cNvPr id="741" name="CustomShape 1"/>
          <p:cNvSpPr/>
          <p:nvPr/>
        </p:nvSpPr>
        <p:spPr>
          <a:xfrm>
            <a:off x="539640" y="5805360"/>
            <a:ext cx="4176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Cena en casa de Leví</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 name="1 Imagen" descr="verones jesus doctores.jpg"/>
          <p:cNvPicPr/>
          <p:nvPr/>
        </p:nvPicPr>
        <p:blipFill>
          <a:blip r:embed="rId2" cstate="print"/>
          <a:stretch/>
        </p:blipFill>
        <p:spPr>
          <a:xfrm>
            <a:off x="-42840" y="764640"/>
            <a:ext cx="9198360" cy="4879440"/>
          </a:xfrm>
          <a:prstGeom prst="rect">
            <a:avLst/>
          </a:prstGeom>
          <a:ln w="0">
            <a:noFill/>
          </a:ln>
        </p:spPr>
      </p:pic>
      <p:sp>
        <p:nvSpPr>
          <p:cNvPr id="743" name="CustomShape 1"/>
          <p:cNvSpPr/>
          <p:nvPr/>
        </p:nvSpPr>
        <p:spPr>
          <a:xfrm>
            <a:off x="755640" y="5877360"/>
            <a:ext cx="4752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Jesús entre los doctores</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TextShape 1"/>
          <p:cNvSpPr txBox="1"/>
          <p:nvPr/>
        </p:nvSpPr>
        <p:spPr>
          <a:xfrm>
            <a:off x="3059280" y="476280"/>
            <a:ext cx="5040000" cy="79200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t/>
            </a:r>
            <a:br/>
            <a:endParaRPr lang="es-ES" sz="4400" b="0" strike="noStrike" spc="-1">
              <a:solidFill>
                <a:srgbClr val="000000"/>
              </a:solidFill>
              <a:latin typeface="Times New Roman"/>
            </a:endParaRPr>
          </a:p>
        </p:txBody>
      </p:sp>
      <p:pic>
        <p:nvPicPr>
          <p:cNvPr id="745" name="Picture 3_58" descr="selfport"/>
          <p:cNvPicPr/>
          <p:nvPr/>
        </p:nvPicPr>
        <p:blipFill>
          <a:blip r:embed="rId2" cstate="print"/>
          <a:stretch/>
        </p:blipFill>
        <p:spPr>
          <a:xfrm>
            <a:off x="0" y="0"/>
            <a:ext cx="4992840" cy="6858000"/>
          </a:xfrm>
          <a:prstGeom prst="rect">
            <a:avLst/>
          </a:prstGeom>
          <a:ln w="0">
            <a:noFill/>
          </a:ln>
        </p:spPr>
      </p:pic>
      <p:sp>
        <p:nvSpPr>
          <p:cNvPr id="746" name="CustomShape 2"/>
          <p:cNvSpPr/>
          <p:nvPr/>
        </p:nvSpPr>
        <p:spPr>
          <a:xfrm>
            <a:off x="5148360" y="5319720"/>
            <a:ext cx="2808360" cy="13726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400" b="1" strike="noStrike" spc="-1">
                <a:solidFill>
                  <a:srgbClr val="000000"/>
                </a:solidFill>
                <a:latin typeface="Arial"/>
                <a:ea typeface="Arial"/>
              </a:rPr>
              <a:t>Autorretrato</a:t>
            </a:r>
            <a:endParaRPr lang="es-ES" sz="1400" b="0" strike="noStrike" spc="-1">
              <a:solidFill>
                <a:srgbClr val="000000"/>
              </a:solidFill>
              <a:latin typeface="Times New Roman"/>
            </a:endParaRP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400" b="1" strike="noStrike" spc="-1">
                <a:solidFill>
                  <a:srgbClr val="000000"/>
                </a:solidFill>
                <a:latin typeface="Arial"/>
                <a:ea typeface="Arial"/>
              </a:rPr>
              <a:t>c. 1588</a:t>
            </a:r>
            <a:r>
              <a:t/>
            </a:r>
            <a:br/>
            <a:r>
              <a:rPr lang="es-ES" sz="1400" b="1" strike="noStrike" spc="-1">
                <a:solidFill>
                  <a:srgbClr val="000000"/>
                </a:solidFill>
                <a:latin typeface="Arial"/>
                <a:ea typeface="Arial"/>
              </a:rPr>
              <a:t>Óleo sobre lienzo,</a:t>
            </a:r>
            <a:endParaRPr lang="es-ES" sz="1400" b="0" strike="noStrike" spc="-1">
              <a:solidFill>
                <a:srgbClr val="000000"/>
              </a:solidFill>
              <a:latin typeface="Times New Roman"/>
            </a:endParaRP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400" b="1" strike="noStrike" spc="-1">
                <a:solidFill>
                  <a:srgbClr val="000000"/>
                </a:solidFill>
                <a:latin typeface="Arial"/>
                <a:ea typeface="Arial"/>
              </a:rPr>
              <a:t> 61 x 51 cm </a:t>
            </a:r>
            <a:r>
              <a:t/>
            </a:r>
            <a:br/>
            <a:r>
              <a:rPr lang="es-ES" sz="1400" b="1" strike="noStrike" spc="-1">
                <a:solidFill>
                  <a:srgbClr val="000000"/>
                </a:solidFill>
                <a:latin typeface="Arial"/>
                <a:ea typeface="Arial"/>
              </a:rPr>
              <a:t>Musée du Louvre, París</a:t>
            </a:r>
            <a:r>
              <a:t/>
            </a:r>
            <a:br/>
            <a:endParaRPr lang="es-ES" sz="1400" b="0" strike="noStrike" spc="-1">
              <a:solidFill>
                <a:srgbClr val="000000"/>
              </a:solidFill>
              <a:latin typeface="Times New Roman"/>
            </a:endParaRPr>
          </a:p>
        </p:txBody>
      </p:sp>
      <p:sp>
        <p:nvSpPr>
          <p:cNvPr id="747" name="CustomShape 3"/>
          <p:cNvSpPr/>
          <p:nvPr/>
        </p:nvSpPr>
        <p:spPr>
          <a:xfrm>
            <a:off x="5364000" y="1557360"/>
            <a:ext cx="3564000" cy="40561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8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000000"/>
                </a:solidFill>
                <a:latin typeface="Times New Roman"/>
              </a:rPr>
              <a:t>Su obra es ya la expresión de la crisis del ideal renacentista, uno de los mejores exponentes del MANIERISMO.</a:t>
            </a:r>
            <a:endParaRPr lang="es-ES" sz="2400" b="0" strike="noStrike" spc="-1">
              <a:solidFill>
                <a:srgbClr val="000000"/>
              </a:solidFill>
              <a:latin typeface="Times New Roman"/>
            </a:endParaRPr>
          </a:p>
          <a:p>
            <a:pPr algn="ctr">
              <a:lnSpc>
                <a:spcPct val="8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000000"/>
                </a:solidFill>
                <a:latin typeface="Times New Roman"/>
              </a:rPr>
              <a:t>Pintor de carácter atormentado y de prolífica producción. Su estilo dramático y agitado se corresponde con su temperamento.</a:t>
            </a:r>
            <a:endParaRPr lang="es-ES" sz="2400" b="0" strike="noStrike" spc="-1">
              <a:solidFill>
                <a:srgbClr val="000000"/>
              </a:solidFill>
              <a:latin typeface="Times New Roman"/>
            </a:endParaRPr>
          </a:p>
          <a:p>
            <a:pPr algn="ct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400" b="0" strike="noStrike" spc="-1">
              <a:solidFill>
                <a:srgbClr val="000000"/>
              </a:solidFill>
              <a:latin typeface="Times New Roman"/>
            </a:endParaRPr>
          </a:p>
        </p:txBody>
      </p:sp>
      <p:sp>
        <p:nvSpPr>
          <p:cNvPr id="748" name="CustomShape 4"/>
          <p:cNvSpPr/>
          <p:nvPr/>
        </p:nvSpPr>
        <p:spPr>
          <a:xfrm>
            <a:off x="5878080" y="476280"/>
            <a:ext cx="2643480" cy="94716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800" b="1" strike="noStrike" spc="-1">
                <a:solidFill>
                  <a:srgbClr val="FF0000"/>
                </a:solidFill>
                <a:latin typeface="Arial"/>
                <a:ea typeface="Arial"/>
              </a:rPr>
              <a:t>TINTORETTO  </a:t>
            </a:r>
            <a:endParaRPr lang="es-ES" sz="2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800" b="1" strike="noStrike" spc="-1">
                <a:solidFill>
                  <a:srgbClr val="FF0000"/>
                </a:solidFill>
                <a:latin typeface="Arial"/>
                <a:ea typeface="Arial"/>
              </a:rPr>
              <a:t>(1518 – 1594)</a:t>
            </a:r>
            <a:endParaRPr lang="es-ES" sz="2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 name="Picture 3_59" descr="washingf"/>
          <p:cNvPicPr/>
          <p:nvPr/>
        </p:nvPicPr>
        <p:blipFill>
          <a:blip r:embed="rId2" cstate="print"/>
          <a:stretch/>
        </p:blipFill>
        <p:spPr>
          <a:xfrm>
            <a:off x="2637000" y="1916280"/>
            <a:ext cx="6507000" cy="2952720"/>
          </a:xfrm>
          <a:prstGeom prst="rect">
            <a:avLst/>
          </a:prstGeom>
          <a:ln w="0">
            <a:noFill/>
          </a:ln>
        </p:spPr>
      </p:pic>
      <p:sp>
        <p:nvSpPr>
          <p:cNvPr id="750" name="CustomShape 1"/>
          <p:cNvSpPr/>
          <p:nvPr/>
        </p:nvSpPr>
        <p:spPr>
          <a:xfrm>
            <a:off x="0" y="-243720"/>
            <a:ext cx="2771640" cy="72284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000000"/>
                </a:solidFill>
                <a:latin typeface="Arial"/>
                <a:ea typeface="Times New Roman"/>
              </a:rPr>
              <a:t>CLASIFICACIÓN: </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Obra</a:t>
            </a:r>
            <a:r>
              <a:rPr lang="es-ES" sz="2000" b="0" strike="noStrike" spc="-1">
                <a:solidFill>
                  <a:srgbClr val="000000"/>
                </a:solidFill>
                <a:latin typeface="Arial"/>
                <a:ea typeface="Times New Roman"/>
              </a:rPr>
              <a:t>: </a:t>
            </a:r>
            <a:r>
              <a:rPr lang="es-ES" sz="3600" b="1" strike="noStrike" spc="-1">
                <a:solidFill>
                  <a:srgbClr val="FF0000"/>
                </a:solidFill>
                <a:latin typeface="Arial"/>
                <a:ea typeface="Times New Roman"/>
              </a:rPr>
              <a:t>EL LAVATORIO</a:t>
            </a:r>
            <a:endParaRPr lang="es-ES" sz="36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36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Autor</a:t>
            </a:r>
            <a:r>
              <a:rPr lang="es-ES" sz="2000" b="0" strike="noStrike" spc="-1">
                <a:solidFill>
                  <a:srgbClr val="000000"/>
                </a:solidFill>
                <a:latin typeface="Arial"/>
                <a:ea typeface="Times New Roman"/>
              </a:rPr>
              <a:t>: Tintoretto </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Estilo</a:t>
            </a:r>
            <a:r>
              <a:rPr lang="es-ES" sz="2000" b="0" strike="noStrike" spc="-1">
                <a:solidFill>
                  <a:srgbClr val="000000"/>
                </a:solidFill>
                <a:latin typeface="Arial"/>
                <a:ea typeface="Times New Roman"/>
              </a:rPr>
              <a:t>: Arte renacentista. Manierismo (escuela veneciana) </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Cronología</a:t>
            </a:r>
            <a:r>
              <a:rPr lang="es-ES" sz="2000" b="0" strike="noStrike" spc="-1">
                <a:solidFill>
                  <a:srgbClr val="000000"/>
                </a:solidFill>
                <a:latin typeface="Arial"/>
                <a:ea typeface="Times New Roman"/>
              </a:rPr>
              <a:t>: siglo XVI (1547)</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Localización</a:t>
            </a:r>
            <a:r>
              <a:rPr lang="es-ES" sz="2000" b="0" strike="noStrike" spc="-1">
                <a:solidFill>
                  <a:srgbClr val="000000"/>
                </a:solidFill>
                <a:latin typeface="Arial"/>
                <a:ea typeface="Times New Roman"/>
              </a:rPr>
              <a:t>: Museo del Prado, Madrid </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Técnica</a:t>
            </a:r>
            <a:r>
              <a:rPr lang="es-ES" sz="2000" b="0" strike="noStrike" spc="-1">
                <a:solidFill>
                  <a:srgbClr val="000000"/>
                </a:solidFill>
                <a:latin typeface="Arial"/>
                <a:ea typeface="Times New Roman"/>
              </a:rPr>
              <a:t>: Óleo sobre lienzo</a:t>
            </a:r>
            <a:endParaRPr lang="es-ES" sz="20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 name="1 Imagen" descr="Tintoretto.jpg"/>
          <p:cNvPicPr/>
          <p:nvPr/>
        </p:nvPicPr>
        <p:blipFill>
          <a:blip r:embed="rId2" cstate="print"/>
          <a:stretch/>
        </p:blipFill>
        <p:spPr>
          <a:xfrm>
            <a:off x="140400" y="1628640"/>
            <a:ext cx="8751600" cy="3359520"/>
          </a:xfrm>
          <a:prstGeom prst="rect">
            <a:avLst/>
          </a:prstGeom>
          <a:ln w="0">
            <a:noFill/>
          </a:ln>
        </p:spPr>
      </p:pic>
      <p:sp>
        <p:nvSpPr>
          <p:cNvPr id="752" name="CustomShape 1"/>
          <p:cNvSpPr/>
          <p:nvPr/>
        </p:nvSpPr>
        <p:spPr>
          <a:xfrm>
            <a:off x="395640" y="5229360"/>
            <a:ext cx="504036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El lavatorio de los pies</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 name="Picture 3_60" descr="washingf"/>
          <p:cNvPicPr/>
          <p:nvPr/>
        </p:nvPicPr>
        <p:blipFill>
          <a:blip r:embed="rId2" cstate="print"/>
          <a:stretch/>
        </p:blipFill>
        <p:spPr>
          <a:xfrm>
            <a:off x="0" y="260280"/>
            <a:ext cx="9144000" cy="4149720"/>
          </a:xfrm>
          <a:prstGeom prst="rect">
            <a:avLst/>
          </a:prstGeom>
          <a:ln w="0">
            <a:noFill/>
          </a:ln>
        </p:spPr>
      </p:pic>
      <p:sp>
        <p:nvSpPr>
          <p:cNvPr id="754" name="TextShape 1"/>
          <p:cNvSpPr txBox="1"/>
          <p:nvPr/>
        </p:nvSpPr>
        <p:spPr>
          <a:xfrm>
            <a:off x="0" y="4797000"/>
            <a:ext cx="8964720" cy="1700280"/>
          </a:xfrm>
          <a:prstGeom prst="rect">
            <a:avLst/>
          </a:prstGeom>
          <a:noFill/>
          <a:ln w="0">
            <a:noFill/>
          </a:ln>
        </p:spPr>
        <p:txBody>
          <a:bodyPr lIns="92160" tIns="46080" rIns="92160" bIns="46080">
            <a:normAutofit fontScale="97000" lnSpcReduction="10000"/>
          </a:bodyPr>
          <a:lstStyle/>
          <a:p>
            <a:pPr marL="342720" indent="-342720">
              <a:lnSpc>
                <a:spcPct val="8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Arial"/>
              </a:rPr>
              <a:t>	El desplazamiento a un lateral de los actores principales, Cristo y San Pedro, responde a su emplazamiento original en el muro derecho del presbiterio de San Marcuola, de tal modo que la acción de Cristo lavando los pies a San Pedro era la parte de lienzo más próxima a la feligresía. Contemplado desde la derecha el cuadro cobra una coherencia extraordinaria, desaparecen los espacios muertos entre los personajes, y la composición se ordena a lo largo de una diagonal que, partiendo de Cristo y San Pedro, prosigue por la mesa y los Apóstoles en torno a ella para finalizar en el arco al fondo del canal, verdadero punto de fuga de la obra </a:t>
            </a: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5" name="1 Imagen" descr="tintoretto det.jpg"/>
          <p:cNvPicPr/>
          <p:nvPr/>
        </p:nvPicPr>
        <p:blipFill>
          <a:blip r:embed="rId2" cstate="print"/>
          <a:stretch/>
        </p:blipFill>
        <p:spPr>
          <a:xfrm>
            <a:off x="1619640" y="260640"/>
            <a:ext cx="5760360" cy="62683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 name="1 Imagen" descr="4washin1.jpg"/>
          <p:cNvPicPr/>
          <p:nvPr/>
        </p:nvPicPr>
        <p:blipFill>
          <a:blip r:embed="rId2" cstate="print"/>
          <a:stretch/>
        </p:blipFill>
        <p:spPr>
          <a:xfrm>
            <a:off x="323640" y="332640"/>
            <a:ext cx="4968360" cy="6011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1 Imagen" descr="Mantegna.jpg"/>
          <p:cNvPicPr/>
          <p:nvPr/>
        </p:nvPicPr>
        <p:blipFill>
          <a:blip r:embed="rId2" cstate="print"/>
          <a:stretch/>
        </p:blipFill>
        <p:spPr>
          <a:xfrm>
            <a:off x="971640" y="260640"/>
            <a:ext cx="6048360" cy="6119640"/>
          </a:xfrm>
          <a:prstGeom prst="rect">
            <a:avLst/>
          </a:prstGeom>
          <a:ln w="0">
            <a:noFill/>
          </a:ln>
        </p:spPr>
      </p:pic>
      <p:sp>
        <p:nvSpPr>
          <p:cNvPr id="371" name="CustomShape 1"/>
          <p:cNvSpPr/>
          <p:nvPr/>
        </p:nvSpPr>
        <p:spPr>
          <a:xfrm>
            <a:off x="7164360" y="5661360"/>
            <a:ext cx="19792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La cámara de los esposos</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1620000" y="1980000"/>
            <a:ext cx="6480000" cy="1111680"/>
          </a:xfrm>
          <a:prstGeom prst="rect">
            <a:avLst/>
          </a:prstGeom>
          <a:noFill/>
          <a:ln w="0">
            <a:noFill/>
          </a:ln>
        </p:spPr>
        <p:txBody>
          <a:bodyPr lIns="90000" tIns="45000" rIns="90000" bIns="45000">
            <a:noAutofit/>
          </a:bodyPr>
          <a:lstStyle/>
          <a:p>
            <a:r>
              <a:rPr lang="es-ES" sz="7200" b="0" strike="noStrike" spc="-1">
                <a:latin typeface="Arial"/>
              </a:rPr>
              <a:t>GIORGIONE</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TextShape 1"/>
          <p:cNvSpPr txBox="1"/>
          <p:nvPr/>
        </p:nvSpPr>
        <p:spPr>
          <a:xfrm>
            <a:off x="456840" y="274320"/>
            <a:ext cx="3035160" cy="114300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400" b="0" strike="noStrike" spc="-1">
                <a:solidFill>
                  <a:srgbClr val="FF0000"/>
                </a:solidFill>
                <a:latin typeface="Times New Roman"/>
              </a:rPr>
              <a:t>GIORGIONE </a:t>
            </a:r>
            <a:r>
              <a:t/>
            </a:r>
            <a:br/>
            <a:r>
              <a:rPr lang="es-ES" sz="2400" b="0" strike="noStrike" spc="-1">
                <a:solidFill>
                  <a:srgbClr val="000000"/>
                </a:solidFill>
                <a:latin typeface="Times New Roman"/>
              </a:rPr>
              <a:t>(1478-1510)</a:t>
            </a:r>
          </a:p>
        </p:txBody>
      </p:sp>
      <p:sp>
        <p:nvSpPr>
          <p:cNvPr id="759" name="TextShape 2"/>
          <p:cNvSpPr txBox="1"/>
          <p:nvPr/>
        </p:nvSpPr>
        <p:spPr>
          <a:xfrm>
            <a:off x="250920" y="1413000"/>
            <a:ext cx="3889440" cy="4525920"/>
          </a:xfrm>
          <a:prstGeom prst="rect">
            <a:avLst/>
          </a:prstGeom>
          <a:noFill/>
          <a:ln w="0">
            <a:noFill/>
          </a:ln>
        </p:spPr>
        <p:txBody>
          <a:bodyPr lIns="92160" tIns="46080" rIns="92160" bIns="46080">
            <a:normAutofit lnSpcReduction="10000"/>
          </a:bodyPr>
          <a:lstStyle/>
          <a:p>
            <a:pPr marL="342720" indent="-342720">
              <a:lnSpc>
                <a:spcPct val="8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Times New Roman"/>
              </a:rPr>
              <a:t>    	</a:t>
            </a:r>
            <a:r>
              <a:rPr lang="es-ES" sz="2000" b="0" strike="noStrike" spc="-1">
                <a:solidFill>
                  <a:srgbClr val="000000"/>
                </a:solidFill>
                <a:latin typeface="Arial"/>
                <a:ea typeface="Arial"/>
              </a:rPr>
              <a:t>Introduce la novedad de pintar  al óleo sin bocetos ni dibujos previos, aplicando directamente el color sobre la tabla o el lienzo. Concibió la pintura en color y no como un dibujo coloreado, lo que supuso una revolución de enorme trascendencia. </a:t>
            </a:r>
            <a:endParaRPr lang="es-ES" sz="2000" b="0" strike="noStrike" spc="-1">
              <a:solidFill>
                <a:srgbClr val="000000"/>
              </a:solidFill>
              <a:latin typeface="Times New Roman"/>
            </a:endParaRPr>
          </a:p>
          <a:p>
            <a:pPr marL="342720" indent="-342720">
              <a:lnSpc>
                <a:spcPct val="8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strike="noStrike" spc="-1">
                <a:solidFill>
                  <a:srgbClr val="000000"/>
                </a:solidFill>
                <a:latin typeface="Arial"/>
                <a:ea typeface="Arial"/>
              </a:rPr>
              <a:t>     Los paisajes dejan de ser simples fondos accesorios para adquirir un protagonismo esencial como soporte del relato de la propia pintura. Sus obras tuvieron una gran influencia en el desarrollo de la Escuela Veneciana, sobre todo en su discípulo Tiziano. </a:t>
            </a:r>
            <a:endParaRPr lang="es-ES" sz="2000" b="0" strike="noStrike" spc="-1">
              <a:solidFill>
                <a:srgbClr val="000000"/>
              </a:solidFill>
              <a:latin typeface="Times New Roman"/>
            </a:endParaRPr>
          </a:p>
        </p:txBody>
      </p:sp>
      <p:pic>
        <p:nvPicPr>
          <p:cNvPr id="760" name="Picture 4_10" descr="tempest"/>
          <p:cNvPicPr/>
          <p:nvPr/>
        </p:nvPicPr>
        <p:blipFill>
          <a:blip r:embed="rId2" cstate="print"/>
          <a:stretch/>
        </p:blipFill>
        <p:spPr>
          <a:xfrm>
            <a:off x="4408560" y="1054080"/>
            <a:ext cx="4340160" cy="4896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5676480" y="620640"/>
            <a:ext cx="3467160" cy="5688000"/>
          </a:xfrm>
          <a:prstGeom prst="rect">
            <a:avLst/>
          </a:prstGeom>
          <a:noFill/>
          <a:ln w="0">
            <a:noFill/>
          </a:ln>
        </p:spPr>
        <p:txBody>
          <a:bodyPr lIns="92160" tIns="46080" rIns="92160" bIns="46080" anchor="ctr">
            <a:no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1" strike="noStrike" spc="-1">
                <a:solidFill>
                  <a:srgbClr val="000000"/>
                </a:solidFill>
                <a:latin typeface="Arial"/>
                <a:ea typeface="Arial"/>
              </a:rPr>
              <a:t>CLASIFICACIÓN: </a:t>
            </a:r>
            <a:r>
              <a:t/>
            </a:r>
            <a:br/>
            <a:r>
              <a:t/>
            </a:r>
            <a:br/>
            <a:r>
              <a:rPr lang="es-ES" sz="2000" b="0" u="sng" strike="noStrike" spc="-1">
                <a:solidFill>
                  <a:srgbClr val="000000"/>
                </a:solidFill>
                <a:uFillTx/>
                <a:latin typeface="Arial"/>
                <a:ea typeface="Arial"/>
              </a:rPr>
              <a:t>Obra</a:t>
            </a:r>
            <a:r>
              <a:rPr lang="es-ES" sz="2000" b="0" strike="noStrike" spc="-1">
                <a:solidFill>
                  <a:srgbClr val="000000"/>
                </a:solidFill>
                <a:latin typeface="Arial"/>
                <a:ea typeface="Arial"/>
              </a:rPr>
              <a:t>: </a:t>
            </a:r>
            <a:r>
              <a:rPr lang="es-ES" sz="4000" b="1" strike="noStrike" spc="-1">
                <a:solidFill>
                  <a:srgbClr val="FF0000"/>
                </a:solidFill>
                <a:latin typeface="Arial"/>
                <a:ea typeface="Arial"/>
              </a:rPr>
              <a:t>LA TEMPESTAD</a:t>
            </a:r>
            <a:r>
              <a:t/>
            </a:r>
            <a:br/>
            <a:r>
              <a:t/>
            </a:r>
            <a:br/>
            <a:r>
              <a:rPr lang="es-ES" sz="2000" b="0" u="sng" strike="noStrike" spc="-1">
                <a:solidFill>
                  <a:srgbClr val="000000"/>
                </a:solidFill>
                <a:uFillTx/>
                <a:latin typeface="Arial"/>
                <a:ea typeface="Arial"/>
              </a:rPr>
              <a:t>Autor</a:t>
            </a:r>
            <a:r>
              <a:rPr lang="es-ES" sz="2000" b="0" strike="noStrike" spc="-1">
                <a:solidFill>
                  <a:srgbClr val="000000"/>
                </a:solidFill>
                <a:latin typeface="Arial"/>
                <a:ea typeface="Arial"/>
              </a:rPr>
              <a:t>: Giorgione </a:t>
            </a:r>
            <a:r>
              <a:t/>
            </a:r>
            <a:br/>
            <a:r>
              <a:t/>
            </a:r>
            <a:br/>
            <a:r>
              <a:rPr lang="es-ES" sz="2000" b="0" u="sng" strike="noStrike" spc="-1">
                <a:solidFill>
                  <a:srgbClr val="000000"/>
                </a:solidFill>
                <a:uFillTx/>
                <a:latin typeface="Arial"/>
                <a:ea typeface="Arial"/>
              </a:rPr>
              <a:t>Estilo</a:t>
            </a:r>
            <a:r>
              <a:rPr lang="es-ES" sz="2000" b="0" strike="noStrike" spc="-1">
                <a:solidFill>
                  <a:srgbClr val="000000"/>
                </a:solidFill>
                <a:latin typeface="Arial"/>
                <a:ea typeface="Arial"/>
              </a:rPr>
              <a:t>: Arte renacentista. Cinquecento </a:t>
            </a:r>
            <a:r>
              <a:t/>
            </a:r>
            <a:br/>
            <a:r>
              <a:t/>
            </a:r>
            <a:br/>
            <a:r>
              <a:rPr lang="es-ES" sz="2000" b="0" u="sng" strike="noStrike" spc="-1">
                <a:solidFill>
                  <a:srgbClr val="000000"/>
                </a:solidFill>
                <a:uFillTx/>
                <a:latin typeface="Arial"/>
                <a:ea typeface="Arial"/>
              </a:rPr>
              <a:t>Cronología</a:t>
            </a:r>
            <a:r>
              <a:rPr lang="es-ES" sz="2000" b="0" strike="noStrike" spc="-1">
                <a:solidFill>
                  <a:srgbClr val="000000"/>
                </a:solidFill>
                <a:latin typeface="Arial"/>
                <a:ea typeface="Arial"/>
              </a:rPr>
              <a:t>: siglo XVI. (1505)</a:t>
            </a:r>
            <a:r>
              <a:t/>
            </a:r>
            <a:br/>
            <a:r>
              <a:t/>
            </a:r>
            <a:br/>
            <a:r>
              <a:rPr lang="es-ES" sz="2000" b="0" u="sng" strike="noStrike" spc="-1">
                <a:solidFill>
                  <a:srgbClr val="000000"/>
                </a:solidFill>
                <a:uFillTx/>
                <a:latin typeface="Arial"/>
                <a:ea typeface="Arial"/>
              </a:rPr>
              <a:t>Localización</a:t>
            </a:r>
            <a:r>
              <a:rPr lang="es-ES" sz="2000" b="0" strike="noStrike" spc="-1">
                <a:solidFill>
                  <a:srgbClr val="000000"/>
                </a:solidFill>
                <a:latin typeface="Arial"/>
                <a:ea typeface="Arial"/>
              </a:rPr>
              <a:t>: Academia, Venecia </a:t>
            </a:r>
            <a:r>
              <a:t/>
            </a:r>
            <a:br/>
            <a:r>
              <a:t/>
            </a:r>
            <a:br/>
            <a:r>
              <a:rPr lang="es-ES" sz="2000" b="0" u="sng" strike="noStrike" spc="-1">
                <a:solidFill>
                  <a:srgbClr val="000000"/>
                </a:solidFill>
                <a:uFillTx/>
                <a:latin typeface="Arial"/>
                <a:ea typeface="Arial"/>
              </a:rPr>
              <a:t>Técnica</a:t>
            </a:r>
            <a:r>
              <a:rPr lang="es-ES" sz="2000" b="0" strike="noStrike" spc="-1">
                <a:solidFill>
                  <a:srgbClr val="000000"/>
                </a:solidFill>
                <a:latin typeface="Arial"/>
                <a:ea typeface="Arial"/>
              </a:rPr>
              <a:t>: Óleo sobre lienzo</a:t>
            </a:r>
            <a:r>
              <a:t/>
            </a:r>
            <a:br/>
            <a:r>
              <a:rPr lang="es-ES" sz="1800" b="1" strike="noStrike" spc="-1">
                <a:solidFill>
                  <a:srgbClr val="000000"/>
                </a:solidFill>
                <a:latin typeface="Times New Roman"/>
              </a:rPr>
              <a:t> </a:t>
            </a:r>
            <a:r>
              <a:t/>
            </a:r>
            <a:br/>
            <a:endParaRPr lang="es-ES" sz="1800" b="0" strike="noStrike" spc="-1">
              <a:solidFill>
                <a:srgbClr val="000000"/>
              </a:solidFill>
              <a:latin typeface="Times New Roman"/>
            </a:endParaRPr>
          </a:p>
        </p:txBody>
      </p:sp>
      <p:pic>
        <p:nvPicPr>
          <p:cNvPr id="762" name="Picture 3_41" descr="tempest"/>
          <p:cNvPicPr/>
          <p:nvPr/>
        </p:nvPicPr>
        <p:blipFill>
          <a:blip r:embed="rId2" cstate="print"/>
          <a:stretch/>
        </p:blipFill>
        <p:spPr>
          <a:xfrm>
            <a:off x="179280" y="333360"/>
            <a:ext cx="5299200" cy="59752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5435280" y="692280"/>
            <a:ext cx="3708360" cy="6524640"/>
          </a:xfrm>
          <a:prstGeom prst="rect">
            <a:avLst/>
          </a:prstGeom>
          <a:noFill/>
          <a:ln w="0">
            <a:noFill/>
          </a:ln>
        </p:spPr>
        <p:txBody>
          <a:bodyPr lIns="92160" tIns="46080" rIns="92160" bIns="46080" anchor="ctr">
            <a:noAutofit/>
          </a:bodyPr>
          <a:lstStyle/>
          <a:p>
            <a:pP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t/>
            </a:r>
            <a:br/>
            <a:r>
              <a:rPr lang="es-ES" sz="1800" b="0" strike="noStrike" spc="-1">
                <a:solidFill>
                  <a:srgbClr val="000000"/>
                </a:solidFill>
                <a:latin typeface="Arial"/>
                <a:ea typeface="Arial"/>
              </a:rPr>
              <a:t>Dos </a:t>
            </a:r>
            <a:r>
              <a:rPr lang="es-ES" sz="1800" b="1" strike="noStrike" spc="-1">
                <a:solidFill>
                  <a:srgbClr val="000000"/>
                </a:solidFill>
                <a:latin typeface="Arial"/>
                <a:ea typeface="Arial"/>
              </a:rPr>
              <a:t>personajes </a:t>
            </a:r>
            <a:r>
              <a:rPr lang="es-ES" sz="1800" b="0" strike="noStrike" spc="-1">
                <a:solidFill>
                  <a:srgbClr val="000000"/>
                </a:solidFill>
                <a:latin typeface="Arial"/>
                <a:ea typeface="Arial"/>
              </a:rPr>
              <a:t>aparecen separados por el ríachuelo: una mujer semidesnuda tapada con tela blanca amamanta a su hijo, frente a la cual se encuentra un caballero. Al fondo, un desarrollado paisaje da paso a unas ruinas y un puente que cierran la escena a modo de telón. En la parte superior, se aprecian unas grandes y dramáticas nubes negras de las que sale un rayo, motivo del cual se extrae el título de la obra.</a:t>
            </a:r>
            <a:r>
              <a:t/>
            </a:r>
            <a:br/>
            <a:r>
              <a:rPr lang="es-ES" sz="1800" b="0" strike="noStrike" spc="-1">
                <a:solidFill>
                  <a:srgbClr val="000000"/>
                </a:solidFill>
                <a:latin typeface="Arial"/>
                <a:ea typeface="Arial"/>
              </a:rPr>
              <a:t>La </a:t>
            </a:r>
            <a:r>
              <a:rPr lang="es-ES" sz="1800" b="1" strike="noStrike" spc="-1">
                <a:solidFill>
                  <a:srgbClr val="000000"/>
                </a:solidFill>
                <a:latin typeface="Arial"/>
                <a:ea typeface="Arial"/>
              </a:rPr>
              <a:t>luz</a:t>
            </a:r>
            <a:r>
              <a:rPr lang="es-ES" sz="1800" b="0" strike="noStrike" spc="-1">
                <a:solidFill>
                  <a:srgbClr val="000000"/>
                </a:solidFill>
                <a:latin typeface="Arial"/>
                <a:ea typeface="Arial"/>
              </a:rPr>
              <a:t> viene de dos focos y crea una atmósfera inquietante, medio a oscuras. </a:t>
            </a:r>
            <a:r>
              <a:t/>
            </a:r>
            <a:br/>
            <a:r>
              <a:rPr lang="es-ES" sz="1800" b="0" strike="noStrike" spc="-1">
                <a:solidFill>
                  <a:srgbClr val="000000"/>
                </a:solidFill>
                <a:latin typeface="Arial"/>
                <a:ea typeface="Arial"/>
              </a:rPr>
              <a:t>El </a:t>
            </a:r>
            <a:r>
              <a:rPr lang="es-ES" sz="1800" b="1" strike="noStrike" spc="-1">
                <a:solidFill>
                  <a:srgbClr val="000000"/>
                </a:solidFill>
                <a:latin typeface="Arial"/>
                <a:ea typeface="Arial"/>
              </a:rPr>
              <a:t>color</a:t>
            </a:r>
            <a:r>
              <a:rPr lang="es-ES" sz="1800" b="0" strike="noStrike" spc="-1">
                <a:solidFill>
                  <a:srgbClr val="000000"/>
                </a:solidFill>
                <a:latin typeface="Arial"/>
                <a:ea typeface="Arial"/>
              </a:rPr>
              <a:t> predomina sobre el dibujo. Giorgione pinta sin boceto previo y aplica un color de gama fría y apagada, predominando el azul y el verde, aunque también se observan colores cálidos en el personaje masculino y neutros como el blanco. </a:t>
            </a:r>
            <a:r>
              <a:t/>
            </a:r>
            <a:br/>
            <a:r>
              <a:rPr lang="es-ES" sz="1800" b="1" i="1" strike="noStrike" spc="-1">
                <a:solidFill>
                  <a:srgbClr val="000000"/>
                </a:solidFill>
                <a:latin typeface="Times New Roman"/>
              </a:rPr>
              <a:t> </a:t>
            </a:r>
            <a:r>
              <a:t/>
            </a:r>
            <a:br/>
            <a:r>
              <a:t/>
            </a:r>
            <a:br/>
            <a:r>
              <a:t/>
            </a:r>
            <a:br/>
            <a:r>
              <a:t/>
            </a:r>
            <a:br/>
            <a:endParaRPr lang="es-ES" sz="1800" b="0" strike="noStrike" spc="-1">
              <a:solidFill>
                <a:srgbClr val="000000"/>
              </a:solidFill>
              <a:latin typeface="Times New Roman"/>
            </a:endParaRPr>
          </a:p>
        </p:txBody>
      </p:sp>
      <p:pic>
        <p:nvPicPr>
          <p:cNvPr id="764" name="Picture 3_42" descr="tempest"/>
          <p:cNvPicPr/>
          <p:nvPr/>
        </p:nvPicPr>
        <p:blipFill>
          <a:blip r:embed="rId2" cstate="print"/>
          <a:stretch/>
        </p:blipFill>
        <p:spPr>
          <a:xfrm>
            <a:off x="179280" y="333360"/>
            <a:ext cx="5170680" cy="58323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Picture 3_43" descr="tempest5"/>
          <p:cNvPicPr/>
          <p:nvPr/>
        </p:nvPicPr>
        <p:blipFill>
          <a:blip r:embed="rId2" cstate="print"/>
          <a:stretch/>
        </p:blipFill>
        <p:spPr>
          <a:xfrm>
            <a:off x="179280" y="189000"/>
            <a:ext cx="5089680" cy="6119640"/>
          </a:xfrm>
          <a:prstGeom prst="rect">
            <a:avLst/>
          </a:prstGeom>
          <a:ln w="0">
            <a:noFill/>
          </a:ln>
        </p:spPr>
      </p:pic>
      <p:sp>
        <p:nvSpPr>
          <p:cNvPr id="766" name="CustomShape 1"/>
          <p:cNvSpPr/>
          <p:nvPr/>
        </p:nvSpPr>
        <p:spPr>
          <a:xfrm>
            <a:off x="5508720" y="360360"/>
            <a:ext cx="3384360" cy="58546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No existe consenso</a:t>
            </a:r>
            <a:r>
              <a:rPr lang="es-ES" sz="1800" b="1" strike="noStrike" spc="-1">
                <a:solidFill>
                  <a:srgbClr val="000000"/>
                </a:solidFill>
                <a:latin typeface="Arial"/>
                <a:ea typeface="Times New Roman"/>
              </a:rPr>
              <a:t> </a:t>
            </a:r>
            <a:r>
              <a:rPr lang="es-ES" sz="1800" b="0" strike="noStrike" spc="-1">
                <a:solidFill>
                  <a:srgbClr val="000000"/>
                </a:solidFill>
                <a:latin typeface="Arial"/>
                <a:ea typeface="Times New Roman"/>
              </a:rPr>
              <a:t>entre los historiadores del arte acerca del </a:t>
            </a:r>
            <a:r>
              <a:rPr lang="es-ES" sz="1800" b="1" strike="noStrike" spc="-1">
                <a:solidFill>
                  <a:srgbClr val="000000"/>
                </a:solidFill>
                <a:latin typeface="Arial"/>
                <a:ea typeface="Times New Roman"/>
              </a:rPr>
              <a:t>significado de la obra</a:t>
            </a:r>
            <a:r>
              <a:rPr lang="es-ES" sz="1800" b="0" strike="noStrike" spc="-1">
                <a:solidFill>
                  <a:srgbClr val="000000"/>
                </a:solidFill>
                <a:latin typeface="Arial"/>
                <a:ea typeface="Times New Roman"/>
              </a:rPr>
              <a:t>. La mujer podría ser una gitana o una prostituta, o incluso Eva. Sí es interesante el hecho de estar semidesnuda, tapada por una sábana blanca y dando de mamar de costado, postura inusual, que permite ver su desnudo. El hombre se ha identificado como pastor o soldado, o como Adán. Entre ambos, una columna rota podría simbolizar la muerte o la fortaleza (en alusión a Salomón).</a:t>
            </a:r>
            <a:endParaRPr lang="es-ES" sz="18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El </a:t>
            </a:r>
            <a:r>
              <a:rPr lang="es-ES" sz="1800" b="1" strike="noStrike" spc="-1">
                <a:solidFill>
                  <a:srgbClr val="000000"/>
                </a:solidFill>
                <a:latin typeface="Arial"/>
                <a:ea typeface="Times New Roman"/>
              </a:rPr>
              <a:t>volumen </a:t>
            </a:r>
            <a:r>
              <a:rPr lang="es-ES" sz="1800" b="0" strike="noStrike" spc="-1">
                <a:solidFill>
                  <a:srgbClr val="000000"/>
                </a:solidFill>
                <a:latin typeface="Arial"/>
                <a:ea typeface="Times New Roman"/>
              </a:rPr>
              <a:t>se consigue mediante el efecto de luces y sombras que crean la corporeidad.</a:t>
            </a: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7" name="Picture 2_25" descr="tempest4"/>
          <p:cNvPicPr/>
          <p:nvPr/>
        </p:nvPicPr>
        <p:blipFill>
          <a:blip r:embed="rId2" cstate="print"/>
          <a:stretch/>
        </p:blipFill>
        <p:spPr>
          <a:xfrm>
            <a:off x="3814920" y="260280"/>
            <a:ext cx="5329080" cy="6408720"/>
          </a:xfrm>
          <a:prstGeom prst="rect">
            <a:avLst/>
          </a:prstGeom>
          <a:ln w="0">
            <a:noFill/>
          </a:ln>
        </p:spPr>
      </p:pic>
      <p:sp>
        <p:nvSpPr>
          <p:cNvPr id="768" name="CustomShape 1"/>
          <p:cNvSpPr/>
          <p:nvPr/>
        </p:nvSpPr>
        <p:spPr>
          <a:xfrm>
            <a:off x="179280" y="549360"/>
            <a:ext cx="3492720" cy="55803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La </a:t>
            </a:r>
            <a:r>
              <a:rPr lang="es-ES" sz="1800" b="1" strike="noStrike" spc="-1">
                <a:solidFill>
                  <a:srgbClr val="000000"/>
                </a:solidFill>
                <a:latin typeface="Arial"/>
                <a:ea typeface="Arial"/>
              </a:rPr>
              <a:t>composición </a:t>
            </a:r>
            <a:r>
              <a:rPr lang="es-ES" sz="1800" b="0" strike="noStrike" spc="-1">
                <a:solidFill>
                  <a:srgbClr val="000000"/>
                </a:solidFill>
                <a:latin typeface="Arial"/>
                <a:ea typeface="Arial"/>
              </a:rPr>
              <a:t>está ordenada y es realista gracias al uso de la perspectiva. Está enmarcada por las verticales de los edificios y de las columnas partidas, que se compensa con una línea horizontal marcada por el puente. En cuanto a los personajes, la mujer se puede inscribir en el clásico triángulo, mientras en el hombre predomina la verticalidad, sólo adulterada por un marcado contrapposto.</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Estos </a:t>
            </a:r>
            <a:r>
              <a:rPr lang="es-ES" sz="1800" b="1" strike="noStrike" spc="-1">
                <a:solidFill>
                  <a:srgbClr val="000000"/>
                </a:solidFill>
                <a:latin typeface="Arial"/>
                <a:ea typeface="Arial"/>
              </a:rPr>
              <a:t>efectos de luz y color </a:t>
            </a:r>
            <a:r>
              <a:rPr lang="es-ES" sz="1800" b="0" strike="noStrike" spc="-1">
                <a:solidFill>
                  <a:srgbClr val="000000"/>
                </a:solidFill>
                <a:latin typeface="Arial"/>
                <a:ea typeface="Arial"/>
              </a:rPr>
              <a:t>buscan lo propio de esta escuela: crear un cierto </a:t>
            </a:r>
            <a:r>
              <a:rPr lang="es-ES" sz="1800" b="1" strike="noStrike" spc="-1">
                <a:solidFill>
                  <a:srgbClr val="000000"/>
                </a:solidFill>
                <a:latin typeface="Arial"/>
                <a:ea typeface="Arial"/>
              </a:rPr>
              <a:t>dramatismo</a:t>
            </a:r>
            <a:r>
              <a:rPr lang="es-ES" sz="1800" b="0" strike="noStrike" spc="-1">
                <a:solidFill>
                  <a:srgbClr val="000000"/>
                </a:solidFill>
                <a:latin typeface="Arial"/>
                <a:ea typeface="Arial"/>
              </a:rPr>
              <a:t> </a:t>
            </a:r>
            <a:r>
              <a:rPr lang="es-ES" sz="1800" b="1" strike="noStrike" spc="-1">
                <a:solidFill>
                  <a:srgbClr val="000000"/>
                </a:solidFill>
                <a:latin typeface="Arial"/>
                <a:ea typeface="Arial"/>
              </a:rPr>
              <a:t>y tensión </a:t>
            </a:r>
            <a:r>
              <a:rPr lang="es-ES" sz="1800" b="0" strike="noStrike" spc="-1">
                <a:solidFill>
                  <a:srgbClr val="000000"/>
                </a:solidFill>
                <a:latin typeface="Arial"/>
                <a:ea typeface="Arial"/>
              </a:rPr>
              <a:t>con el fin de despertar la sensibilidad del espectador.</a:t>
            </a: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 name="768 Imagen"/>
          <p:cNvPicPr/>
          <p:nvPr/>
        </p:nvPicPr>
        <p:blipFill>
          <a:blip r:embed="rId2" cstate="print"/>
          <a:stretch/>
        </p:blipFill>
        <p:spPr>
          <a:xfrm>
            <a:off x="1620000" y="0"/>
            <a:ext cx="6120000" cy="67874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TextShape 1"/>
          <p:cNvSpPr txBox="1"/>
          <p:nvPr/>
        </p:nvSpPr>
        <p:spPr>
          <a:xfrm>
            <a:off x="468360" y="6033960"/>
            <a:ext cx="8229600" cy="85104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1" strike="noStrike" spc="-1">
                <a:solidFill>
                  <a:srgbClr val="000000"/>
                </a:solidFill>
                <a:latin typeface="Times New Roman"/>
              </a:rPr>
              <a:t>GIORGIONE</a:t>
            </a:r>
            <a:r>
              <a:rPr lang="es-ES" sz="1600" b="0" strike="noStrike" spc="-1">
                <a:solidFill>
                  <a:srgbClr val="000000"/>
                </a:solidFill>
                <a:latin typeface="Times New Roman"/>
              </a:rPr>
              <a:t> – Venus dormida  C. 1510</a:t>
            </a:r>
            <a:r>
              <a:t/>
            </a:r>
            <a:br/>
            <a:r>
              <a:rPr lang="es-ES" sz="1600" b="0" strike="noStrike" spc="-1">
                <a:solidFill>
                  <a:srgbClr val="000000"/>
                </a:solidFill>
                <a:latin typeface="Times New Roman"/>
              </a:rPr>
              <a:t>óleo sobre lienzo, 108,5 x 175 cm Gemäldegalerie, Dresde</a:t>
            </a:r>
            <a:r>
              <a:t/>
            </a:r>
            <a:br/>
            <a:endParaRPr lang="es-ES" sz="1600" b="0" strike="noStrike" spc="-1">
              <a:solidFill>
                <a:srgbClr val="000000"/>
              </a:solidFill>
              <a:latin typeface="Times New Roman"/>
            </a:endParaRPr>
          </a:p>
        </p:txBody>
      </p:sp>
      <p:pic>
        <p:nvPicPr>
          <p:cNvPr id="771" name="Picture 3_44" descr="DCAETCSDOCASZQW84CAVYDQLSCA849T2LCAKADZ3XCAJL516YCA85O5E0CA7WGZGACALRXND5CA1B5Y74CALFKPEGCAE0I1J0CAF26NFJCACZEJUDCAHZTOXFCADP4Q7PCAOVRB3ZCAKDFGOK"/>
          <p:cNvPicPr/>
          <p:nvPr/>
        </p:nvPicPr>
        <p:blipFill>
          <a:blip r:embed="rId2" cstate="print"/>
          <a:stretch/>
        </p:blipFill>
        <p:spPr>
          <a:xfrm>
            <a:off x="971640" y="981000"/>
            <a:ext cx="7389720" cy="45259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1 Imagen" descr="Pietro_Perugino.jpg"/>
          <p:cNvPicPr/>
          <p:nvPr/>
        </p:nvPicPr>
        <p:blipFill>
          <a:blip r:embed="rId2" cstate="print"/>
          <a:stretch/>
        </p:blipFill>
        <p:spPr>
          <a:xfrm>
            <a:off x="223560" y="764640"/>
            <a:ext cx="8696520" cy="5328360"/>
          </a:xfrm>
          <a:prstGeom prst="rect">
            <a:avLst/>
          </a:prstGeom>
          <a:ln w="0">
            <a:noFill/>
          </a:ln>
        </p:spPr>
      </p:pic>
      <p:sp>
        <p:nvSpPr>
          <p:cNvPr id="373" name="CustomShape 1"/>
          <p:cNvSpPr/>
          <p:nvPr/>
        </p:nvSpPr>
        <p:spPr>
          <a:xfrm>
            <a:off x="323640" y="188640"/>
            <a:ext cx="360000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2000" b="1" strike="noStrike" spc="-1">
                <a:solidFill>
                  <a:srgbClr val="000000"/>
                </a:solidFill>
                <a:latin typeface="Calibri"/>
              </a:rPr>
              <a:t>PERUGINO 1445-1523</a:t>
            </a:r>
            <a:endParaRPr lang="es-ES" sz="2000" b="0" strike="noStrike" spc="-1">
              <a:latin typeface="Arial"/>
            </a:endParaRPr>
          </a:p>
        </p:txBody>
      </p:sp>
      <p:sp>
        <p:nvSpPr>
          <p:cNvPr id="374" name="CustomShape 2"/>
          <p:cNvSpPr/>
          <p:nvPr/>
        </p:nvSpPr>
        <p:spPr>
          <a:xfrm>
            <a:off x="467640" y="6165360"/>
            <a:ext cx="3528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Entrega de las llaves a San Pedro</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extShape 1"/>
          <p:cNvSpPr txBox="1"/>
          <p:nvPr/>
        </p:nvSpPr>
        <p:spPr>
          <a:xfrm>
            <a:off x="685800" y="2130480"/>
            <a:ext cx="7772040" cy="1469520"/>
          </a:xfrm>
          <a:prstGeom prst="rect">
            <a:avLst/>
          </a:prstGeom>
          <a:noFill/>
          <a:ln w="0">
            <a:noFill/>
          </a:ln>
        </p:spPr>
        <p:txBody>
          <a:bodyPr anchor="ctr">
            <a:noAutofit/>
          </a:bodyPr>
          <a:lstStyle/>
          <a:p>
            <a:pPr algn="ctr">
              <a:lnSpc>
                <a:spcPct val="100000"/>
              </a:lnSpc>
            </a:pPr>
            <a:r>
              <a:rPr lang="es-ES" sz="4400" b="0" strike="noStrike" spc="-1">
                <a:solidFill>
                  <a:srgbClr val="000000"/>
                </a:solidFill>
                <a:latin typeface="Calibri"/>
              </a:rPr>
              <a:t>CINQUECENTO</a:t>
            </a:r>
          </a:p>
        </p:txBody>
      </p:sp>
      <p:sp>
        <p:nvSpPr>
          <p:cNvPr id="376" name="TextShape 2"/>
          <p:cNvSpPr txBox="1"/>
          <p:nvPr/>
        </p:nvSpPr>
        <p:spPr>
          <a:xfrm>
            <a:off x="1371600" y="3886200"/>
            <a:ext cx="6400440" cy="1752120"/>
          </a:xfrm>
          <a:prstGeom prst="rect">
            <a:avLst/>
          </a:prstGeom>
          <a:noFill/>
          <a:ln w="0">
            <a:noFill/>
          </a:ln>
        </p:spPr>
        <p:txBody>
          <a:bodyPr>
            <a:noAutofit/>
          </a:bodyPr>
          <a:lstStyle/>
          <a:p>
            <a:pPr algn="ctr">
              <a:lnSpc>
                <a:spcPct val="100000"/>
              </a:lnSpc>
              <a:spcBef>
                <a:spcPts val="641"/>
              </a:spcBef>
              <a:tabLst>
                <a:tab pos="0" algn="l"/>
              </a:tabLst>
            </a:pPr>
            <a:r>
              <a:rPr lang="es-ES" sz="3200" b="0" strike="noStrike" spc="-1">
                <a:solidFill>
                  <a:srgbClr val="8B8B8B"/>
                </a:solidFill>
                <a:latin typeface="Calibri"/>
              </a:rPr>
              <a:t>SIGLO XVI</a:t>
            </a:r>
            <a:endParaRPr lang="es-ES" sz="3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6553080" y="6356520"/>
            <a:ext cx="2133720" cy="3650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400" b="0" strike="noStrike" spc="-1">
              <a:solidFill>
                <a:srgbClr val="000000"/>
              </a:solidFill>
              <a:latin typeface="Times New Roman"/>
            </a:endParaRPr>
          </a:p>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400" b="0" strike="noStrike" spc="-1">
              <a:solidFill>
                <a:srgbClr val="000000"/>
              </a:solidFill>
              <a:latin typeface="Times New Roman"/>
            </a:endParaRPr>
          </a:p>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400" b="0" strike="noStrike" spc="-1">
              <a:solidFill>
                <a:srgbClr val="000000"/>
              </a:solidFill>
              <a:latin typeface="Times New Roman"/>
            </a:endParaRPr>
          </a:p>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400" b="0" strike="noStrike" spc="-1">
              <a:solidFill>
                <a:srgbClr val="000000"/>
              </a:solidFill>
              <a:latin typeface="Times New Roman"/>
            </a:endParaRPr>
          </a:p>
        </p:txBody>
      </p:sp>
      <p:sp>
        <p:nvSpPr>
          <p:cNvPr id="378" name="CustomShape 2"/>
          <p:cNvSpPr/>
          <p:nvPr/>
        </p:nvSpPr>
        <p:spPr>
          <a:xfrm>
            <a:off x="0" y="0"/>
            <a:ext cx="9144000" cy="65008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379" name="CustomShape 3"/>
          <p:cNvSpPr/>
          <p:nvPr/>
        </p:nvSpPr>
        <p:spPr>
          <a:xfrm>
            <a:off x="2627280" y="260280"/>
            <a:ext cx="4392720" cy="368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i="1" strike="noStrike" spc="-1">
                <a:solidFill>
                  <a:srgbClr val="FFFF00"/>
                </a:solidFill>
                <a:latin typeface="Arial"/>
                <a:ea typeface="Arial"/>
              </a:rPr>
              <a:t> </a:t>
            </a:r>
            <a:endParaRPr lang="es-ES" sz="1800" b="0" strike="noStrike" spc="-1">
              <a:solidFill>
                <a:srgbClr val="000000"/>
              </a:solidFill>
              <a:latin typeface="Times New Roman"/>
            </a:endParaRPr>
          </a:p>
        </p:txBody>
      </p:sp>
      <p:sp>
        <p:nvSpPr>
          <p:cNvPr id="380" name="CustomShape 4"/>
          <p:cNvSpPr/>
          <p:nvPr/>
        </p:nvSpPr>
        <p:spPr>
          <a:xfrm>
            <a:off x="971640" y="260280"/>
            <a:ext cx="7329240" cy="439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lgn="ct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800" b="0" i="1" strike="noStrike" spc="-1">
                <a:solidFill>
                  <a:srgbClr val="FFFF00"/>
                </a:solidFill>
                <a:latin typeface="Century Gothic"/>
                <a:ea typeface="Arial"/>
              </a:rPr>
              <a:t> </a:t>
            </a:r>
            <a:r>
              <a:rPr lang="es-ES" sz="3200" b="1" strike="noStrike" spc="-1">
                <a:solidFill>
                  <a:srgbClr val="FF9966"/>
                </a:solidFill>
                <a:latin typeface="Arial"/>
                <a:ea typeface="Arial"/>
              </a:rPr>
              <a:t>Pintura Cinquecento</a:t>
            </a:r>
            <a:endParaRPr lang="es-ES" sz="3200" b="0" strike="noStrike" spc="-1">
              <a:solidFill>
                <a:srgbClr val="000000"/>
              </a:solidFill>
              <a:latin typeface="Times New Roman"/>
            </a:endParaRPr>
          </a:p>
        </p:txBody>
      </p:sp>
      <p:sp>
        <p:nvSpPr>
          <p:cNvPr id="381" name="CustomShape 5"/>
          <p:cNvSpPr/>
          <p:nvPr/>
        </p:nvSpPr>
        <p:spPr>
          <a:xfrm>
            <a:off x="3000240" y="2357280"/>
            <a:ext cx="184320" cy="3700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382" name="CustomShape 6"/>
          <p:cNvSpPr/>
          <p:nvPr/>
        </p:nvSpPr>
        <p:spPr>
          <a:xfrm>
            <a:off x="571680" y="2428920"/>
            <a:ext cx="183960" cy="3697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sp>
      <p:sp>
        <p:nvSpPr>
          <p:cNvPr id="383" name="CustomShape 7"/>
          <p:cNvSpPr/>
          <p:nvPr/>
        </p:nvSpPr>
        <p:spPr>
          <a:xfrm>
            <a:off x="250920" y="714240"/>
            <a:ext cx="8893080" cy="2624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FF"/>
                </a:solidFill>
                <a:latin typeface="Century Gothic"/>
                <a:ea typeface="Arial"/>
              </a:rPr>
              <a:t> </a:t>
            </a:r>
            <a:endParaRPr lang="es-ES" sz="20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0" strike="noStrike" spc="-1">
                <a:solidFill>
                  <a:srgbClr val="000099"/>
                </a:solidFill>
                <a:latin typeface="Trebuchet MS"/>
                <a:ea typeface="Arial"/>
              </a:rPr>
              <a:t>- </a:t>
            </a:r>
            <a:r>
              <a:rPr lang="es-ES_tradnl" sz="1800" b="0" strike="noStrike" spc="-1">
                <a:solidFill>
                  <a:srgbClr val="000000"/>
                </a:solidFill>
                <a:latin typeface="Arial"/>
                <a:ea typeface="Arial"/>
              </a:rPr>
              <a:t>Durante el XVI </a:t>
            </a:r>
            <a:r>
              <a:rPr lang="es-ES_tradnl" sz="1800" b="0" strike="noStrike" spc="-1">
                <a:solidFill>
                  <a:srgbClr val="FF9966"/>
                </a:solidFill>
                <a:latin typeface="Arial"/>
                <a:ea typeface="Arial"/>
              </a:rPr>
              <a:t>Roma</a:t>
            </a:r>
            <a:r>
              <a:rPr lang="es-ES_tradnl" sz="1800" b="0" strike="noStrike" spc="-1">
                <a:solidFill>
                  <a:srgbClr val="000000"/>
                </a:solidFill>
                <a:latin typeface="Arial"/>
                <a:ea typeface="Arial"/>
              </a:rPr>
              <a:t>, y en menor medida Venecia, desplazarán a Florencia en la capitalidad artística de Italia.</a:t>
            </a:r>
            <a:endParaRPr lang="es-ES" sz="18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 Como soporte utilizarán el </a:t>
            </a:r>
            <a:r>
              <a:rPr lang="es-ES" sz="1800" b="0" strike="noStrike" spc="-1">
                <a:solidFill>
                  <a:srgbClr val="FF9966"/>
                </a:solidFill>
                <a:latin typeface="Arial"/>
                <a:ea typeface="Arial"/>
              </a:rPr>
              <a:t>lienzo</a:t>
            </a:r>
            <a:r>
              <a:rPr lang="es-ES" sz="1800" b="0" strike="noStrike" spc="-1">
                <a:solidFill>
                  <a:srgbClr val="000000"/>
                </a:solidFill>
                <a:latin typeface="Arial"/>
                <a:ea typeface="Arial"/>
              </a:rPr>
              <a:t> y como  técnica el </a:t>
            </a:r>
            <a:r>
              <a:rPr lang="es-ES" sz="1800" b="0" strike="noStrike" spc="-1">
                <a:solidFill>
                  <a:srgbClr val="FF9966"/>
                </a:solidFill>
                <a:latin typeface="Arial"/>
                <a:ea typeface="Arial"/>
              </a:rPr>
              <a:t>óleo.</a:t>
            </a:r>
            <a:endParaRPr lang="es-ES" sz="18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 Ahora el artista tiene una sola preocupación:   </a:t>
            </a:r>
            <a:r>
              <a:rPr lang="es-ES" sz="1800" b="0" strike="noStrike" spc="-1">
                <a:solidFill>
                  <a:srgbClr val="FF9966"/>
                </a:solidFill>
                <a:latin typeface="Arial"/>
                <a:ea typeface="Arial"/>
              </a:rPr>
              <a:t>el contenido</a:t>
            </a:r>
            <a:r>
              <a:rPr lang="es-ES" sz="1800" b="0" strike="noStrike" spc="-1">
                <a:solidFill>
                  <a:srgbClr val="000000"/>
                </a:solidFill>
                <a:latin typeface="Arial"/>
                <a:ea typeface="Arial"/>
              </a:rPr>
              <a:t>. </a:t>
            </a:r>
            <a:endParaRPr lang="es-ES" sz="18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solidFill>
                <a:srgbClr val="000000"/>
              </a:solidFill>
              <a:latin typeface="Times New Roman"/>
            </a:endParaRPr>
          </a:p>
        </p:txBody>
      </p:sp>
      <p:sp>
        <p:nvSpPr>
          <p:cNvPr id="384" name="CustomShape 8"/>
          <p:cNvSpPr/>
          <p:nvPr/>
        </p:nvSpPr>
        <p:spPr>
          <a:xfrm>
            <a:off x="250920" y="2276640"/>
            <a:ext cx="8893080" cy="393444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1" strike="noStrike" spc="-1">
                <a:solidFill>
                  <a:srgbClr val="FFFFFF"/>
                </a:solidFill>
                <a:latin typeface="Arial"/>
                <a:ea typeface="Arial"/>
              </a:rPr>
              <a:t> </a:t>
            </a:r>
            <a:r>
              <a:rPr lang="es-ES_tradnl" sz="1800" b="1" strike="noStrike" spc="-1">
                <a:solidFill>
                  <a:srgbClr val="000099"/>
                </a:solidFill>
                <a:latin typeface="Arial"/>
                <a:ea typeface="Arial"/>
              </a:rPr>
              <a:t>- </a:t>
            </a:r>
            <a:r>
              <a:rPr lang="es-ES_tradnl" sz="1800" b="0" strike="noStrike" spc="-1">
                <a:solidFill>
                  <a:srgbClr val="000000"/>
                </a:solidFill>
                <a:latin typeface="Arial"/>
                <a:ea typeface="Arial"/>
              </a:rPr>
              <a:t>Se rinde </a:t>
            </a:r>
            <a:r>
              <a:rPr lang="es-ES_tradnl" sz="1800" b="0" strike="noStrike" spc="-1">
                <a:solidFill>
                  <a:srgbClr val="FF9966"/>
                </a:solidFill>
                <a:latin typeface="Arial"/>
                <a:ea typeface="Arial"/>
              </a:rPr>
              <a:t>culto a la belleza. </a:t>
            </a:r>
            <a:r>
              <a:rPr lang="es-ES_tradnl" sz="1800" b="1" strike="noStrike" spc="-1">
                <a:solidFill>
                  <a:srgbClr val="FF9966"/>
                </a:solidFill>
                <a:latin typeface="Arial"/>
                <a:ea typeface="Arial"/>
              </a:rPr>
              <a:t>E</a:t>
            </a:r>
            <a:r>
              <a:rPr lang="es-ES" sz="1800" b="1" strike="noStrike" spc="-1">
                <a:solidFill>
                  <a:srgbClr val="FF9966"/>
                </a:solidFill>
                <a:latin typeface="Arial"/>
                <a:ea typeface="Arial"/>
              </a:rPr>
              <a:t>quilibrio entre belleza y naturalidad</a:t>
            </a:r>
            <a:r>
              <a:rPr lang="es-ES" sz="1800" b="0" strike="noStrike" spc="-1">
                <a:solidFill>
                  <a:srgbClr val="FF9966"/>
                </a:solidFill>
                <a:latin typeface="Arial"/>
                <a:ea typeface="Arial"/>
              </a:rPr>
              <a:t> </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Arial"/>
                <a:ea typeface="Arial"/>
              </a:rPr>
              <a:t> - </a:t>
            </a:r>
            <a:r>
              <a:rPr lang="es-ES" sz="1800" b="0" strike="noStrike" spc="-1">
                <a:solidFill>
                  <a:srgbClr val="000000"/>
                </a:solidFill>
                <a:latin typeface="Arial"/>
                <a:ea typeface="Arial"/>
              </a:rPr>
              <a:t>La </a:t>
            </a:r>
            <a:r>
              <a:rPr lang="es-ES" sz="1800" b="1" strike="noStrike" spc="-1">
                <a:solidFill>
                  <a:srgbClr val="FF9966"/>
                </a:solidFill>
                <a:latin typeface="Arial"/>
                <a:ea typeface="Arial"/>
              </a:rPr>
              <a:t>composición es clara</a:t>
            </a:r>
            <a:r>
              <a:rPr lang="es-ES" sz="1800" b="0" strike="noStrike" spc="-1">
                <a:solidFill>
                  <a:srgbClr val="000000"/>
                </a:solidFill>
                <a:latin typeface="Arial"/>
                <a:ea typeface="Arial"/>
              </a:rPr>
              <a:t>, con frecuencia </a:t>
            </a:r>
            <a:r>
              <a:rPr lang="es-ES" sz="1800" b="1" strike="noStrike" spc="-1">
                <a:solidFill>
                  <a:srgbClr val="FF9966"/>
                </a:solidFill>
                <a:latin typeface="Arial"/>
                <a:ea typeface="Arial"/>
              </a:rPr>
              <a:t>triangular</a:t>
            </a:r>
            <a:r>
              <a:rPr lang="es-ES" sz="1800" b="0" strike="noStrike" spc="-1">
                <a:solidFill>
                  <a:srgbClr val="000000"/>
                </a:solidFill>
                <a:latin typeface="Arial"/>
                <a:ea typeface="Arial"/>
              </a:rPr>
              <a:t>. Las figuras se </a:t>
            </a:r>
            <a:r>
              <a:rPr lang="es-ES" sz="1800" b="0" strike="noStrike" spc="-1">
                <a:solidFill>
                  <a:srgbClr val="FF9966"/>
                </a:solidFill>
                <a:latin typeface="Arial"/>
                <a:ea typeface="Arial"/>
              </a:rPr>
              <a:t>relacionan con la mirada y con las manos.</a:t>
            </a:r>
            <a:r>
              <a:rPr lang="es-ES" sz="1800" b="0" strike="noStrike" spc="-1">
                <a:solidFill>
                  <a:srgbClr val="000000"/>
                </a:solidFill>
                <a:latin typeface="Times New Roman"/>
              </a:rPr>
              <a:t> </a:t>
            </a:r>
            <a:r>
              <a:rPr lang="es-ES" sz="1800" b="0" strike="noStrike" spc="-1">
                <a:solidFill>
                  <a:srgbClr val="000000"/>
                </a:solidFill>
                <a:latin typeface="Arial"/>
                <a:ea typeface="Arial"/>
              </a:rPr>
              <a:t>Los  personajes se desenvuelven con más naturalidad en el espacio que los rodea, consiguiendo una perfecta </a:t>
            </a:r>
            <a:r>
              <a:rPr lang="es-ES" sz="1800" b="1" strike="noStrike" spc="-1">
                <a:solidFill>
                  <a:srgbClr val="FF9966"/>
                </a:solidFill>
                <a:latin typeface="Arial"/>
                <a:ea typeface="Arial"/>
              </a:rPr>
              <a:t>integración de figuras y fondo</a:t>
            </a:r>
            <a:r>
              <a:rPr lang="es-ES" sz="1800" b="0" strike="noStrike" spc="-1">
                <a:solidFill>
                  <a:srgbClr val="FF9966"/>
                </a:solidFill>
                <a:latin typeface="Arial"/>
                <a:ea typeface="Arial"/>
              </a:rPr>
              <a:t>.</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Arial"/>
                <a:ea typeface="Arial"/>
              </a:rPr>
              <a:t> - </a:t>
            </a:r>
            <a:r>
              <a:rPr lang="es-ES" sz="1800" b="1" strike="noStrike" spc="-1">
                <a:solidFill>
                  <a:srgbClr val="FF9966"/>
                </a:solidFill>
                <a:latin typeface="Arial"/>
                <a:ea typeface="Arial"/>
              </a:rPr>
              <a:t>Se busca la perfección de la forma y los temas clásicos y unificados</a:t>
            </a:r>
            <a:r>
              <a:rPr lang="es-ES" sz="1800" b="0" strike="noStrike" spc="-1">
                <a:solidFill>
                  <a:srgbClr val="000000"/>
                </a:solidFill>
                <a:latin typeface="Arial"/>
                <a:ea typeface="Arial"/>
              </a:rPr>
              <a:t>, es decir de grandes proporciones, rehuyendo escenas secundarias y detalles menudos.</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Arial"/>
                <a:ea typeface="Arial"/>
              </a:rPr>
              <a:t>- Los marcos arquitectónicos se reducen al mínimo.</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  Para conseguir </a:t>
            </a:r>
            <a:r>
              <a:rPr lang="es-ES" sz="1800" b="1" strike="noStrike" spc="-1">
                <a:solidFill>
                  <a:srgbClr val="FF9966"/>
                </a:solidFill>
                <a:latin typeface="Arial"/>
                <a:ea typeface="Arial"/>
              </a:rPr>
              <a:t>el volumen</a:t>
            </a:r>
            <a:r>
              <a:rPr lang="es-ES" sz="1800" b="0" strike="noStrike" spc="-1">
                <a:solidFill>
                  <a:srgbClr val="FF9966"/>
                </a:solidFill>
                <a:latin typeface="Arial"/>
                <a:ea typeface="Arial"/>
              </a:rPr>
              <a:t> </a:t>
            </a:r>
            <a:r>
              <a:rPr lang="es-ES" sz="1800" b="0" strike="noStrike" spc="-1">
                <a:solidFill>
                  <a:srgbClr val="000000"/>
                </a:solidFill>
                <a:latin typeface="Arial"/>
                <a:ea typeface="Arial"/>
              </a:rPr>
              <a:t>el artista utiliza múltiples recursos como los </a:t>
            </a:r>
            <a:r>
              <a:rPr lang="es-ES" sz="1800" b="1" strike="noStrike" spc="-1">
                <a:solidFill>
                  <a:srgbClr val="FF9966"/>
                </a:solidFill>
                <a:latin typeface="Arial"/>
                <a:ea typeface="Arial"/>
              </a:rPr>
              <a:t>sombreados o el escorzo</a:t>
            </a:r>
            <a:r>
              <a:rPr lang="es-ES" sz="1800" b="0" strike="noStrike" spc="-1">
                <a:solidFill>
                  <a:srgbClr val="000000"/>
                </a:solidFill>
                <a:latin typeface="Arial"/>
                <a:ea typeface="Arial"/>
              </a:rPr>
              <a:t>…</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Arial"/>
                <a:ea typeface="Arial"/>
              </a:rPr>
              <a:t> - </a:t>
            </a:r>
            <a:r>
              <a:rPr lang="es-ES" sz="1800" b="0" strike="noStrike" spc="-1">
                <a:solidFill>
                  <a:srgbClr val="000000"/>
                </a:solidFill>
                <a:latin typeface="Arial"/>
                <a:ea typeface="Arial"/>
              </a:rPr>
              <a:t>La </a:t>
            </a:r>
            <a:r>
              <a:rPr lang="es-ES" sz="1800" b="0" strike="noStrike" spc="-1">
                <a:solidFill>
                  <a:srgbClr val="FF9966"/>
                </a:solidFill>
                <a:latin typeface="Arial"/>
                <a:ea typeface="Arial"/>
              </a:rPr>
              <a:t>luz se torna aire respirable</a:t>
            </a:r>
            <a:r>
              <a:rPr lang="es-ES" sz="1800" b="0" strike="noStrike" spc="-1">
                <a:solidFill>
                  <a:srgbClr val="000000"/>
                </a:solidFill>
                <a:latin typeface="Arial"/>
                <a:ea typeface="Arial"/>
              </a:rPr>
              <a:t> que se espesa y tiende a borrar los perfiles de las figuras (claroscuro). </a:t>
            </a:r>
            <a:r>
              <a:rPr lang="es-ES" sz="1800" b="1" strike="noStrike" spc="-1">
                <a:solidFill>
                  <a:srgbClr val="FF9966"/>
                </a:solidFill>
                <a:latin typeface="Arial"/>
                <a:ea typeface="Arial"/>
              </a:rPr>
              <a:t>Perspectiva aérea. </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 - Los </a:t>
            </a:r>
            <a:r>
              <a:rPr lang="es-ES" sz="1800" b="0" strike="noStrike" spc="-1">
                <a:solidFill>
                  <a:srgbClr val="FF9966"/>
                </a:solidFill>
                <a:latin typeface="Arial"/>
                <a:ea typeface="Arial"/>
              </a:rPr>
              <a:t>paisajes se enriquecen</a:t>
            </a:r>
            <a:r>
              <a:rPr lang="es-ES" sz="1800" b="0" strike="noStrike" spc="-1">
                <a:solidFill>
                  <a:srgbClr val="000000"/>
                </a:solidFill>
                <a:latin typeface="Arial"/>
                <a:ea typeface="Arial"/>
              </a:rPr>
              <a:t> con el nuevo tratamiento de la luz. </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 - Los fondos de </a:t>
            </a:r>
            <a:r>
              <a:rPr lang="es-ES" sz="1800" b="0" strike="noStrike" spc="-1">
                <a:solidFill>
                  <a:srgbClr val="FF9966"/>
                </a:solidFill>
                <a:latin typeface="Arial"/>
                <a:ea typeface="Arial"/>
              </a:rPr>
              <a:t>neblina, las rocas, los crepúsculos</a:t>
            </a:r>
            <a:r>
              <a:rPr lang="es-ES" sz="1800" b="0" strike="noStrike" spc="-1">
                <a:solidFill>
                  <a:srgbClr val="000000"/>
                </a:solidFill>
                <a:latin typeface="Arial"/>
                <a:ea typeface="Arial"/>
              </a:rPr>
              <a:t> aparecen en escena.            </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  </a:t>
            </a:r>
            <a:r>
              <a:rPr lang="es-ES" sz="1800" b="1" strike="noStrike" spc="-1">
                <a:solidFill>
                  <a:srgbClr val="FF9966"/>
                </a:solidFill>
                <a:latin typeface="Arial"/>
                <a:ea typeface="Arial"/>
              </a:rPr>
              <a:t>En Venecia destacará la riqueza cromática</a:t>
            </a:r>
            <a:r>
              <a:rPr lang="es-ES" sz="1800" b="0" strike="noStrike" spc="-1">
                <a:solidFill>
                  <a:srgbClr val="FF9966"/>
                </a:solidFill>
                <a:latin typeface="Arial"/>
                <a:ea typeface="Arial"/>
              </a:rPr>
              <a:t>.</a:t>
            </a: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extShape 1"/>
          <p:cNvSpPr txBox="1"/>
          <p:nvPr/>
        </p:nvSpPr>
        <p:spPr>
          <a:xfrm>
            <a:off x="722160" y="4406760"/>
            <a:ext cx="7772040" cy="1361880"/>
          </a:xfrm>
          <a:prstGeom prst="rect">
            <a:avLst/>
          </a:prstGeom>
          <a:noFill/>
          <a:ln w="0">
            <a:noFill/>
          </a:ln>
        </p:spPr>
        <p:txBody>
          <a:bodyPr>
            <a:noAutofit/>
          </a:bodyPr>
          <a:lstStyle/>
          <a:p>
            <a:pPr>
              <a:lnSpc>
                <a:spcPct val="100000"/>
              </a:lnSpc>
            </a:pPr>
            <a:r>
              <a:rPr lang="es-ES" sz="4000" b="1" strike="noStrike" cap="all" spc="-1">
                <a:solidFill>
                  <a:srgbClr val="000000"/>
                </a:solidFill>
                <a:latin typeface="Calibri"/>
              </a:rPr>
              <a:t>FRA ANGELICO</a:t>
            </a:r>
            <a:r>
              <a:t/>
            </a:r>
            <a:br/>
            <a:r>
              <a:rPr lang="es-ES" sz="2000" b="1" strike="noStrike" cap="all" spc="-1">
                <a:solidFill>
                  <a:srgbClr val="000000"/>
                </a:solidFill>
                <a:latin typeface="Calibri"/>
              </a:rPr>
              <a:t>1387-1455</a:t>
            </a:r>
            <a:endParaRPr lang="es-ES" sz="2000" b="0" strike="noStrike" spc="-1">
              <a:solidFill>
                <a:srgbClr val="000000"/>
              </a:solidFill>
              <a:latin typeface="Calibri"/>
            </a:endParaRPr>
          </a:p>
        </p:txBody>
      </p:sp>
      <p:sp>
        <p:nvSpPr>
          <p:cNvPr id="332" name="TextShape 2"/>
          <p:cNvSpPr txBox="1"/>
          <p:nvPr/>
        </p:nvSpPr>
        <p:spPr>
          <a:xfrm>
            <a:off x="827640" y="1196640"/>
            <a:ext cx="7666920" cy="3209760"/>
          </a:xfrm>
          <a:prstGeom prst="rect">
            <a:avLst/>
          </a:prstGeom>
          <a:noFill/>
          <a:ln w="0">
            <a:noFill/>
          </a:ln>
        </p:spPr>
        <p:txBody>
          <a:bodyPr anchor="b">
            <a:normAutofit/>
          </a:bodyPr>
          <a:lstStyle/>
          <a:p>
            <a:endParaRPr lang="es-ES" sz="3200" b="0" strike="noStrike" spc="-1">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ustomShape 1"/>
          <p:cNvSpPr/>
          <p:nvPr/>
        </p:nvSpPr>
        <p:spPr>
          <a:xfrm>
            <a:off x="551520" y="549360"/>
            <a:ext cx="8140680" cy="520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800" b="1" strike="noStrike" spc="-1">
                <a:solidFill>
                  <a:srgbClr val="FF9966"/>
                </a:solidFill>
                <a:latin typeface="Arial"/>
              </a:rPr>
              <a:t>LA CONQUISTA DE LA PLENITUD CLASICISTA</a:t>
            </a:r>
            <a:endParaRPr lang="es-ES" sz="2800" b="0" strike="noStrike" spc="-1">
              <a:solidFill>
                <a:srgbClr val="000000"/>
              </a:solidFill>
              <a:latin typeface="Times New Roman"/>
            </a:endParaRPr>
          </a:p>
        </p:txBody>
      </p:sp>
      <p:pic>
        <p:nvPicPr>
          <p:cNvPr id="386" name="Picture 4_1" descr="12selfpo"/>
          <p:cNvPicPr/>
          <p:nvPr/>
        </p:nvPicPr>
        <p:blipFill>
          <a:blip r:embed="rId2" cstate="print"/>
          <a:stretch/>
        </p:blipFill>
        <p:spPr>
          <a:xfrm>
            <a:off x="250920" y="2349360"/>
            <a:ext cx="2709720" cy="4221360"/>
          </a:xfrm>
          <a:prstGeom prst="rect">
            <a:avLst/>
          </a:prstGeom>
          <a:ln w="0">
            <a:noFill/>
          </a:ln>
        </p:spPr>
      </p:pic>
      <p:pic>
        <p:nvPicPr>
          <p:cNvPr id="387" name="Picture 5_1" descr="30selfpo"/>
          <p:cNvPicPr/>
          <p:nvPr/>
        </p:nvPicPr>
        <p:blipFill>
          <a:blip r:embed="rId3" cstate="print"/>
          <a:stretch/>
        </p:blipFill>
        <p:spPr>
          <a:xfrm>
            <a:off x="3132000" y="2349360"/>
            <a:ext cx="2963880" cy="4005360"/>
          </a:xfrm>
          <a:prstGeom prst="rect">
            <a:avLst/>
          </a:prstGeom>
          <a:ln w="0">
            <a:noFill/>
          </a:ln>
        </p:spPr>
      </p:pic>
      <p:pic>
        <p:nvPicPr>
          <p:cNvPr id="388" name="Picture 6_1" descr="MiguelAngel1"/>
          <p:cNvPicPr/>
          <p:nvPr/>
        </p:nvPicPr>
        <p:blipFill>
          <a:blip r:embed="rId4" cstate="print"/>
          <a:stretch/>
        </p:blipFill>
        <p:spPr>
          <a:xfrm>
            <a:off x="6294600" y="2349360"/>
            <a:ext cx="2670120" cy="3978360"/>
          </a:xfrm>
          <a:prstGeom prst="rect">
            <a:avLst/>
          </a:prstGeom>
          <a:ln w="0">
            <a:noFill/>
          </a:ln>
        </p:spPr>
      </p:pic>
      <p:sp>
        <p:nvSpPr>
          <p:cNvPr id="389" name="CustomShape 2"/>
          <p:cNvSpPr/>
          <p:nvPr/>
        </p:nvSpPr>
        <p:spPr>
          <a:xfrm>
            <a:off x="2774160" y="1268280"/>
            <a:ext cx="3431520" cy="45972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CCCCFF"/>
                </a:solidFill>
                <a:latin typeface="Arial"/>
              </a:rPr>
              <a:t>Los grandes maestros</a:t>
            </a:r>
            <a:endParaRPr lang="es-ES" sz="2400" b="0" strike="noStrike" spc="-1">
              <a:solidFill>
                <a:srgbClr val="000000"/>
              </a:solidFill>
              <a:latin typeface="Times New Roman"/>
            </a:endParaRPr>
          </a:p>
        </p:txBody>
      </p:sp>
      <p:sp>
        <p:nvSpPr>
          <p:cNvPr id="390" name="TextShape 3"/>
          <p:cNvSpPr txBox="1"/>
          <p:nvPr/>
        </p:nvSpPr>
        <p:spPr>
          <a:xfrm>
            <a:off x="1371600" y="3886200"/>
            <a:ext cx="6400800" cy="1752480"/>
          </a:xfrm>
          <a:prstGeom prst="rect">
            <a:avLst/>
          </a:prstGeom>
          <a:noFill/>
          <a:ln w="0">
            <a:noFill/>
          </a:ln>
        </p:spPr>
        <p:txBody>
          <a:bodyPr lIns="0" tIns="0" rIns="0" bIns="0">
            <a:noAutofit/>
          </a:bodyPr>
          <a:lstStyle/>
          <a:p>
            <a:pPr algn="ctr">
              <a:spcBef>
                <a:spcPts val="7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32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extShape 1"/>
          <p:cNvSpPr txBox="1"/>
          <p:nvPr/>
        </p:nvSpPr>
        <p:spPr>
          <a:xfrm>
            <a:off x="722160" y="4406760"/>
            <a:ext cx="7772040" cy="1361880"/>
          </a:xfrm>
          <a:prstGeom prst="rect">
            <a:avLst/>
          </a:prstGeom>
          <a:noFill/>
          <a:ln w="0">
            <a:noFill/>
          </a:ln>
        </p:spPr>
        <p:txBody>
          <a:bodyPr>
            <a:noAutofit/>
          </a:bodyPr>
          <a:lstStyle/>
          <a:p>
            <a:pPr>
              <a:lnSpc>
                <a:spcPct val="100000"/>
              </a:lnSpc>
            </a:pPr>
            <a:r>
              <a:rPr lang="es-ES" sz="4000" b="1" strike="noStrike" cap="all" spc="-1">
                <a:solidFill>
                  <a:srgbClr val="000000"/>
                </a:solidFill>
                <a:latin typeface="Calibri"/>
              </a:rPr>
              <a:t>LEONARDO DA VINCI</a:t>
            </a:r>
            <a:r>
              <a:t/>
            </a:r>
            <a:br/>
            <a:r>
              <a:rPr lang="es-ES" sz="2000" b="1" strike="noStrike" cap="all" spc="-1">
                <a:solidFill>
                  <a:srgbClr val="000000"/>
                </a:solidFill>
                <a:latin typeface="Calibri"/>
              </a:rPr>
              <a:t>1453- 1519</a:t>
            </a:r>
            <a:endParaRPr lang="es-ES" sz="2000" b="0" strike="noStrike" spc="-1">
              <a:solidFill>
                <a:srgbClr val="000000"/>
              </a:solidFill>
              <a:latin typeface="Calibri"/>
            </a:endParaRPr>
          </a:p>
        </p:txBody>
      </p:sp>
      <p:sp>
        <p:nvSpPr>
          <p:cNvPr id="392" name="TextShape 2"/>
          <p:cNvSpPr txBox="1"/>
          <p:nvPr/>
        </p:nvSpPr>
        <p:spPr>
          <a:xfrm>
            <a:off x="722160" y="2906640"/>
            <a:ext cx="7772040" cy="1499760"/>
          </a:xfrm>
          <a:prstGeom prst="rect">
            <a:avLst/>
          </a:prstGeom>
          <a:noFill/>
          <a:ln w="0">
            <a:noFill/>
          </a:ln>
        </p:spPr>
        <p:txBody>
          <a:bodyPr anchor="b">
            <a:noAutofit/>
          </a:bodyPr>
          <a:lstStyle/>
          <a:p>
            <a:endParaRPr lang="es-ES" sz="3200" b="0" strike="noStrike" spc="-1">
              <a:solidFill>
                <a:srgbClr val="000000"/>
              </a:solidFill>
              <a:latin typeface="Calibri"/>
            </a:endParaRPr>
          </a:p>
        </p:txBody>
      </p:sp>
      <p:pic>
        <p:nvPicPr>
          <p:cNvPr id="393" name="3 Imagen" descr="12selfpo.jpg"/>
          <p:cNvPicPr/>
          <p:nvPr/>
        </p:nvPicPr>
        <p:blipFill>
          <a:blip r:embed="rId2" cstate="print"/>
          <a:stretch/>
        </p:blipFill>
        <p:spPr>
          <a:xfrm>
            <a:off x="5436000" y="691200"/>
            <a:ext cx="3240000" cy="5048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1 Imagen" descr="Andrea_del_Verrocchio.jpg"/>
          <p:cNvPicPr/>
          <p:nvPr/>
        </p:nvPicPr>
        <p:blipFill>
          <a:blip r:embed="rId2" cstate="print"/>
          <a:stretch/>
        </p:blipFill>
        <p:spPr>
          <a:xfrm>
            <a:off x="1854000" y="188640"/>
            <a:ext cx="5382000" cy="64162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p:cNvSpPr txBox="1"/>
          <p:nvPr/>
        </p:nvSpPr>
        <p:spPr>
          <a:xfrm>
            <a:off x="5292720" y="3068640"/>
            <a:ext cx="3672000" cy="1138320"/>
          </a:xfrm>
          <a:prstGeom prst="rect">
            <a:avLst/>
          </a:prstGeom>
          <a:noFill/>
          <a:ln w="0">
            <a:noFill/>
          </a:ln>
        </p:spPr>
        <p:txBody>
          <a:bodyPr lIns="92160" tIns="46080" rIns="92160" bIns="46080" anchor="ctr">
            <a:noAutofit/>
          </a:bodyPr>
          <a:lstStyle/>
          <a:p>
            <a:pP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t/>
            </a:r>
            <a:br/>
            <a:r>
              <a:rPr lang="es-ES" sz="2000" b="1" strike="noStrike" spc="-1">
                <a:solidFill>
                  <a:srgbClr val="000000"/>
                </a:solidFill>
                <a:latin typeface="Arial"/>
                <a:ea typeface="Arial"/>
              </a:rPr>
              <a:t>CLASIFICACIÓN:</a:t>
            </a:r>
            <a:r>
              <a:t/>
            </a:r>
            <a:br/>
            <a:r>
              <a:t/>
            </a:r>
            <a:br/>
            <a:r>
              <a:rPr lang="es-ES" sz="2000" b="0" u="sng" strike="noStrike" spc="-1">
                <a:solidFill>
                  <a:srgbClr val="000000"/>
                </a:solidFill>
                <a:uFillTx/>
                <a:latin typeface="Arial"/>
                <a:ea typeface="Arial"/>
              </a:rPr>
              <a:t>Obra</a:t>
            </a:r>
            <a:r>
              <a:rPr lang="es-ES" sz="2000" b="0" strike="noStrike" spc="-1">
                <a:solidFill>
                  <a:srgbClr val="000000"/>
                </a:solidFill>
                <a:latin typeface="Arial"/>
                <a:ea typeface="Arial"/>
              </a:rPr>
              <a:t>: </a:t>
            </a:r>
            <a:r>
              <a:rPr lang="es-ES" sz="3600" b="1" strike="noStrike" spc="-1">
                <a:solidFill>
                  <a:srgbClr val="FF9966"/>
                </a:solidFill>
                <a:latin typeface="Arial"/>
                <a:ea typeface="Arial"/>
              </a:rPr>
              <a:t>VIRGEN DE LAS ROCAS</a:t>
            </a:r>
            <a:r>
              <a:t/>
            </a:r>
            <a:br/>
            <a:r>
              <a:t/>
            </a:r>
            <a:br/>
            <a:r>
              <a:rPr lang="es-ES" sz="2000" b="0" u="sng" strike="noStrike" spc="-1">
                <a:solidFill>
                  <a:srgbClr val="000000"/>
                </a:solidFill>
                <a:uFillTx/>
                <a:latin typeface="Arial"/>
                <a:ea typeface="Arial"/>
              </a:rPr>
              <a:t>Autor</a:t>
            </a:r>
            <a:r>
              <a:rPr lang="es-ES" sz="2000" b="0" strike="noStrike" spc="-1">
                <a:solidFill>
                  <a:srgbClr val="000000"/>
                </a:solidFill>
                <a:latin typeface="Arial"/>
                <a:ea typeface="Arial"/>
              </a:rPr>
              <a:t>: Leonardo da Vinci</a:t>
            </a:r>
            <a:r>
              <a:t/>
            </a:r>
            <a:br/>
            <a:r>
              <a:rPr lang="es-ES" sz="2000" b="0" strike="noStrike" spc="-1">
                <a:solidFill>
                  <a:srgbClr val="000000"/>
                </a:solidFill>
                <a:latin typeface="Arial"/>
                <a:ea typeface="Arial"/>
              </a:rPr>
              <a:t> </a:t>
            </a:r>
            <a:r>
              <a:t/>
            </a:r>
            <a:br/>
            <a:r>
              <a:rPr lang="es-ES" sz="2000" b="0" u="sng" strike="noStrike" spc="-1">
                <a:solidFill>
                  <a:srgbClr val="000000"/>
                </a:solidFill>
                <a:uFillTx/>
                <a:latin typeface="Arial"/>
                <a:ea typeface="Arial"/>
              </a:rPr>
              <a:t>Estilo</a:t>
            </a:r>
            <a:r>
              <a:rPr lang="es-ES" sz="2000" b="0" strike="noStrike" spc="-1">
                <a:solidFill>
                  <a:srgbClr val="000000"/>
                </a:solidFill>
                <a:latin typeface="Arial"/>
                <a:ea typeface="Arial"/>
              </a:rPr>
              <a:t>: Arte renacentista. Quattrocento-Cinquecento </a:t>
            </a:r>
            <a:r>
              <a:t/>
            </a:r>
            <a:br/>
            <a:r>
              <a:t/>
            </a:r>
            <a:br/>
            <a:r>
              <a:rPr lang="es-ES" sz="2000" b="0" u="sng" strike="noStrike" spc="-1">
                <a:solidFill>
                  <a:srgbClr val="000000"/>
                </a:solidFill>
                <a:uFillTx/>
                <a:latin typeface="Arial"/>
                <a:ea typeface="Arial"/>
              </a:rPr>
              <a:t>Cronología</a:t>
            </a:r>
            <a:r>
              <a:rPr lang="es-ES" sz="2000" b="0" strike="noStrike" spc="-1">
                <a:solidFill>
                  <a:srgbClr val="000000"/>
                </a:solidFill>
                <a:latin typeface="Arial"/>
                <a:ea typeface="Arial"/>
              </a:rPr>
              <a:t>: siglo XV  (hacia 1485)</a:t>
            </a:r>
            <a:r>
              <a:t/>
            </a:r>
            <a:br/>
            <a:r>
              <a:t/>
            </a:r>
            <a:br/>
            <a:r>
              <a:rPr lang="es-ES" sz="2000" b="0" u="sng" strike="noStrike" spc="-1">
                <a:solidFill>
                  <a:srgbClr val="000000"/>
                </a:solidFill>
                <a:uFillTx/>
                <a:latin typeface="Arial"/>
                <a:ea typeface="Arial"/>
              </a:rPr>
              <a:t>Localización</a:t>
            </a:r>
            <a:r>
              <a:rPr lang="es-ES" sz="2000" b="0" strike="noStrike" spc="-1">
                <a:solidFill>
                  <a:srgbClr val="000000"/>
                </a:solidFill>
                <a:latin typeface="Arial"/>
                <a:ea typeface="Arial"/>
              </a:rPr>
              <a:t>: Museo del Louvre, París </a:t>
            </a:r>
            <a:r>
              <a:t/>
            </a:r>
            <a:br/>
            <a:r>
              <a:t/>
            </a:r>
            <a:br/>
            <a:r>
              <a:rPr lang="es-ES" sz="2000" b="0" u="sng" strike="noStrike" spc="-1">
                <a:solidFill>
                  <a:srgbClr val="000000"/>
                </a:solidFill>
                <a:uFillTx/>
                <a:latin typeface="Arial"/>
                <a:ea typeface="Arial"/>
              </a:rPr>
              <a:t>Técnica</a:t>
            </a:r>
            <a:r>
              <a:rPr lang="es-ES" sz="2000" b="0" strike="noStrike" spc="-1">
                <a:solidFill>
                  <a:srgbClr val="000000"/>
                </a:solidFill>
                <a:latin typeface="Arial"/>
                <a:ea typeface="Arial"/>
              </a:rPr>
              <a:t>: Óleo sobre tabla</a:t>
            </a:r>
            <a:r>
              <a:t/>
            </a:r>
            <a:br/>
            <a:r>
              <a:rPr lang="es-ES" sz="2000" b="0" strike="noStrike" spc="-1">
                <a:solidFill>
                  <a:srgbClr val="000000"/>
                </a:solidFill>
                <a:latin typeface="Arial"/>
                <a:ea typeface="Arial"/>
              </a:rPr>
              <a:t> </a:t>
            </a:r>
            <a:endParaRPr lang="es-ES" sz="2000" b="0" strike="noStrike" spc="-1">
              <a:solidFill>
                <a:srgbClr val="000000"/>
              </a:solidFill>
              <a:latin typeface="Times New Roman"/>
            </a:endParaRPr>
          </a:p>
        </p:txBody>
      </p:sp>
      <p:pic>
        <p:nvPicPr>
          <p:cNvPr id="397" name="Picture 3" descr="2virg_p"/>
          <p:cNvPicPr/>
          <p:nvPr/>
        </p:nvPicPr>
        <p:blipFill>
          <a:blip r:embed="rId2" cstate="print"/>
          <a:stretch/>
        </p:blipFill>
        <p:spPr>
          <a:xfrm>
            <a:off x="324000" y="-55440"/>
            <a:ext cx="4392360" cy="69134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TextShape 1"/>
          <p:cNvSpPr txBox="1"/>
          <p:nvPr/>
        </p:nvSpPr>
        <p:spPr>
          <a:xfrm>
            <a:off x="684360" y="259920"/>
            <a:ext cx="7772400" cy="1143000"/>
          </a:xfrm>
          <a:prstGeom prst="rect">
            <a:avLst/>
          </a:prstGeom>
          <a:noFill/>
          <a:ln w="0">
            <a:noFill/>
          </a:ln>
        </p:spPr>
        <p:txBody>
          <a:bodyPr anchor="ctr">
            <a:noAutofit/>
          </a:bodyPr>
          <a:lstStyle/>
          <a:p>
            <a:pPr algn="ct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4400" b="0" strike="noStrike" spc="-1">
                <a:solidFill>
                  <a:srgbClr val="FF9966"/>
                </a:solidFill>
                <a:latin typeface="Arial"/>
              </a:rPr>
              <a:t>La perspectiva aérea.</a:t>
            </a:r>
            <a:endParaRPr lang="es-ES" sz="4400" b="0" strike="noStrike" spc="-1">
              <a:solidFill>
                <a:srgbClr val="000000"/>
              </a:solidFill>
              <a:latin typeface="Times New Roman"/>
            </a:endParaRPr>
          </a:p>
        </p:txBody>
      </p:sp>
      <p:sp>
        <p:nvSpPr>
          <p:cNvPr id="399" name="TextShape 2"/>
          <p:cNvSpPr txBox="1"/>
          <p:nvPr/>
        </p:nvSpPr>
        <p:spPr>
          <a:xfrm>
            <a:off x="755280" y="1700280"/>
            <a:ext cx="3808440" cy="4114800"/>
          </a:xfrm>
          <a:prstGeom prst="rect">
            <a:avLst/>
          </a:prstGeom>
          <a:noFill/>
          <a:ln w="0">
            <a:noFill/>
          </a:ln>
        </p:spPr>
        <p:txBody>
          <a:bodyPr lIns="92160" tIns="46080" rIns="92160" bIns="46080">
            <a:normAutofit/>
          </a:bodyPr>
          <a:lstStyle/>
          <a:p>
            <a:pPr marL="342720" indent="-342720">
              <a:lnSpc>
                <a:spcPct val="100000"/>
              </a:lnSpc>
              <a:spcBef>
                <a:spcPts val="448"/>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rPr>
              <a:t>Visión bifocal</a:t>
            </a:r>
            <a:endParaRPr lang="es-ES" sz="1800" b="0" strike="noStrike" spc="-1">
              <a:solidFill>
                <a:srgbClr val="000000"/>
              </a:solidFill>
              <a:latin typeface="Times New Roman"/>
            </a:endParaRPr>
          </a:p>
          <a:p>
            <a:pPr marL="342720" indent="-342720">
              <a:lnSpc>
                <a:spcPct val="100000"/>
              </a:lnSpc>
              <a:spcBef>
                <a:spcPts val="448"/>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rPr>
              <a:t>Existencia del aire entre los objetos y el espectador</a:t>
            </a:r>
            <a:endParaRPr lang="es-ES" sz="1800" b="0" strike="noStrike" spc="-1">
              <a:solidFill>
                <a:srgbClr val="000000"/>
              </a:solidFill>
              <a:latin typeface="Times New Roman"/>
            </a:endParaRPr>
          </a:p>
          <a:p>
            <a:pPr marL="342720" indent="-342720">
              <a:lnSpc>
                <a:spcPct val="100000"/>
              </a:lnSpc>
              <a:spcBef>
                <a:spcPts val="448"/>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rPr>
              <a:t>Perfiles difuminados </a:t>
            </a:r>
            <a:r>
              <a:rPr lang="es-ES" sz="1800" b="1" i="1" strike="noStrike" spc="-1">
                <a:solidFill>
                  <a:srgbClr val="FF9966"/>
                </a:solidFill>
                <a:latin typeface="Arial"/>
              </a:rPr>
              <a:t>(sfumato)</a:t>
            </a:r>
            <a:endParaRPr lang="es-ES" sz="1800" b="0" strike="noStrike" spc="-1">
              <a:solidFill>
                <a:srgbClr val="000000"/>
              </a:solidFill>
              <a:latin typeface="Times New Roman"/>
            </a:endParaRPr>
          </a:p>
          <a:p>
            <a:pPr marL="342720" indent="-342720">
              <a:lnSpc>
                <a:spcPct val="100000"/>
              </a:lnSpc>
              <a:spcBef>
                <a:spcPts val="448"/>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rPr>
              <a:t>Acumulación de azules en los fondos</a:t>
            </a:r>
            <a:endParaRPr lang="es-ES" sz="1800" b="0" strike="noStrike" spc="-1">
              <a:solidFill>
                <a:srgbClr val="000000"/>
              </a:solidFill>
              <a:latin typeface="Times New Roman"/>
            </a:endParaRPr>
          </a:p>
          <a:p>
            <a:pPr marL="342720" indent="-342720">
              <a:lnSpc>
                <a:spcPct val="100000"/>
              </a:lnSpc>
              <a:spcBef>
                <a:spcPts val="448"/>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rPr>
              <a:t>Difuminación de los colores</a:t>
            </a:r>
            <a:endParaRPr lang="es-ES" sz="1800" b="0" strike="noStrike" spc="-1">
              <a:solidFill>
                <a:srgbClr val="000000"/>
              </a:solidFill>
              <a:latin typeface="Times New Roman"/>
            </a:endParaRPr>
          </a:p>
          <a:p>
            <a:pPr marL="342720" indent="-342720">
              <a:lnSpc>
                <a:spcPct val="100000"/>
              </a:lnSpc>
              <a:spcBef>
                <a:spcPts val="448"/>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rPr>
              <a:t>Variación del trazo según planos</a:t>
            </a:r>
            <a:endParaRPr lang="es-ES" sz="1800" b="0" strike="noStrike" spc="-1">
              <a:solidFill>
                <a:srgbClr val="000000"/>
              </a:solidFill>
              <a:latin typeface="Times New Roman"/>
            </a:endParaRPr>
          </a:p>
          <a:p>
            <a:pPr marL="342720" indent="-342720">
              <a:lnSpc>
                <a:spcPct val="100000"/>
              </a:lnSpc>
              <a:spcBef>
                <a:spcPts val="448"/>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rPr>
              <a:t>Variación de tonos según planos</a:t>
            </a:r>
            <a:endParaRPr lang="es-ES" sz="1800" b="0" strike="noStrike" spc="-1">
              <a:solidFill>
                <a:srgbClr val="000000"/>
              </a:solidFill>
              <a:latin typeface="Times New Roman"/>
            </a:endParaRPr>
          </a:p>
          <a:p>
            <a:pPr marL="342720" indent="-342720">
              <a:lnSpc>
                <a:spcPct val="100000"/>
              </a:lnSpc>
              <a:spcBef>
                <a:spcPts val="448"/>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rPr>
              <a:t>Luz tibia o crepuscular</a:t>
            </a:r>
            <a:endParaRPr lang="es-ES" sz="1800" b="0" strike="noStrike" spc="-1">
              <a:solidFill>
                <a:srgbClr val="000000"/>
              </a:solidFill>
              <a:latin typeface="Times New Roman"/>
            </a:endParaRPr>
          </a:p>
          <a:p>
            <a:pPr marL="342720" indent="-342720">
              <a:lnSpc>
                <a:spcPct val="100000"/>
              </a:lnSpc>
              <a:spcBef>
                <a:spcPts val="448"/>
              </a:spcBef>
              <a:buClr>
                <a:srgbClr val="000000"/>
              </a:buClr>
              <a:buFont typeface="Arial"/>
              <a:buChar char="•"/>
              <a:tabLst>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1800" b="0" strike="noStrike" spc="-1">
              <a:solidFill>
                <a:srgbClr val="000000"/>
              </a:solidFill>
              <a:latin typeface="Times New Roman"/>
            </a:endParaRPr>
          </a:p>
        </p:txBody>
      </p:sp>
      <p:pic>
        <p:nvPicPr>
          <p:cNvPr id="400" name="Picture 4" descr="Leonrdo25"/>
          <p:cNvPicPr/>
          <p:nvPr/>
        </p:nvPicPr>
        <p:blipFill>
          <a:blip r:embed="rId2" cstate="print"/>
          <a:stretch/>
        </p:blipFill>
        <p:spPr>
          <a:xfrm>
            <a:off x="5275440" y="1484280"/>
            <a:ext cx="3322440" cy="5113440"/>
          </a:xfrm>
          <a:prstGeom prst="rect">
            <a:avLst/>
          </a:prstGeom>
          <a:ln w="0">
            <a:noFill/>
          </a:ln>
        </p:spPr>
      </p:pic>
      <p:sp>
        <p:nvSpPr>
          <p:cNvPr id="401" name="CustomShape 3"/>
          <p:cNvSpPr/>
          <p:nvPr/>
        </p:nvSpPr>
        <p:spPr>
          <a:xfrm>
            <a:off x="2050920" y="6093000"/>
            <a:ext cx="3168720" cy="642600"/>
          </a:xfrm>
          <a:custGeom>
            <a:avLst/>
            <a:gdLst/>
            <a:ahLst/>
            <a:cxnLst/>
            <a:rect l="l" t="t" r="r" b="b"/>
            <a:pathLst>
              <a:path w="21600" h="21600">
                <a:moveTo>
                  <a:pt x="0" y="0"/>
                </a:moveTo>
                <a:lnTo>
                  <a:pt x="21600" y="0"/>
                </a:lnTo>
                <a:lnTo>
                  <a:pt x="21600" y="21600"/>
                </a:lnTo>
                <a:lnTo>
                  <a:pt x="0" y="21600"/>
                </a:lnTo>
                <a:lnTo>
                  <a:pt x="0" y="0"/>
                </a:lnTo>
                <a:close/>
              </a:path>
            </a:pathLst>
          </a:custGeom>
          <a:noFill/>
          <a:ln w="9360">
            <a:solidFill>
              <a:srgbClr val="FFFF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000000"/>
                </a:solidFill>
                <a:latin typeface="Tahoma"/>
              </a:rPr>
              <a:t>La Virgen y el niño con Sta. Ana. Louvre. 1510</a:t>
            </a:r>
            <a:endParaRPr lang="es-ES" sz="1800" b="0" strike="noStrike" spc="-1">
              <a:solidFill>
                <a:srgbClr val="000000"/>
              </a:solidFill>
              <a:latin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Picture 2_0" descr="Leonrdo13"/>
          <p:cNvPicPr/>
          <p:nvPr/>
        </p:nvPicPr>
        <p:blipFill>
          <a:blip r:embed="rId2" cstate="print"/>
          <a:srcRect l="1463" t="930" r="1463" b="930"/>
          <a:stretch/>
        </p:blipFill>
        <p:spPr>
          <a:xfrm>
            <a:off x="1187280" y="549360"/>
            <a:ext cx="3614760" cy="5634000"/>
          </a:xfrm>
          <a:prstGeom prst="rect">
            <a:avLst/>
          </a:prstGeom>
          <a:ln w="0">
            <a:noFill/>
          </a:ln>
        </p:spPr>
      </p:pic>
      <p:sp>
        <p:nvSpPr>
          <p:cNvPr id="403" name="Line 1"/>
          <p:cNvSpPr/>
          <p:nvPr/>
        </p:nvSpPr>
        <p:spPr>
          <a:xfrm flipH="1">
            <a:off x="1476000" y="2852640"/>
            <a:ext cx="1366920" cy="2089080"/>
          </a:xfrm>
          <a:prstGeom prst="line">
            <a:avLst/>
          </a:prstGeom>
          <a:ln w="38160">
            <a:solidFill>
              <a:srgbClr val="FF0000"/>
            </a:solidFill>
            <a:prstDash val="dash"/>
            <a:miter/>
          </a:ln>
        </p:spPr>
        <p:style>
          <a:lnRef idx="0">
            <a:scrgbClr r="0" g="0" b="0"/>
          </a:lnRef>
          <a:fillRef idx="0">
            <a:scrgbClr r="0" g="0" b="0"/>
          </a:fillRef>
          <a:effectRef idx="0">
            <a:scrgbClr r="0" g="0" b="0"/>
          </a:effectRef>
          <a:fontRef idx="minor"/>
        </p:style>
      </p:sp>
      <p:sp>
        <p:nvSpPr>
          <p:cNvPr id="404" name="Line 2"/>
          <p:cNvSpPr/>
          <p:nvPr/>
        </p:nvSpPr>
        <p:spPr>
          <a:xfrm>
            <a:off x="2843280" y="2852640"/>
            <a:ext cx="1800000" cy="1800360"/>
          </a:xfrm>
          <a:prstGeom prst="line">
            <a:avLst/>
          </a:prstGeom>
          <a:ln w="38160">
            <a:solidFill>
              <a:srgbClr val="FF0000"/>
            </a:solidFill>
            <a:prstDash val="dash"/>
            <a:miter/>
          </a:ln>
        </p:spPr>
        <p:style>
          <a:lnRef idx="0">
            <a:scrgbClr r="0" g="0" b="0"/>
          </a:lnRef>
          <a:fillRef idx="0">
            <a:scrgbClr r="0" g="0" b="0"/>
          </a:fillRef>
          <a:effectRef idx="0">
            <a:scrgbClr r="0" g="0" b="0"/>
          </a:effectRef>
          <a:fontRef idx="minor"/>
        </p:style>
      </p:sp>
      <p:sp>
        <p:nvSpPr>
          <p:cNvPr id="405" name="Line 3"/>
          <p:cNvSpPr/>
          <p:nvPr/>
        </p:nvSpPr>
        <p:spPr>
          <a:xfrm>
            <a:off x="1763640" y="4508640"/>
            <a:ext cx="2592360" cy="0"/>
          </a:xfrm>
          <a:prstGeom prst="line">
            <a:avLst/>
          </a:prstGeom>
          <a:ln w="38160">
            <a:solidFill>
              <a:srgbClr val="FF0000"/>
            </a:solidFill>
            <a:prstDash val="dash"/>
            <a:miter/>
          </a:ln>
        </p:spPr>
        <p:style>
          <a:lnRef idx="0">
            <a:scrgbClr r="0" g="0" b="0"/>
          </a:lnRef>
          <a:fillRef idx="0">
            <a:scrgbClr r="0" g="0" b="0"/>
          </a:fillRef>
          <a:effectRef idx="0">
            <a:scrgbClr r="0" g="0" b="0"/>
          </a:effectRef>
          <a:fontRef idx="minor"/>
        </p:style>
      </p:sp>
      <p:sp>
        <p:nvSpPr>
          <p:cNvPr id="406" name="CustomShape 4"/>
          <p:cNvSpPr/>
          <p:nvPr/>
        </p:nvSpPr>
        <p:spPr>
          <a:xfrm>
            <a:off x="4932360" y="289080"/>
            <a:ext cx="4032360" cy="61290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El </a:t>
            </a:r>
            <a:r>
              <a:rPr lang="es-ES" sz="1800" b="1" strike="noStrike" spc="-1">
                <a:solidFill>
                  <a:srgbClr val="000000"/>
                </a:solidFill>
                <a:latin typeface="Arial"/>
                <a:ea typeface="Times New Roman"/>
              </a:rPr>
              <a:t>tema</a:t>
            </a:r>
            <a:r>
              <a:rPr lang="es-ES" sz="1800" b="0" strike="noStrike" spc="-1">
                <a:solidFill>
                  <a:srgbClr val="000000"/>
                </a:solidFill>
                <a:latin typeface="Arial"/>
                <a:ea typeface="Times New Roman"/>
              </a:rPr>
              <a:t> procede de los evangelios apócrifos. Según estos, cuando Juan quedó huérfano fue a vivir a una cueva en la que fue encontrado por María y Jesús cuando estos huyen hacia Egipto. A estos personajes se une el arcángel Uriel.</a:t>
            </a:r>
            <a:endParaRPr lang="es-ES" sz="18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La </a:t>
            </a:r>
            <a:r>
              <a:rPr lang="es-ES" sz="1800" b="1" strike="noStrike" spc="-1">
                <a:solidFill>
                  <a:srgbClr val="000000"/>
                </a:solidFill>
                <a:latin typeface="Arial"/>
                <a:ea typeface="Times New Roman"/>
              </a:rPr>
              <a:t>composición</a:t>
            </a:r>
            <a:r>
              <a:rPr lang="es-ES" sz="1800" b="0" strike="noStrike" spc="-1">
                <a:solidFill>
                  <a:srgbClr val="000000"/>
                </a:solidFill>
                <a:latin typeface="Arial"/>
                <a:ea typeface="Times New Roman"/>
              </a:rPr>
              <a:t> es clásica con esquema triangular, cuyo vértice superior sería la cabeza de la Virgen, que con su mano izquierda en pronunciado escorzo</a:t>
            </a:r>
            <a:r>
              <a:rPr lang="es-ES" sz="1800" b="1" strike="noStrike" spc="-1">
                <a:solidFill>
                  <a:srgbClr val="000000"/>
                </a:solidFill>
                <a:latin typeface="Arial"/>
                <a:ea typeface="Times New Roman"/>
              </a:rPr>
              <a:t> </a:t>
            </a:r>
            <a:r>
              <a:rPr lang="es-ES" sz="1800" b="0" strike="noStrike" spc="-1">
                <a:solidFill>
                  <a:srgbClr val="000000"/>
                </a:solidFill>
                <a:latin typeface="Arial"/>
                <a:ea typeface="Times New Roman"/>
              </a:rPr>
              <a:t>(avance hacia el espectador) parece proteger a su Hijo. Hay que destacar el </a:t>
            </a:r>
            <a:r>
              <a:rPr lang="es-ES" sz="1800" b="1" strike="noStrike" spc="-1">
                <a:solidFill>
                  <a:srgbClr val="000000"/>
                </a:solidFill>
                <a:latin typeface="Arial"/>
                <a:ea typeface="Times New Roman"/>
              </a:rPr>
              <a:t>juego de las manos y las miradas </a:t>
            </a:r>
            <a:r>
              <a:rPr lang="es-ES" sz="1800" b="0" strike="noStrike" spc="-1">
                <a:solidFill>
                  <a:srgbClr val="000000"/>
                </a:solidFill>
                <a:latin typeface="Arial"/>
                <a:ea typeface="Times New Roman"/>
              </a:rPr>
              <a:t>de los personajes.</a:t>
            </a:r>
            <a:endParaRPr lang="es-ES" sz="18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En cuanto a los </a:t>
            </a:r>
            <a:r>
              <a:rPr lang="es-ES" sz="1800" b="1" strike="noStrike" spc="-1">
                <a:solidFill>
                  <a:srgbClr val="000000"/>
                </a:solidFill>
                <a:latin typeface="Arial"/>
                <a:ea typeface="Times New Roman"/>
              </a:rPr>
              <a:t>colores</a:t>
            </a:r>
            <a:r>
              <a:rPr lang="es-ES" sz="1800" b="0" strike="noStrike" spc="-1">
                <a:solidFill>
                  <a:srgbClr val="000000"/>
                </a:solidFill>
                <a:latin typeface="Arial"/>
                <a:ea typeface="Times New Roman"/>
              </a:rPr>
              <a:t> se observa un predominio de colores fríos (azul, verde, grises, plateados) que se armonizan con zonas de colores cálidos (naranja, marrones).</a:t>
            </a:r>
            <a:endParaRPr lang="es-ES" sz="18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solidFill>
                <a:srgbClr val="000000"/>
              </a:solidFill>
              <a:latin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extShape 1"/>
          <p:cNvSpPr txBox="1"/>
          <p:nvPr/>
        </p:nvSpPr>
        <p:spPr>
          <a:xfrm>
            <a:off x="4427280" y="5445000"/>
            <a:ext cx="4321080" cy="113832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1" strike="noStrike" spc="-1">
                <a:solidFill>
                  <a:srgbClr val="000000"/>
                </a:solidFill>
                <a:latin typeface="Times New Roman"/>
              </a:rPr>
              <a:t>LEONARDO da Vinci</a:t>
            </a:r>
            <a:r>
              <a:t/>
            </a:r>
            <a:br/>
            <a:r>
              <a:rPr lang="es-ES" sz="1600" b="1" i="1" strike="noStrike" spc="-1">
                <a:solidFill>
                  <a:srgbClr val="FF9966"/>
                </a:solidFill>
                <a:latin typeface="Times New Roman"/>
              </a:rPr>
              <a:t>Virgen de las rocas</a:t>
            </a:r>
            <a:r>
              <a:t/>
            </a:r>
            <a:br/>
            <a:r>
              <a:rPr lang="es-ES" sz="1600" b="0" strike="noStrike" spc="-1">
                <a:solidFill>
                  <a:srgbClr val="000000"/>
                </a:solidFill>
                <a:latin typeface="Times New Roman"/>
              </a:rPr>
              <a:t>1483-86</a:t>
            </a:r>
            <a:r>
              <a:t/>
            </a:r>
            <a:br/>
            <a:r>
              <a:rPr lang="es-ES" sz="1600" b="0" strike="noStrike" spc="-1">
                <a:solidFill>
                  <a:srgbClr val="000000"/>
                </a:solidFill>
                <a:latin typeface="Times New Roman"/>
              </a:rPr>
              <a:t>Óleo sobre tabla, 199 x 122 cm</a:t>
            </a:r>
            <a:r>
              <a:t/>
            </a:r>
            <a:br/>
            <a:r>
              <a:rPr lang="es-ES" sz="1600" b="0" strike="noStrike" spc="-1">
                <a:solidFill>
                  <a:srgbClr val="000000"/>
                </a:solidFill>
                <a:latin typeface="Times New Roman"/>
              </a:rPr>
              <a:t>Musée du Louvre, Paris </a:t>
            </a:r>
          </a:p>
        </p:txBody>
      </p:sp>
      <p:pic>
        <p:nvPicPr>
          <p:cNvPr id="408" name="Picture 3_0" descr="2virg_p"/>
          <p:cNvPicPr/>
          <p:nvPr/>
        </p:nvPicPr>
        <p:blipFill>
          <a:blip r:embed="rId2" cstate="print"/>
          <a:stretch/>
        </p:blipFill>
        <p:spPr>
          <a:xfrm>
            <a:off x="250920" y="189000"/>
            <a:ext cx="4100400" cy="6453000"/>
          </a:xfrm>
          <a:prstGeom prst="rect">
            <a:avLst/>
          </a:prstGeom>
          <a:ln w="0">
            <a:noFill/>
          </a:ln>
        </p:spPr>
      </p:pic>
      <p:sp>
        <p:nvSpPr>
          <p:cNvPr id="409" name="CustomShape 2"/>
          <p:cNvSpPr/>
          <p:nvPr/>
        </p:nvSpPr>
        <p:spPr>
          <a:xfrm>
            <a:off x="4572000" y="476280"/>
            <a:ext cx="4572000" cy="17398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44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rPr>
              <a:t>Las </a:t>
            </a:r>
            <a:r>
              <a:rPr lang="es-ES" sz="1800" b="1" strike="noStrike" spc="-1">
                <a:solidFill>
                  <a:srgbClr val="000000"/>
                </a:solidFill>
                <a:latin typeface="Arial"/>
              </a:rPr>
              <a:t>figuras y los paisajes</a:t>
            </a:r>
            <a:r>
              <a:rPr lang="es-ES" sz="1800" b="0" strike="noStrike" spc="-1">
                <a:solidFill>
                  <a:srgbClr val="000000"/>
                </a:solidFill>
                <a:latin typeface="Arial"/>
              </a:rPr>
              <a:t> presentan un aire de </a:t>
            </a:r>
            <a:r>
              <a:rPr lang="es-ES" sz="1800" b="1" strike="noStrike" spc="-1">
                <a:solidFill>
                  <a:srgbClr val="000000"/>
                </a:solidFill>
                <a:latin typeface="Arial"/>
              </a:rPr>
              <a:t>misterio</a:t>
            </a:r>
            <a:r>
              <a:rPr lang="es-ES" sz="1800" b="0" strike="noStrike" spc="-1">
                <a:solidFill>
                  <a:srgbClr val="000000"/>
                </a:solidFill>
                <a:latin typeface="Arial"/>
              </a:rPr>
              <a:t> que Leonardo consigue </a:t>
            </a:r>
            <a:r>
              <a:rPr lang="es-ES" sz="1800" b="1" strike="noStrike" spc="-1">
                <a:solidFill>
                  <a:srgbClr val="000000"/>
                </a:solidFill>
                <a:latin typeface="Arial"/>
              </a:rPr>
              <a:t>difuminando los contornos de las figuras</a:t>
            </a:r>
            <a:r>
              <a:rPr lang="es-ES" sz="1800" b="0" strike="noStrike" spc="-1">
                <a:solidFill>
                  <a:srgbClr val="000000"/>
                </a:solidFill>
                <a:latin typeface="Arial"/>
              </a:rPr>
              <a:t> (la técnica del </a:t>
            </a:r>
            <a:r>
              <a:rPr lang="es-ES" sz="1800" b="1" i="1" strike="noStrike" spc="-1">
                <a:solidFill>
                  <a:srgbClr val="000000"/>
                </a:solidFill>
                <a:latin typeface="Arial"/>
              </a:rPr>
              <a:t>sfumato</a:t>
            </a:r>
            <a:r>
              <a:rPr lang="es-ES" sz="1800" b="0" strike="noStrike" spc="-1">
                <a:solidFill>
                  <a:srgbClr val="000000"/>
                </a:solidFill>
                <a:latin typeface="Arial"/>
              </a:rPr>
              <a:t>). La naturaleza es mudable y fugaz, las cosas no tienen un perfil nítido.</a:t>
            </a:r>
            <a:endParaRPr lang="es-ES" sz="1800" b="0" strike="noStrike" spc="-1">
              <a:solidFill>
                <a:srgbClr val="000000"/>
              </a:solidFill>
              <a:latin typeface="Times New Roman"/>
            </a:endParaRPr>
          </a:p>
        </p:txBody>
      </p:sp>
      <p:sp>
        <p:nvSpPr>
          <p:cNvPr id="410" name="CustomShape 3"/>
          <p:cNvSpPr/>
          <p:nvPr/>
        </p:nvSpPr>
        <p:spPr>
          <a:xfrm>
            <a:off x="4572000" y="2205000"/>
            <a:ext cx="4572000" cy="17398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rPr>
              <a:t>Con el</a:t>
            </a:r>
            <a:r>
              <a:rPr lang="es-ES" sz="1800" b="1" strike="noStrike" spc="-1">
                <a:solidFill>
                  <a:srgbClr val="000000"/>
                </a:solidFill>
                <a:latin typeface="Arial"/>
              </a:rPr>
              <a:t> difuminado</a:t>
            </a:r>
            <a:r>
              <a:rPr lang="es-ES" sz="1800" b="0" strike="noStrike" spc="-1">
                <a:solidFill>
                  <a:srgbClr val="000000"/>
                </a:solidFill>
                <a:latin typeface="Arial"/>
              </a:rPr>
              <a:t> de los colores, el</a:t>
            </a:r>
            <a:r>
              <a:rPr lang="es-ES" sz="1800" b="1" strike="noStrike" spc="-1">
                <a:solidFill>
                  <a:srgbClr val="000000"/>
                </a:solidFill>
                <a:latin typeface="Arial"/>
              </a:rPr>
              <a:t> cromatismo</a:t>
            </a:r>
            <a:r>
              <a:rPr lang="es-ES" sz="1800" b="0" strike="noStrike" spc="-1">
                <a:solidFill>
                  <a:srgbClr val="000000"/>
                </a:solidFill>
                <a:latin typeface="Arial"/>
              </a:rPr>
              <a:t> varía en función de si se trata de primeros o segundos planos.</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000000"/>
                </a:solidFill>
                <a:latin typeface="Arial"/>
              </a:rPr>
              <a:t>Los fondos</a:t>
            </a:r>
            <a:r>
              <a:rPr lang="es-ES" sz="1800" b="0" strike="noStrike" spc="-1">
                <a:solidFill>
                  <a:srgbClr val="000000"/>
                </a:solidFill>
                <a:latin typeface="Arial"/>
              </a:rPr>
              <a:t> se colorean de azules, para que el aire circule y envuelva las figuras y los objetos.</a:t>
            </a:r>
            <a:endParaRPr lang="es-ES" sz="1800" b="0" strike="noStrike" spc="-1">
              <a:solidFill>
                <a:srgbClr val="000000"/>
              </a:solidFill>
              <a:latin typeface="Times New Roman"/>
            </a:endParaRPr>
          </a:p>
        </p:txBody>
      </p:sp>
      <p:sp>
        <p:nvSpPr>
          <p:cNvPr id="411" name="CustomShape 4"/>
          <p:cNvSpPr/>
          <p:nvPr/>
        </p:nvSpPr>
        <p:spPr>
          <a:xfrm>
            <a:off x="4572000" y="4008600"/>
            <a:ext cx="4572000" cy="9169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Mediante dos focos lumínicos consigue la </a:t>
            </a:r>
            <a:r>
              <a:rPr lang="es-ES" sz="1800" b="1" strike="noStrike" spc="-1">
                <a:solidFill>
                  <a:srgbClr val="000000"/>
                </a:solidFill>
                <a:latin typeface="Arial"/>
                <a:ea typeface="Times New Roman"/>
              </a:rPr>
              <a:t>perspectiva aérea</a:t>
            </a:r>
            <a:r>
              <a:rPr lang="es-ES" sz="1800" b="0" strike="noStrike" spc="-1">
                <a:solidFill>
                  <a:srgbClr val="000000"/>
                </a:solidFill>
                <a:latin typeface="Arial"/>
                <a:ea typeface="Times New Roman"/>
              </a:rPr>
              <a:t>, con la que logra el efecto de profundidad</a:t>
            </a: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Picture 2_1" descr="2virg_p"/>
          <p:cNvPicPr/>
          <p:nvPr/>
        </p:nvPicPr>
        <p:blipFill>
          <a:blip r:embed="rId2" cstate="print"/>
          <a:stretch/>
        </p:blipFill>
        <p:spPr>
          <a:xfrm>
            <a:off x="250920" y="189000"/>
            <a:ext cx="4100400" cy="6453000"/>
          </a:xfrm>
          <a:prstGeom prst="rect">
            <a:avLst/>
          </a:prstGeom>
          <a:ln w="0">
            <a:noFill/>
          </a:ln>
        </p:spPr>
      </p:pic>
      <p:pic>
        <p:nvPicPr>
          <p:cNvPr id="413" name="Picture 3_1" descr="3virg_l"/>
          <p:cNvPicPr/>
          <p:nvPr/>
        </p:nvPicPr>
        <p:blipFill>
          <a:blip r:embed="rId3" cstate="print"/>
          <a:stretch/>
        </p:blipFill>
        <p:spPr>
          <a:xfrm>
            <a:off x="4788000" y="189000"/>
            <a:ext cx="4054320" cy="6453000"/>
          </a:xfrm>
          <a:prstGeom prst="rect">
            <a:avLst/>
          </a:prstGeom>
          <a:ln w="0">
            <a:noFill/>
          </a:ln>
        </p:spPr>
      </p:pic>
      <p:sp>
        <p:nvSpPr>
          <p:cNvPr id="414" name="CustomShape 1"/>
          <p:cNvSpPr/>
          <p:nvPr/>
        </p:nvSpPr>
        <p:spPr>
          <a:xfrm>
            <a:off x="1262520" y="6021360"/>
            <a:ext cx="1840320" cy="36828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rPr>
              <a:t>Louvre. 1483-86</a:t>
            </a:r>
            <a:endParaRPr lang="es-ES" sz="1800" b="0" strike="noStrike" spc="-1">
              <a:solidFill>
                <a:srgbClr val="000000"/>
              </a:solidFill>
              <a:latin typeface="Times New Roman"/>
            </a:endParaRPr>
          </a:p>
        </p:txBody>
      </p:sp>
      <p:sp>
        <p:nvSpPr>
          <p:cNvPr id="415" name="CustomShape 2"/>
          <p:cNvSpPr/>
          <p:nvPr/>
        </p:nvSpPr>
        <p:spPr>
          <a:xfrm>
            <a:off x="4793760" y="6237360"/>
            <a:ext cx="3969360" cy="36828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rPr>
              <a:t>National Gallery. Londres. 1495-1508</a:t>
            </a: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TextShape 1"/>
          <p:cNvSpPr txBox="1"/>
          <p:nvPr/>
        </p:nvSpPr>
        <p:spPr>
          <a:xfrm>
            <a:off x="-360" y="2708280"/>
            <a:ext cx="4140360" cy="936720"/>
          </a:xfrm>
          <a:prstGeom prst="rect">
            <a:avLst/>
          </a:prstGeom>
          <a:noFill/>
          <a:ln w="0">
            <a:noFill/>
          </a:ln>
        </p:spPr>
        <p:txBody>
          <a:bodyPr lIns="92160" tIns="46080" rIns="92160" bIns="46080" anchor="ctr">
            <a:no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1" strike="noStrike" spc="-1">
                <a:solidFill>
                  <a:srgbClr val="000000"/>
                </a:solidFill>
                <a:latin typeface="Arial"/>
                <a:ea typeface="Arial"/>
              </a:rPr>
              <a:t>CLASIFICACIÓN: </a:t>
            </a:r>
            <a:r>
              <a:t/>
            </a:r>
            <a:br/>
            <a:r>
              <a:t/>
            </a:r>
            <a:br/>
            <a:r>
              <a:rPr lang="es-ES" sz="2000" b="0" u="sng" strike="noStrike" spc="-1">
                <a:solidFill>
                  <a:srgbClr val="000000"/>
                </a:solidFill>
                <a:uFillTx/>
                <a:latin typeface="Arial"/>
                <a:ea typeface="Arial"/>
              </a:rPr>
              <a:t>Obra</a:t>
            </a:r>
            <a:r>
              <a:rPr lang="es-ES" sz="2000" b="0" strike="noStrike" spc="-1">
                <a:solidFill>
                  <a:srgbClr val="000000"/>
                </a:solidFill>
                <a:latin typeface="Arial"/>
                <a:ea typeface="Arial"/>
              </a:rPr>
              <a:t>: </a:t>
            </a:r>
            <a:r>
              <a:rPr lang="es-ES" sz="3600" b="1" strike="noStrike" spc="-1">
                <a:solidFill>
                  <a:srgbClr val="FF9966"/>
                </a:solidFill>
                <a:latin typeface="Arial"/>
                <a:ea typeface="Arial"/>
              </a:rPr>
              <a:t>LA </a:t>
            </a:r>
            <a:r>
              <a:t/>
            </a:r>
            <a:br/>
            <a:r>
              <a:rPr lang="es-ES" sz="3600" b="1" strike="noStrike" spc="-1">
                <a:solidFill>
                  <a:srgbClr val="FF9966"/>
                </a:solidFill>
                <a:latin typeface="Arial"/>
                <a:ea typeface="Arial"/>
              </a:rPr>
              <a:t>ÚLTIMA </a:t>
            </a:r>
            <a:r>
              <a:t/>
            </a:r>
            <a:br/>
            <a:r>
              <a:rPr lang="es-ES" sz="3600" b="1" strike="noStrike" spc="-1">
                <a:solidFill>
                  <a:srgbClr val="FF9966"/>
                </a:solidFill>
                <a:latin typeface="Arial"/>
                <a:ea typeface="Arial"/>
              </a:rPr>
              <a:t>CENA</a:t>
            </a:r>
            <a:r>
              <a:t/>
            </a:r>
            <a:br/>
            <a:r>
              <a:t/>
            </a:r>
            <a:br/>
            <a:r>
              <a:rPr lang="es-ES" sz="2000" b="0" u="sng" strike="noStrike" spc="-1">
                <a:solidFill>
                  <a:srgbClr val="000000"/>
                </a:solidFill>
                <a:uFillTx/>
                <a:latin typeface="Arial"/>
                <a:ea typeface="Arial"/>
              </a:rPr>
              <a:t>Autor</a:t>
            </a:r>
            <a:r>
              <a:rPr lang="es-ES" sz="2000" b="0" strike="noStrike" spc="-1">
                <a:solidFill>
                  <a:srgbClr val="000000"/>
                </a:solidFill>
                <a:latin typeface="Arial"/>
                <a:ea typeface="Arial"/>
              </a:rPr>
              <a:t>: Leonardo da Vinci</a:t>
            </a:r>
            <a:r>
              <a:t/>
            </a:r>
            <a:br/>
            <a:r>
              <a:rPr lang="es-ES" sz="2000" b="0" strike="noStrike" spc="-1">
                <a:solidFill>
                  <a:srgbClr val="000000"/>
                </a:solidFill>
                <a:latin typeface="Arial"/>
                <a:ea typeface="Arial"/>
              </a:rPr>
              <a:t> </a:t>
            </a:r>
            <a:r>
              <a:t/>
            </a:r>
            <a:br/>
            <a:r>
              <a:rPr lang="es-ES" sz="2000" b="0" u="sng" strike="noStrike" spc="-1">
                <a:solidFill>
                  <a:srgbClr val="000000"/>
                </a:solidFill>
                <a:uFillTx/>
                <a:latin typeface="Arial"/>
                <a:ea typeface="Arial"/>
              </a:rPr>
              <a:t>Estilo</a:t>
            </a:r>
            <a:r>
              <a:rPr lang="es-ES" sz="2000" b="0" strike="noStrike" spc="-1">
                <a:solidFill>
                  <a:srgbClr val="000000"/>
                </a:solidFill>
                <a:latin typeface="Arial"/>
                <a:ea typeface="Arial"/>
              </a:rPr>
              <a:t>: Arte renacentista. Quattrocento-Cinquecento </a:t>
            </a:r>
            <a:r>
              <a:t/>
            </a:r>
            <a:br/>
            <a:r>
              <a:t/>
            </a:r>
            <a:br/>
            <a:r>
              <a:rPr lang="es-ES" sz="2000" b="0" u="sng" strike="noStrike" spc="-1">
                <a:solidFill>
                  <a:srgbClr val="000000"/>
                </a:solidFill>
                <a:uFillTx/>
                <a:latin typeface="Arial"/>
                <a:ea typeface="Arial"/>
              </a:rPr>
              <a:t>Cronología</a:t>
            </a:r>
            <a:r>
              <a:rPr lang="es-ES" sz="2000" b="0" strike="noStrike" spc="-1">
                <a:solidFill>
                  <a:srgbClr val="000000"/>
                </a:solidFill>
                <a:latin typeface="Arial"/>
                <a:ea typeface="Arial"/>
              </a:rPr>
              <a:t>: siglo XV (1495-98)</a:t>
            </a:r>
            <a:r>
              <a:t/>
            </a:r>
            <a:br/>
            <a:r>
              <a:t/>
            </a:r>
            <a:br/>
            <a:r>
              <a:rPr lang="es-ES" sz="2000" b="0" u="sng" strike="noStrike" spc="-1">
                <a:solidFill>
                  <a:srgbClr val="000000"/>
                </a:solidFill>
                <a:uFillTx/>
                <a:latin typeface="Arial"/>
                <a:ea typeface="Arial"/>
              </a:rPr>
              <a:t>Localización</a:t>
            </a:r>
            <a:r>
              <a:rPr lang="es-ES" sz="2000" b="0" strike="noStrike" spc="-1">
                <a:solidFill>
                  <a:srgbClr val="000000"/>
                </a:solidFill>
                <a:latin typeface="Arial"/>
                <a:ea typeface="Arial"/>
              </a:rPr>
              <a:t>: Santa Maria delle Grazie, Milán </a:t>
            </a:r>
            <a:r>
              <a:t/>
            </a:r>
            <a:br/>
            <a:r>
              <a:t/>
            </a:r>
            <a:br/>
            <a:r>
              <a:rPr lang="es-ES" sz="2000" b="0" u="sng" strike="noStrike" spc="-1">
                <a:solidFill>
                  <a:srgbClr val="000000"/>
                </a:solidFill>
                <a:uFillTx/>
                <a:latin typeface="Arial"/>
                <a:ea typeface="Arial"/>
              </a:rPr>
              <a:t>Técnica</a:t>
            </a:r>
            <a:r>
              <a:rPr lang="es-ES" sz="2000" b="0" strike="noStrike" spc="-1">
                <a:solidFill>
                  <a:srgbClr val="000000"/>
                </a:solidFill>
                <a:latin typeface="Arial"/>
                <a:ea typeface="Arial"/>
              </a:rPr>
              <a:t>: Óleo y temple sobre yeso</a:t>
            </a:r>
            <a:endParaRPr lang="es-ES" sz="2000" b="0" strike="noStrike" spc="-1">
              <a:solidFill>
                <a:srgbClr val="000000"/>
              </a:solidFill>
              <a:latin typeface="Times New Roman"/>
            </a:endParaRPr>
          </a:p>
        </p:txBody>
      </p:sp>
      <p:pic>
        <p:nvPicPr>
          <p:cNvPr id="417" name="Picture 3_2" descr="4lastsu2"/>
          <p:cNvPicPr/>
          <p:nvPr/>
        </p:nvPicPr>
        <p:blipFill>
          <a:blip r:embed="rId2" cstate="print"/>
          <a:stretch/>
        </p:blipFill>
        <p:spPr>
          <a:xfrm>
            <a:off x="3033720" y="0"/>
            <a:ext cx="6110280" cy="3213000"/>
          </a:xfrm>
          <a:prstGeom prst="rect">
            <a:avLst/>
          </a:prstGeom>
          <a:ln w="0">
            <a:noFill/>
          </a:ln>
        </p:spPr>
      </p:pic>
      <p:pic>
        <p:nvPicPr>
          <p:cNvPr id="418" name="Picture 3_3" descr="Leonrdo20"/>
          <p:cNvPicPr/>
          <p:nvPr/>
        </p:nvPicPr>
        <p:blipFill>
          <a:blip r:embed="rId3" cstate="print"/>
          <a:stretch/>
        </p:blipFill>
        <p:spPr>
          <a:xfrm>
            <a:off x="5508720" y="3357720"/>
            <a:ext cx="2520720" cy="35002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1 Imagen" descr="leonardo cena.jpg"/>
          <p:cNvPicPr/>
          <p:nvPr/>
        </p:nvPicPr>
        <p:blipFill>
          <a:blip r:embed="rId2" cstate="print"/>
          <a:stretch/>
        </p:blipFill>
        <p:spPr>
          <a:xfrm>
            <a:off x="395640" y="203760"/>
            <a:ext cx="8280720" cy="63943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1 Imagen" descr="fra angelico.jpg"/>
          <p:cNvPicPr/>
          <p:nvPr/>
        </p:nvPicPr>
        <p:blipFill>
          <a:blip r:embed="rId2" cstate="print"/>
          <a:stretch/>
        </p:blipFill>
        <p:spPr>
          <a:xfrm>
            <a:off x="432720" y="209880"/>
            <a:ext cx="8243280" cy="6022800"/>
          </a:xfrm>
          <a:prstGeom prst="rect">
            <a:avLst/>
          </a:prstGeom>
          <a:ln w="0">
            <a:noFill/>
          </a:ln>
        </p:spPr>
      </p:pic>
      <p:sp>
        <p:nvSpPr>
          <p:cNvPr id="334" name="CustomShape 1"/>
          <p:cNvSpPr/>
          <p:nvPr/>
        </p:nvSpPr>
        <p:spPr>
          <a:xfrm>
            <a:off x="539640" y="6309360"/>
            <a:ext cx="3744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Fra Angelico. Anunciación</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Picture 2_2" descr="UltimaCena"/>
          <p:cNvPicPr/>
          <p:nvPr/>
        </p:nvPicPr>
        <p:blipFill>
          <a:blip r:embed="rId2" cstate="print"/>
          <a:stretch/>
        </p:blipFill>
        <p:spPr>
          <a:xfrm>
            <a:off x="179280" y="260280"/>
            <a:ext cx="5613480" cy="4221360"/>
          </a:xfrm>
          <a:prstGeom prst="rect">
            <a:avLst/>
          </a:prstGeom>
          <a:ln w="0">
            <a:noFill/>
          </a:ln>
        </p:spPr>
      </p:pic>
      <p:pic>
        <p:nvPicPr>
          <p:cNvPr id="422" name="Picture 3_4" descr="convento_santa_maria"/>
          <p:cNvPicPr/>
          <p:nvPr/>
        </p:nvPicPr>
        <p:blipFill>
          <a:blip r:embed="rId3" cstate="print"/>
          <a:stretch/>
        </p:blipFill>
        <p:spPr>
          <a:xfrm>
            <a:off x="1547640" y="4700520"/>
            <a:ext cx="2664000" cy="2157480"/>
          </a:xfrm>
          <a:prstGeom prst="rect">
            <a:avLst/>
          </a:prstGeom>
          <a:ln w="0">
            <a:noFill/>
          </a:ln>
        </p:spPr>
      </p:pic>
      <p:pic>
        <p:nvPicPr>
          <p:cNvPr id="423" name="Picture 3_5" descr="Leonrdo20"/>
          <p:cNvPicPr/>
          <p:nvPr/>
        </p:nvPicPr>
        <p:blipFill>
          <a:blip r:embed="rId4" cstate="print"/>
          <a:stretch/>
        </p:blipFill>
        <p:spPr>
          <a:xfrm>
            <a:off x="5875200" y="1916280"/>
            <a:ext cx="3268800" cy="4537080"/>
          </a:xfrm>
          <a:prstGeom prst="rect">
            <a:avLst/>
          </a:prstGeom>
          <a:ln w="0">
            <a:noFill/>
          </a:ln>
        </p:spPr>
      </p:pic>
      <p:sp>
        <p:nvSpPr>
          <p:cNvPr id="424" name="TextShape 1"/>
          <p:cNvSpPr txBox="1"/>
          <p:nvPr/>
        </p:nvSpPr>
        <p:spPr>
          <a:xfrm>
            <a:off x="6048000" y="549000"/>
            <a:ext cx="3095640" cy="1143000"/>
          </a:xfrm>
          <a:prstGeom prst="rect">
            <a:avLst/>
          </a:prstGeom>
          <a:noFill/>
          <a:ln w="0">
            <a:noFill/>
          </a:ln>
        </p:spPr>
        <p:txBody>
          <a:bodyPr lIns="92160" tIns="46080" rIns="92160" bIns="46080" anchor="ctr">
            <a:noAutofit/>
          </a:bodyPr>
          <a:lstStyle/>
          <a:p>
            <a:pP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800" b="0" i="1" strike="noStrike" spc="-1">
                <a:solidFill>
                  <a:srgbClr val="FF9966"/>
                </a:solidFill>
                <a:latin typeface="Times New Roman"/>
              </a:rPr>
              <a:t>La Última  Cena</a:t>
            </a:r>
            <a:r>
              <a:rPr lang="es-ES" sz="2800" b="0" strike="noStrike" spc="-1">
                <a:solidFill>
                  <a:srgbClr val="FF9966"/>
                </a:solidFill>
                <a:latin typeface="Times New Roman"/>
              </a:rPr>
              <a:t> </a:t>
            </a:r>
            <a:r>
              <a:rPr lang="es-ES" sz="2800" b="0" strike="noStrike" spc="-1">
                <a:solidFill>
                  <a:srgbClr val="000000"/>
                </a:solidFill>
                <a:latin typeface="Times New Roman"/>
              </a:rPr>
              <a:t>Santa María delle Grazie. Milán. 1498.</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extShape 1"/>
          <p:cNvSpPr txBox="1"/>
          <p:nvPr/>
        </p:nvSpPr>
        <p:spPr>
          <a:xfrm>
            <a:off x="250920" y="5013360"/>
            <a:ext cx="8686800" cy="1511280"/>
          </a:xfrm>
          <a:prstGeom prst="rect">
            <a:avLst/>
          </a:prstGeom>
          <a:noFill/>
          <a:ln w="0">
            <a:noFill/>
          </a:ln>
        </p:spPr>
        <p:txBody>
          <a:bodyPr lIns="92160" tIns="46080" rIns="92160" bIns="46080">
            <a:normAutofit/>
          </a:bodyPr>
          <a:lstStyle/>
          <a:p>
            <a:pPr>
              <a:lnSpc>
                <a:spcPct val="100000"/>
              </a:lnSpc>
              <a:spcBef>
                <a:spcPts val="44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i="1" strike="noStrike" spc="-1">
                <a:solidFill>
                  <a:srgbClr val="000000"/>
                </a:solidFill>
                <a:latin typeface="Arial"/>
                <a:ea typeface="Arial"/>
              </a:rPr>
              <a:t>La Última Cena</a:t>
            </a:r>
            <a:r>
              <a:rPr lang="es-ES" sz="1800" b="0" strike="noStrike" spc="-1">
                <a:solidFill>
                  <a:srgbClr val="000000"/>
                </a:solidFill>
                <a:latin typeface="Arial"/>
                <a:ea typeface="Arial"/>
              </a:rPr>
              <a:t> es una pintura realizada para su patrón, el duque Ludovico Sforza de Milán. </a:t>
            </a:r>
            <a:r>
              <a:rPr lang="es-ES" sz="1800" b="1" strike="noStrike" spc="-1">
                <a:solidFill>
                  <a:srgbClr val="000000"/>
                </a:solidFill>
                <a:latin typeface="Arial"/>
                <a:ea typeface="Arial"/>
              </a:rPr>
              <a:t>Representa </a:t>
            </a:r>
            <a:r>
              <a:rPr lang="es-ES" sz="1800" b="0" strike="noStrike" spc="-1">
                <a:solidFill>
                  <a:srgbClr val="000000"/>
                </a:solidFill>
                <a:latin typeface="Arial"/>
                <a:ea typeface="Arial"/>
              </a:rPr>
              <a:t>la escena de la Última Cena de los últimos días de la vida de Jesús de Nazaret según narra la </a:t>
            </a:r>
            <a:r>
              <a:rPr lang="es-ES" sz="1800" b="0" i="1" strike="noStrike" spc="-1">
                <a:solidFill>
                  <a:srgbClr val="000000"/>
                </a:solidFill>
                <a:latin typeface="Arial"/>
                <a:ea typeface="Arial"/>
              </a:rPr>
              <a:t>Biblia</a:t>
            </a:r>
            <a:r>
              <a:rPr lang="es-ES" sz="1800" b="0" strike="noStrike" spc="-1">
                <a:solidFill>
                  <a:srgbClr val="000000"/>
                </a:solidFill>
                <a:latin typeface="Arial"/>
                <a:ea typeface="Arial"/>
              </a:rPr>
              <a:t>. La pintura está basada en Juan 13:21, en la cual Jesús anuncia que uno de sus 12 discípulos le traicionaría. Nunca ha sido de propiedad privada ni ha sido tasado.</a:t>
            </a:r>
            <a:endParaRPr lang="es-ES" sz="1800" b="0" strike="noStrike" spc="-1">
              <a:solidFill>
                <a:srgbClr val="000000"/>
              </a:solidFill>
              <a:latin typeface="Times New Roman"/>
            </a:endParaRPr>
          </a:p>
          <a:p>
            <a:pPr>
              <a:lnSpc>
                <a:spcPct val="100000"/>
              </a:lnSpc>
              <a:spcBef>
                <a:spcPts val="44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solidFill>
                <a:srgbClr val="000000"/>
              </a:solidFill>
              <a:latin typeface="Times New Roman"/>
            </a:endParaRPr>
          </a:p>
        </p:txBody>
      </p:sp>
      <p:pic>
        <p:nvPicPr>
          <p:cNvPr id="426" name="Picture 3_6" descr="4lastsu2"/>
          <p:cNvPicPr/>
          <p:nvPr/>
        </p:nvPicPr>
        <p:blipFill>
          <a:blip r:embed="rId2" cstate="print"/>
          <a:stretch/>
        </p:blipFill>
        <p:spPr>
          <a:xfrm>
            <a:off x="0" y="-27000"/>
            <a:ext cx="9144000" cy="48085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TextShape 1"/>
          <p:cNvSpPr txBox="1"/>
          <p:nvPr/>
        </p:nvSpPr>
        <p:spPr>
          <a:xfrm>
            <a:off x="468360" y="5273280"/>
            <a:ext cx="8229600" cy="1584360"/>
          </a:xfrm>
          <a:prstGeom prst="rect">
            <a:avLst/>
          </a:prstGeom>
          <a:noFill/>
          <a:ln w="0">
            <a:noFill/>
          </a:ln>
        </p:spPr>
        <p:txBody>
          <a:bodyPr lIns="92160" tIns="46080" rIns="92160" bIns="46080">
            <a:normAutofit/>
          </a:bodyPr>
          <a:lstStyle/>
          <a:p>
            <a:pPr>
              <a:lnSpc>
                <a:spcPct val="100000"/>
              </a:lnSpc>
              <a:spcBef>
                <a:spcPts val="44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En la obra podemos apreciar aun los </a:t>
            </a:r>
            <a:r>
              <a:rPr lang="es-ES" sz="1800" b="1" strike="noStrike" spc="-1">
                <a:solidFill>
                  <a:srgbClr val="000000"/>
                </a:solidFill>
                <a:latin typeface="Arial"/>
                <a:ea typeface="Arial"/>
              </a:rPr>
              <a:t>rasgos</a:t>
            </a:r>
            <a:r>
              <a:rPr lang="es-ES" sz="1800" b="0" strike="noStrike" spc="-1">
                <a:solidFill>
                  <a:srgbClr val="000000"/>
                </a:solidFill>
                <a:latin typeface="Arial"/>
                <a:ea typeface="Arial"/>
              </a:rPr>
              <a:t> de estupor, edad, temor y carácter de los apóstoles en contraste con el blanco del mantel y el colorido de sus vestimentas. La serenidad de Cristo contrasta con la agitación y el dinamismo que emana de los apóstoles que se interrogan.</a:t>
            </a:r>
            <a:endParaRPr lang="es-ES" sz="1800" b="0" strike="noStrike" spc="-1">
              <a:solidFill>
                <a:srgbClr val="000000"/>
              </a:solidFill>
              <a:latin typeface="Times New Roman"/>
            </a:endParaRPr>
          </a:p>
        </p:txBody>
      </p:sp>
      <p:pic>
        <p:nvPicPr>
          <p:cNvPr id="428" name="Picture 2_3" descr="i nomi dei personaggi"/>
          <p:cNvPicPr/>
          <p:nvPr/>
        </p:nvPicPr>
        <p:blipFill>
          <a:blip r:embed="rId2" cstate="print"/>
          <a:stretch/>
        </p:blipFill>
        <p:spPr>
          <a:xfrm>
            <a:off x="-6480" y="404640"/>
            <a:ext cx="8872560" cy="45370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TextShape 1"/>
          <p:cNvSpPr txBox="1"/>
          <p:nvPr/>
        </p:nvSpPr>
        <p:spPr>
          <a:xfrm>
            <a:off x="685800" y="609120"/>
            <a:ext cx="7772400" cy="56196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strike="noStrike" spc="-1">
                <a:solidFill>
                  <a:srgbClr val="000000"/>
                </a:solidFill>
                <a:latin typeface="Times New Roman"/>
              </a:rPr>
              <a:t>LA ESTRUCTURA COMPOSITIVA DE LA ÚLTIMA CENA</a:t>
            </a:r>
          </a:p>
        </p:txBody>
      </p:sp>
      <p:pic>
        <p:nvPicPr>
          <p:cNvPr id="430" name="Picture 3_7" descr="lluc2"/>
          <p:cNvPicPr/>
          <p:nvPr/>
        </p:nvPicPr>
        <p:blipFill>
          <a:blip r:embed="rId2" cstate="print"/>
          <a:stretch/>
        </p:blipFill>
        <p:spPr>
          <a:xfrm>
            <a:off x="468360" y="0"/>
            <a:ext cx="8207280" cy="4707000"/>
          </a:xfrm>
          <a:prstGeom prst="rect">
            <a:avLst/>
          </a:prstGeom>
          <a:ln w="0">
            <a:noFill/>
          </a:ln>
        </p:spPr>
      </p:pic>
      <p:sp>
        <p:nvSpPr>
          <p:cNvPr id="431" name="TextShape 2"/>
          <p:cNvSpPr txBox="1"/>
          <p:nvPr/>
        </p:nvSpPr>
        <p:spPr>
          <a:xfrm>
            <a:off x="457200" y="4797000"/>
            <a:ext cx="8229600" cy="1760760"/>
          </a:xfrm>
          <a:prstGeom prst="rect">
            <a:avLst/>
          </a:prstGeom>
          <a:noFill/>
          <a:ln w="0">
            <a:noFill/>
          </a:ln>
        </p:spPr>
        <p:txBody>
          <a:bodyPr lIns="92160" tIns="46080" rIns="92160" bIns="46080">
            <a:normAutofit/>
          </a:bodyPr>
          <a:lstStyle/>
          <a:p>
            <a:pPr>
              <a:lnSpc>
                <a:spcPct val="100000"/>
              </a:lnSpc>
              <a:spcBef>
                <a:spcPts val="44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Usando la </a:t>
            </a:r>
            <a:r>
              <a:rPr lang="es-ES" sz="1800" b="1" strike="noStrike" spc="-1">
                <a:solidFill>
                  <a:srgbClr val="000000"/>
                </a:solidFill>
                <a:latin typeface="Arial"/>
                <a:ea typeface="Arial"/>
              </a:rPr>
              <a:t>horizontalidad teatral </a:t>
            </a:r>
            <a:r>
              <a:rPr lang="es-ES" sz="1800" b="0" strike="noStrike" spc="-1">
                <a:solidFill>
                  <a:srgbClr val="000000"/>
                </a:solidFill>
                <a:latin typeface="Arial"/>
                <a:ea typeface="Arial"/>
              </a:rPr>
              <a:t>pinta una gran mesa cuadrada, los apóstoles sentados y dispuestos en grupos de a tres, alineados a ella con Jesucristo en el medio (majestuoso como un </a:t>
            </a:r>
            <a:r>
              <a:rPr lang="es-ES" sz="1800" b="1" strike="noStrike" spc="-1">
                <a:solidFill>
                  <a:srgbClr val="000000"/>
                </a:solidFill>
                <a:latin typeface="Arial"/>
                <a:ea typeface="Arial"/>
              </a:rPr>
              <a:t>triángulo </a:t>
            </a:r>
            <a:r>
              <a:rPr lang="es-ES" sz="1800" b="0" strike="noStrike" spc="-1">
                <a:solidFill>
                  <a:srgbClr val="000000"/>
                </a:solidFill>
                <a:latin typeface="Arial"/>
                <a:ea typeface="Arial"/>
              </a:rPr>
              <a:t>equilátero) y detrás una sala grande con ventanas al exterior, viéndose un paisaje montañoso en ellas. Todo bajo un techo de vigas de madera; todo elaborado con </a:t>
            </a:r>
            <a:r>
              <a:rPr lang="es-ES" sz="1800" b="1" strike="noStrike" spc="-1">
                <a:solidFill>
                  <a:srgbClr val="000000"/>
                </a:solidFill>
                <a:latin typeface="Arial"/>
                <a:ea typeface="Arial"/>
              </a:rPr>
              <a:t>formas cuadradas: </a:t>
            </a:r>
            <a:r>
              <a:rPr lang="es-ES" sz="1800" b="0" strike="noStrike" spc="-1">
                <a:solidFill>
                  <a:srgbClr val="000000"/>
                </a:solidFill>
                <a:latin typeface="Arial"/>
                <a:ea typeface="Arial"/>
              </a:rPr>
              <a:t>las ventanas, la mesa, la caída del mantel en la mesa, el techo…</a:t>
            </a: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Imagen 3"/>
          <p:cNvPicPr/>
          <p:nvPr/>
        </p:nvPicPr>
        <p:blipFill>
          <a:blip r:embed="rId2" cstate="print"/>
          <a:stretch/>
        </p:blipFill>
        <p:spPr>
          <a:xfrm>
            <a:off x="900000" y="404640"/>
            <a:ext cx="7290000" cy="3488040"/>
          </a:xfrm>
          <a:prstGeom prst="rect">
            <a:avLst/>
          </a:prstGeom>
          <a:ln w="0">
            <a:noFill/>
          </a:ln>
        </p:spPr>
      </p:pic>
      <p:sp>
        <p:nvSpPr>
          <p:cNvPr id="433" name="CustomShape 1"/>
          <p:cNvSpPr/>
          <p:nvPr/>
        </p:nvSpPr>
        <p:spPr>
          <a:xfrm>
            <a:off x="684360" y="4149720"/>
            <a:ext cx="7721280" cy="1923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Arial"/>
              </a:rPr>
              <a:t>Todas las líneas arquitectónicas juegan a su favor. En realidad, toda la habitación está diseñada para Él. Las </a:t>
            </a:r>
            <a:r>
              <a:rPr lang="es-ES" sz="2000" b="1" strike="noStrike" spc="-1">
                <a:solidFill>
                  <a:srgbClr val="000000"/>
                </a:solidFill>
                <a:latin typeface="Arial"/>
                <a:ea typeface="Arial"/>
              </a:rPr>
              <a:t>líneas de fuga </a:t>
            </a:r>
            <a:r>
              <a:rPr lang="es-ES" sz="2000" b="0" strike="noStrike" spc="-1">
                <a:solidFill>
                  <a:srgbClr val="000000"/>
                </a:solidFill>
                <a:latin typeface="Arial"/>
                <a:ea typeface="Arial"/>
              </a:rPr>
              <a:t>que forman los cuadros de las dos paredes laterales terminan en su cabeza, al igual que las líneas del techo. El frontón circular que remata la ventana del centro en realidad lo corona a él. Su rostro es el único que se recorta enteramente sobre el paisaje del fondo. </a:t>
            </a:r>
            <a:endParaRPr lang="es-ES" sz="20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Picture 2_4" descr="platform"/>
          <p:cNvPicPr/>
          <p:nvPr/>
        </p:nvPicPr>
        <p:blipFill>
          <a:blip r:embed="rId3" cstate="print"/>
          <a:srcRect l="4125" t="10000" r="9124" b="5554"/>
          <a:stretch/>
        </p:blipFill>
        <p:spPr>
          <a:xfrm>
            <a:off x="4419720" y="0"/>
            <a:ext cx="1893600" cy="6858000"/>
          </a:xfrm>
          <a:prstGeom prst="rect">
            <a:avLst/>
          </a:prstGeom>
          <a:ln w="0">
            <a:noFill/>
          </a:ln>
        </p:spPr>
      </p:pic>
      <p:sp>
        <p:nvSpPr>
          <p:cNvPr id="435" name="CustomShape 1"/>
          <p:cNvSpPr/>
          <p:nvPr/>
        </p:nvSpPr>
        <p:spPr>
          <a:xfrm>
            <a:off x="6538320" y="4714920"/>
            <a:ext cx="2183400" cy="520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800" b="0" strike="noStrike" spc="-1">
                <a:solidFill>
                  <a:srgbClr val="000000"/>
                </a:solidFill>
                <a:latin typeface="Times New Roman"/>
              </a:rPr>
              <a:t>refectorio real</a:t>
            </a:r>
            <a:endParaRPr lang="es-ES" sz="2800" b="0" strike="noStrike" spc="-1">
              <a:solidFill>
                <a:srgbClr val="000000"/>
              </a:solidFill>
              <a:latin typeface="Times New Roman"/>
            </a:endParaRPr>
          </a:p>
        </p:txBody>
      </p:sp>
      <p:sp>
        <p:nvSpPr>
          <p:cNvPr id="436" name="CustomShape 2"/>
          <p:cNvSpPr/>
          <p:nvPr/>
        </p:nvSpPr>
        <p:spPr>
          <a:xfrm>
            <a:off x="6461280" y="1362240"/>
            <a:ext cx="2658600" cy="5205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800" b="0" strike="noStrike" spc="-1">
                <a:solidFill>
                  <a:srgbClr val="000000"/>
                </a:solidFill>
                <a:latin typeface="Times New Roman"/>
              </a:rPr>
              <a:t>refectorio ficticio</a:t>
            </a:r>
            <a:endParaRPr lang="es-ES" sz="2800" b="0" strike="noStrike" spc="-1">
              <a:solidFill>
                <a:srgbClr val="000000"/>
              </a:solidFill>
              <a:latin typeface="Times New Roman"/>
            </a:endParaRPr>
          </a:p>
        </p:txBody>
      </p:sp>
      <p:sp>
        <p:nvSpPr>
          <p:cNvPr id="437" name="CustomShape 3"/>
          <p:cNvSpPr/>
          <p:nvPr/>
        </p:nvSpPr>
        <p:spPr>
          <a:xfrm>
            <a:off x="4572000" y="152280"/>
            <a:ext cx="1523880" cy="38124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438" name="CustomShape 4"/>
          <p:cNvSpPr/>
          <p:nvPr/>
        </p:nvSpPr>
        <p:spPr>
          <a:xfrm>
            <a:off x="5791320" y="1295280"/>
            <a:ext cx="380880" cy="91440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439" name="CustomShape 5"/>
          <p:cNvSpPr/>
          <p:nvPr/>
        </p:nvSpPr>
        <p:spPr>
          <a:xfrm>
            <a:off x="5105520" y="2514600"/>
            <a:ext cx="380880" cy="45720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440" name="CustomShape 6"/>
          <p:cNvSpPr/>
          <p:nvPr/>
        </p:nvSpPr>
        <p:spPr>
          <a:xfrm>
            <a:off x="5105520" y="5105520"/>
            <a:ext cx="457200" cy="53316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wrap="none" lIns="90000" tIns="46800" rIns="90000" bIns="46800" anchor="ctr">
            <a:noAutofit/>
          </a:bodyPr>
          <a:lstStyle/>
          <a:p>
            <a:pPr algn="ct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espectador</a:t>
            </a:r>
            <a:endParaRPr lang="es-ES" sz="1800" b="0" strike="noStrike" spc="-1">
              <a:solidFill>
                <a:srgbClr val="000000"/>
              </a:solidFill>
              <a:latin typeface="Times New Roman"/>
            </a:endParaRPr>
          </a:p>
        </p:txBody>
      </p:sp>
      <p:sp>
        <p:nvSpPr>
          <p:cNvPr id="441" name="CustomShape 7"/>
          <p:cNvSpPr/>
          <p:nvPr/>
        </p:nvSpPr>
        <p:spPr>
          <a:xfrm>
            <a:off x="5867280" y="4724280"/>
            <a:ext cx="228600" cy="91440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442" name="CustomShape 8"/>
          <p:cNvSpPr/>
          <p:nvPr/>
        </p:nvSpPr>
        <p:spPr>
          <a:xfrm>
            <a:off x="5029200" y="3200400"/>
            <a:ext cx="609480" cy="22860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443" name="CustomShape 9"/>
          <p:cNvSpPr/>
          <p:nvPr/>
        </p:nvSpPr>
        <p:spPr>
          <a:xfrm>
            <a:off x="4572000" y="152280"/>
            <a:ext cx="1600200" cy="3429000"/>
          </a:xfrm>
          <a:prstGeom prst="rect">
            <a:avLst/>
          </a:prstGeom>
          <a:solidFill>
            <a:srgbClr val="00FF00">
              <a:alpha val="50000"/>
            </a:srgbClr>
          </a:solidFill>
          <a:ln w="9360">
            <a:solidFill>
              <a:srgbClr val="000000"/>
            </a:solidFill>
            <a:miter/>
          </a:ln>
        </p:spPr>
        <p:style>
          <a:lnRef idx="0">
            <a:scrgbClr r="0" g="0" b="0"/>
          </a:lnRef>
          <a:fillRef idx="0">
            <a:scrgbClr r="0" g="0" b="0"/>
          </a:fillRef>
          <a:effectRef idx="0">
            <a:scrgbClr r="0" g="0" b="0"/>
          </a:effectRef>
          <a:fontRef idx="minor"/>
        </p:style>
      </p:sp>
      <p:pic>
        <p:nvPicPr>
          <p:cNvPr id="444" name="Picture 12_1" descr="platform"/>
          <p:cNvPicPr/>
          <p:nvPr/>
        </p:nvPicPr>
        <p:blipFill>
          <a:blip r:embed="rId4" cstate="print"/>
          <a:stretch/>
        </p:blipFill>
        <p:spPr>
          <a:xfrm>
            <a:off x="228600" y="1066680"/>
            <a:ext cx="4076640" cy="4191120"/>
          </a:xfrm>
          <a:prstGeom prst="rect">
            <a:avLst/>
          </a:prstGeom>
          <a:ln w="0">
            <a:noFill/>
          </a:ln>
        </p:spPr>
      </p:pic>
      <p:pic>
        <p:nvPicPr>
          <p:cNvPr id="445" name="Picture 13_1"/>
          <p:cNvPicPr/>
          <p:nvPr/>
        </p:nvPicPr>
        <p:blipFill>
          <a:blip r:embed="rId5" cstate="print"/>
          <a:srcRect l="10004" t="24665" r="10004" b="23346"/>
          <a:stretch/>
        </p:blipFill>
        <p:spPr>
          <a:xfrm>
            <a:off x="1143000" y="2514600"/>
            <a:ext cx="1951200" cy="950760"/>
          </a:xfrm>
          <a:prstGeom prst="rect">
            <a:avLst/>
          </a:prstGeom>
          <a:ln w="0">
            <a:noFill/>
          </a:ln>
        </p:spPr>
      </p:pic>
      <p:sp>
        <p:nvSpPr>
          <p:cNvPr id="446" name="CustomShape 10"/>
          <p:cNvSpPr/>
          <p:nvPr/>
        </p:nvSpPr>
        <p:spPr>
          <a:xfrm>
            <a:off x="4627800" y="277920"/>
            <a:ext cx="345240" cy="12456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V</a:t>
            </a:r>
            <a:endParaRPr lang="es-ES" sz="1800" b="0" strike="noStrike" spc="-1">
              <a:solidFill>
                <a:srgbClr val="000000"/>
              </a:solidFill>
              <a:latin typeface="Times New Roman"/>
            </a:endParaRPr>
          </a:p>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e</a:t>
            </a:r>
            <a:endParaRPr lang="es-ES" sz="1800" b="0" strike="noStrike" spc="-1">
              <a:solidFill>
                <a:srgbClr val="000000"/>
              </a:solidFill>
              <a:latin typeface="Times New Roman"/>
            </a:endParaRPr>
          </a:p>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n</a:t>
            </a:r>
            <a:endParaRPr lang="es-ES" sz="1800" b="0" strike="noStrike" spc="-1">
              <a:solidFill>
                <a:srgbClr val="000000"/>
              </a:solidFill>
              <a:latin typeface="Times New Roman"/>
            </a:endParaRPr>
          </a:p>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t</a:t>
            </a:r>
            <a:endParaRPr lang="es-ES" sz="1800" b="0" strike="noStrike" spc="-1">
              <a:solidFill>
                <a:srgbClr val="000000"/>
              </a:solidFill>
              <a:latin typeface="Times New Roman"/>
            </a:endParaRPr>
          </a:p>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a</a:t>
            </a:r>
            <a:endParaRPr lang="es-ES" sz="1800" b="0" strike="noStrike" spc="-1">
              <a:solidFill>
                <a:srgbClr val="000000"/>
              </a:solidFill>
              <a:latin typeface="Times New Roman"/>
            </a:endParaRPr>
          </a:p>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n</a:t>
            </a:r>
            <a:endParaRPr lang="es-ES" sz="1800" b="0" strike="noStrike" spc="-1">
              <a:solidFill>
                <a:srgbClr val="000000"/>
              </a:solidFill>
              <a:latin typeface="Times New Roman"/>
            </a:endParaRPr>
          </a:p>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a</a:t>
            </a:r>
            <a:endParaRPr lang="es-ES" sz="1800" b="0" strike="noStrike" spc="-1">
              <a:solidFill>
                <a:srgbClr val="000000"/>
              </a:solidFill>
              <a:latin typeface="Times New Roman"/>
            </a:endParaRPr>
          </a:p>
        </p:txBody>
      </p:sp>
      <p:sp>
        <p:nvSpPr>
          <p:cNvPr id="447" name="CustomShape 11"/>
          <p:cNvSpPr/>
          <p:nvPr/>
        </p:nvSpPr>
        <p:spPr>
          <a:xfrm>
            <a:off x="5716800" y="304920"/>
            <a:ext cx="345240" cy="124560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V</a:t>
            </a:r>
            <a:endParaRPr lang="es-ES" sz="1800" b="0" strike="noStrike" spc="-1">
              <a:solidFill>
                <a:srgbClr val="000000"/>
              </a:solidFill>
              <a:latin typeface="Times New Roman"/>
            </a:endParaRPr>
          </a:p>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e</a:t>
            </a:r>
            <a:endParaRPr lang="es-ES" sz="1800" b="0" strike="noStrike" spc="-1">
              <a:solidFill>
                <a:srgbClr val="000000"/>
              </a:solidFill>
              <a:latin typeface="Times New Roman"/>
            </a:endParaRPr>
          </a:p>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n</a:t>
            </a:r>
            <a:endParaRPr lang="es-ES" sz="1800" b="0" strike="noStrike" spc="-1">
              <a:solidFill>
                <a:srgbClr val="000000"/>
              </a:solidFill>
              <a:latin typeface="Times New Roman"/>
            </a:endParaRPr>
          </a:p>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t</a:t>
            </a:r>
            <a:endParaRPr lang="es-ES" sz="1800" b="0" strike="noStrike" spc="-1">
              <a:solidFill>
                <a:srgbClr val="000000"/>
              </a:solidFill>
              <a:latin typeface="Times New Roman"/>
            </a:endParaRPr>
          </a:p>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a</a:t>
            </a:r>
            <a:endParaRPr lang="es-ES" sz="1800" b="0" strike="noStrike" spc="-1">
              <a:solidFill>
                <a:srgbClr val="000000"/>
              </a:solidFill>
              <a:latin typeface="Times New Roman"/>
            </a:endParaRPr>
          </a:p>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n</a:t>
            </a:r>
            <a:endParaRPr lang="es-ES" sz="1800" b="0" strike="noStrike" spc="-1">
              <a:solidFill>
                <a:srgbClr val="000000"/>
              </a:solidFill>
              <a:latin typeface="Times New Roman"/>
            </a:endParaRPr>
          </a:p>
          <a:p>
            <a:pPr algn="ctr">
              <a:lnSpc>
                <a:spcPct val="6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a</a:t>
            </a:r>
            <a:endParaRPr lang="es-ES" sz="1800" b="0" strike="noStrike" spc="-1">
              <a:solidFill>
                <a:srgbClr val="000000"/>
              </a:solidFill>
              <a:latin typeface="Times New Roman"/>
            </a:endParaRPr>
          </a:p>
        </p:txBody>
      </p:sp>
      <p:sp>
        <p:nvSpPr>
          <p:cNvPr id="448" name="CustomShape 12"/>
          <p:cNvSpPr/>
          <p:nvPr/>
        </p:nvSpPr>
        <p:spPr>
          <a:xfrm>
            <a:off x="4951080" y="190440"/>
            <a:ext cx="766080" cy="368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Times New Roman"/>
              </a:rPr>
              <a:t>Puerta</a:t>
            </a:r>
            <a:endParaRPr lang="es-ES" sz="1800" b="0" strike="noStrike" spc="-1">
              <a:solidFill>
                <a:srgbClr val="000000"/>
              </a:solidFill>
              <a:latin typeface="Times New Roman"/>
            </a:endParaRPr>
          </a:p>
        </p:txBody>
      </p:sp>
      <p:sp>
        <p:nvSpPr>
          <p:cNvPr id="449" name="CustomShape 13"/>
          <p:cNvSpPr/>
          <p:nvPr/>
        </p:nvSpPr>
        <p:spPr>
          <a:xfrm>
            <a:off x="5257800" y="4952880"/>
            <a:ext cx="228600" cy="152640"/>
          </a:xfrm>
          <a:prstGeom prst="ellipse">
            <a:avLst/>
          </a:prstGeom>
          <a:solidFill>
            <a:srgbClr val="FF0066"/>
          </a:solidFill>
          <a:ln w="9360">
            <a:solidFill>
              <a:srgbClr val="FF0066"/>
            </a:solidFill>
            <a:miter/>
          </a:ln>
        </p:spPr>
        <p:style>
          <a:lnRef idx="0">
            <a:scrgbClr r="0" g="0" b="0"/>
          </a:lnRef>
          <a:fillRef idx="0">
            <a:scrgbClr r="0" g="0" b="0"/>
          </a:fillRef>
          <a:effectRef idx="0">
            <a:scrgbClr r="0" g="0" b="0"/>
          </a:effectRef>
          <a:fontRef idx="minor"/>
        </p:style>
      </p:sp>
      <p:sp>
        <p:nvSpPr>
          <p:cNvPr id="450" name="CustomShape 14"/>
          <p:cNvSpPr/>
          <p:nvPr/>
        </p:nvSpPr>
        <p:spPr>
          <a:xfrm>
            <a:off x="2286000" y="4343400"/>
            <a:ext cx="304920" cy="228600"/>
          </a:xfrm>
          <a:prstGeom prst="ellipse">
            <a:avLst/>
          </a:prstGeom>
          <a:solidFill>
            <a:srgbClr val="FF0066"/>
          </a:solidFill>
          <a:ln w="9360">
            <a:solidFill>
              <a:srgbClr val="FF0066"/>
            </a:solidFill>
            <a:miter/>
          </a:ln>
        </p:spPr>
        <p:style>
          <a:lnRef idx="0">
            <a:scrgbClr r="0" g="0" b="0"/>
          </a:lnRef>
          <a:fillRef idx="0">
            <a:scrgbClr r="0" g="0" b="0"/>
          </a:fillRef>
          <a:effectRef idx="0">
            <a:scrgbClr r="0" g="0" b="0"/>
          </a:effectRef>
          <a:fontRef idx="minor"/>
        </p:style>
      </p:sp>
      <p:sp>
        <p:nvSpPr>
          <p:cNvPr id="451" name="Line 15"/>
          <p:cNvSpPr/>
          <p:nvPr/>
        </p:nvSpPr>
        <p:spPr>
          <a:xfrm>
            <a:off x="1066680" y="3048120"/>
            <a:ext cx="1371600" cy="1371600"/>
          </a:xfrm>
          <a:prstGeom prst="line">
            <a:avLst/>
          </a:prstGeom>
          <a:ln w="38160">
            <a:solidFill>
              <a:srgbClr val="00CC99"/>
            </a:solidFill>
            <a:prstDash val="sysDot"/>
            <a:miter/>
          </a:ln>
        </p:spPr>
        <p:style>
          <a:lnRef idx="0">
            <a:scrgbClr r="0" g="0" b="0"/>
          </a:lnRef>
          <a:fillRef idx="0">
            <a:scrgbClr r="0" g="0" b="0"/>
          </a:fillRef>
          <a:effectRef idx="0">
            <a:scrgbClr r="0" g="0" b="0"/>
          </a:effectRef>
          <a:fontRef idx="minor"/>
        </p:style>
      </p:sp>
      <p:sp>
        <p:nvSpPr>
          <p:cNvPr id="452" name="Line 16"/>
          <p:cNvSpPr/>
          <p:nvPr/>
        </p:nvSpPr>
        <p:spPr>
          <a:xfrm flipH="1">
            <a:off x="2438280" y="3048120"/>
            <a:ext cx="609840" cy="1371600"/>
          </a:xfrm>
          <a:prstGeom prst="line">
            <a:avLst/>
          </a:prstGeom>
          <a:ln w="38160">
            <a:solidFill>
              <a:srgbClr val="00CC99"/>
            </a:solidFill>
            <a:prstDash val="sysDot"/>
            <a:miter/>
          </a:ln>
        </p:spPr>
        <p:style>
          <a:lnRef idx="0">
            <a:scrgbClr r="0" g="0" b="0"/>
          </a:lnRef>
          <a:fillRef idx="0">
            <a:scrgbClr r="0" g="0" b="0"/>
          </a:fillRef>
          <a:effectRef idx="0">
            <a:scrgbClr r="0" g="0" b="0"/>
          </a:effectRef>
          <a:fontRef idx="minor"/>
        </p:style>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extShape 1"/>
          <p:cNvSpPr txBox="1"/>
          <p:nvPr/>
        </p:nvSpPr>
        <p:spPr>
          <a:xfrm>
            <a:off x="468000" y="4869000"/>
            <a:ext cx="8218440" cy="1544400"/>
          </a:xfrm>
          <a:prstGeom prst="rect">
            <a:avLst/>
          </a:prstGeom>
          <a:noFill/>
          <a:ln w="0">
            <a:noFill/>
          </a:ln>
        </p:spPr>
        <p:txBody>
          <a:bodyPr lIns="92160" tIns="46080" rIns="92160" bIns="46080">
            <a:normAutofit fontScale="87000" lnSpcReduction="10000"/>
          </a:bodyPr>
          <a:lstStyle/>
          <a:p>
            <a:pPr>
              <a:lnSpc>
                <a:spcPct val="100000"/>
              </a:lnSpc>
              <a:spcBef>
                <a:spcPts val="44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Leonardo ilumina la escena con </a:t>
            </a:r>
            <a:r>
              <a:rPr lang="es-ES" sz="1800" b="1" strike="noStrike" spc="-1">
                <a:solidFill>
                  <a:srgbClr val="000000"/>
                </a:solidFill>
                <a:latin typeface="Arial"/>
                <a:ea typeface="Arial"/>
              </a:rPr>
              <a:t>luz</a:t>
            </a:r>
            <a:r>
              <a:rPr lang="es-ES" sz="1800" b="0" strike="noStrike" spc="-1">
                <a:solidFill>
                  <a:srgbClr val="000000"/>
                </a:solidFill>
                <a:latin typeface="Arial"/>
                <a:ea typeface="Arial"/>
              </a:rPr>
              <a:t> artificial a su conveniencia (el refectorio donde se halla la pintura posee una hilera de ventanas a la izquierda); prescinde de la iluminación natural que suministrarían las ventanas traseras y sólo la usa para difusamente aureolar la cabeza de Cristo durante este momento que anuncia la traición de Judas, para dar un contraluz. La visión desde las ventanas aporta perspectiva y una visión hasta la lejanía por el paisaje que desde ellas se aprecia.</a:t>
            </a:r>
            <a:endParaRPr lang="es-ES" sz="1800" b="0" strike="noStrike" spc="-1">
              <a:solidFill>
                <a:srgbClr val="000000"/>
              </a:solidFill>
              <a:latin typeface="Times New Roman"/>
            </a:endParaRPr>
          </a:p>
        </p:txBody>
      </p:sp>
      <p:pic>
        <p:nvPicPr>
          <p:cNvPr id="454" name="Picture 3_8" descr="4lastsu2"/>
          <p:cNvPicPr/>
          <p:nvPr/>
        </p:nvPicPr>
        <p:blipFill>
          <a:blip r:embed="rId2" cstate="print"/>
          <a:stretch/>
        </p:blipFill>
        <p:spPr>
          <a:xfrm>
            <a:off x="0" y="-27000"/>
            <a:ext cx="9144000" cy="48085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CustomShape 1"/>
          <p:cNvSpPr/>
          <p:nvPr/>
        </p:nvSpPr>
        <p:spPr>
          <a:xfrm>
            <a:off x="0" y="553680"/>
            <a:ext cx="9144000" cy="11912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Con respecto a </a:t>
            </a:r>
            <a:r>
              <a:rPr lang="es-ES" sz="1800" b="1" strike="noStrike" spc="-1">
                <a:solidFill>
                  <a:srgbClr val="000000"/>
                </a:solidFill>
                <a:latin typeface="Arial"/>
                <a:ea typeface="Times New Roman"/>
              </a:rPr>
              <a:t>los colores</a:t>
            </a:r>
            <a:r>
              <a:rPr lang="es-ES" sz="1800" b="0" strike="noStrike" spc="-1">
                <a:solidFill>
                  <a:srgbClr val="000000"/>
                </a:solidFill>
                <a:latin typeface="Arial"/>
                <a:ea typeface="Times New Roman"/>
              </a:rPr>
              <a:t>, se establece un equilibrio entre ellos. Por ejemplo, el frío azul y el cálido rojo que se unen en la figura de Jesús. En las paredes dominan colores que no llaman la atención, ocres o marrones, así no nos distraemos del tema y acción del cuadro.</a:t>
            </a:r>
            <a:endParaRPr lang="es-ES" sz="1800" b="0" strike="noStrike" spc="-1">
              <a:solidFill>
                <a:srgbClr val="000000"/>
              </a:solidFill>
              <a:latin typeface="Times New Roman"/>
            </a:endParaRPr>
          </a:p>
        </p:txBody>
      </p:sp>
      <p:pic>
        <p:nvPicPr>
          <p:cNvPr id="456" name="Picture 3_9" descr="4lastsu2"/>
          <p:cNvPicPr/>
          <p:nvPr/>
        </p:nvPicPr>
        <p:blipFill>
          <a:blip r:embed="rId2" cstate="print"/>
          <a:stretch/>
        </p:blipFill>
        <p:spPr>
          <a:xfrm>
            <a:off x="0" y="2049480"/>
            <a:ext cx="9144000" cy="48085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TextShape 1"/>
          <p:cNvSpPr txBox="1"/>
          <p:nvPr/>
        </p:nvSpPr>
        <p:spPr>
          <a:xfrm>
            <a:off x="4716000" y="260280"/>
            <a:ext cx="4140360" cy="5865840"/>
          </a:xfrm>
          <a:prstGeom prst="rect">
            <a:avLst/>
          </a:prstGeom>
          <a:noFill/>
          <a:ln w="0">
            <a:noFill/>
          </a:ln>
        </p:spPr>
        <p:txBody>
          <a:bodyPr lIns="92160" tIns="46080" rIns="92160" bIns="46080">
            <a:normAutofit fontScale="86500"/>
          </a:bodyPr>
          <a:lstStyle/>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1" strike="noStrike" spc="-1">
                <a:solidFill>
                  <a:srgbClr val="000000"/>
                </a:solidFill>
                <a:latin typeface="Arial"/>
                <a:ea typeface="Arial"/>
              </a:rPr>
              <a:t>CLASIFICACIÓN:</a:t>
            </a:r>
            <a:endParaRPr lang="es-ES" sz="2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2000" b="0" strike="noStrike" spc="-1">
              <a:solidFill>
                <a:srgbClr val="000000"/>
              </a:solidFill>
              <a:latin typeface="Times New Roman"/>
            </a:endParaRPr>
          </a:p>
          <a:p>
            <a:pPr marL="342720" indent="-342720">
              <a:lnSpc>
                <a:spcPct val="100000"/>
              </a:lnSpc>
              <a:spcBef>
                <a:spcPts val="99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u="sng" strike="noStrike" spc="-1">
                <a:solidFill>
                  <a:srgbClr val="000000"/>
                </a:solidFill>
                <a:uFillTx/>
                <a:latin typeface="Arial"/>
                <a:ea typeface="Arial"/>
              </a:rPr>
              <a:t>Obra</a:t>
            </a:r>
            <a:r>
              <a:rPr lang="es-ES" sz="2000" b="0" strike="noStrike" spc="-1">
                <a:solidFill>
                  <a:srgbClr val="000000"/>
                </a:solidFill>
                <a:latin typeface="Arial"/>
                <a:ea typeface="Arial"/>
              </a:rPr>
              <a:t>: </a:t>
            </a:r>
            <a:r>
              <a:rPr lang="es-ES" sz="4000" b="1" strike="noStrike" spc="-1">
                <a:solidFill>
                  <a:srgbClr val="FF9966"/>
                </a:solidFill>
                <a:latin typeface="Arial"/>
                <a:ea typeface="Arial"/>
              </a:rPr>
              <a:t>LA GIOCONDA</a:t>
            </a:r>
            <a:endParaRPr lang="es-ES" sz="4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4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u="sng" strike="noStrike" spc="-1">
                <a:solidFill>
                  <a:srgbClr val="000000"/>
                </a:solidFill>
                <a:uFillTx/>
                <a:latin typeface="Arial"/>
                <a:ea typeface="Arial"/>
              </a:rPr>
              <a:t>Autor</a:t>
            </a:r>
            <a:r>
              <a:rPr lang="es-ES" sz="2000" b="0" strike="noStrike" spc="-1">
                <a:solidFill>
                  <a:srgbClr val="000000"/>
                </a:solidFill>
                <a:latin typeface="Arial"/>
                <a:ea typeface="Arial"/>
              </a:rPr>
              <a:t>: Leonardo da Vinci</a:t>
            </a:r>
            <a:endParaRPr lang="es-ES" sz="2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strike="noStrike" spc="-1">
                <a:solidFill>
                  <a:srgbClr val="000000"/>
                </a:solidFill>
                <a:latin typeface="Arial"/>
                <a:ea typeface="Arial"/>
              </a:rPr>
              <a:t> </a:t>
            </a:r>
            <a:endParaRPr lang="es-ES" sz="2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u="sng" strike="noStrike" spc="-1">
                <a:solidFill>
                  <a:srgbClr val="000000"/>
                </a:solidFill>
                <a:uFillTx/>
                <a:latin typeface="Arial"/>
                <a:ea typeface="Arial"/>
              </a:rPr>
              <a:t>Estilo</a:t>
            </a:r>
            <a:r>
              <a:rPr lang="es-ES" sz="2000" b="0" strike="noStrike" spc="-1">
                <a:solidFill>
                  <a:srgbClr val="000000"/>
                </a:solidFill>
                <a:latin typeface="Arial"/>
                <a:ea typeface="Arial"/>
              </a:rPr>
              <a:t>: Arte renacentista. Cinquecento </a:t>
            </a:r>
            <a:endParaRPr lang="es-ES" sz="2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2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u="sng" strike="noStrike" spc="-1">
                <a:solidFill>
                  <a:srgbClr val="000000"/>
                </a:solidFill>
                <a:uFillTx/>
                <a:latin typeface="Arial"/>
                <a:ea typeface="Arial"/>
              </a:rPr>
              <a:t>Cronología</a:t>
            </a:r>
            <a:r>
              <a:rPr lang="es-ES" sz="2000" b="0" strike="noStrike" spc="-1">
                <a:solidFill>
                  <a:srgbClr val="000000"/>
                </a:solidFill>
                <a:latin typeface="Arial"/>
                <a:ea typeface="Arial"/>
              </a:rPr>
              <a:t>: siglo XVI (1503-06)</a:t>
            </a:r>
            <a:endParaRPr lang="es-ES" sz="2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2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u="sng" strike="noStrike" spc="-1">
                <a:solidFill>
                  <a:srgbClr val="000000"/>
                </a:solidFill>
                <a:uFillTx/>
                <a:latin typeface="Arial"/>
                <a:ea typeface="Arial"/>
              </a:rPr>
              <a:t>Localización</a:t>
            </a:r>
            <a:r>
              <a:rPr lang="es-ES" sz="2000" b="0" strike="noStrike" spc="-1">
                <a:solidFill>
                  <a:srgbClr val="000000"/>
                </a:solidFill>
                <a:latin typeface="Arial"/>
                <a:ea typeface="Arial"/>
              </a:rPr>
              <a:t>: Museo del Louvre, París</a:t>
            </a:r>
            <a:endParaRPr lang="es-ES" sz="2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2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u="sng" strike="noStrike" spc="-1">
                <a:solidFill>
                  <a:srgbClr val="000000"/>
                </a:solidFill>
                <a:uFillTx/>
                <a:latin typeface="Arial"/>
                <a:ea typeface="Arial"/>
              </a:rPr>
              <a:t>Técnica</a:t>
            </a:r>
            <a:r>
              <a:rPr lang="es-ES" sz="2000" b="0" strike="noStrike" spc="-1">
                <a:solidFill>
                  <a:srgbClr val="000000"/>
                </a:solidFill>
                <a:latin typeface="Arial"/>
                <a:ea typeface="Arial"/>
              </a:rPr>
              <a:t>: Óleo sobre tabla</a:t>
            </a:r>
            <a:endParaRPr lang="es-ES" sz="2000" b="0" strike="noStrike" spc="-1">
              <a:solidFill>
                <a:srgbClr val="000000"/>
              </a:solidFill>
              <a:latin typeface="Times New Roman"/>
            </a:endParaRPr>
          </a:p>
          <a:p>
            <a:pPr marL="342720" indent="-342720">
              <a:lnSpc>
                <a:spcPct val="8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2000" b="0" strike="noStrike" spc="-1">
              <a:solidFill>
                <a:srgbClr val="000000"/>
              </a:solidFill>
              <a:latin typeface="Times New Roman"/>
            </a:endParaRPr>
          </a:p>
        </p:txBody>
      </p:sp>
      <p:pic>
        <p:nvPicPr>
          <p:cNvPr id="458" name="Picture 3_10" descr="1monali"/>
          <p:cNvPicPr/>
          <p:nvPr/>
        </p:nvPicPr>
        <p:blipFill>
          <a:blip r:embed="rId2" cstate="print"/>
          <a:stretch/>
        </p:blipFill>
        <p:spPr>
          <a:xfrm>
            <a:off x="0" y="0"/>
            <a:ext cx="4603680" cy="68137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TextShape 1"/>
          <p:cNvSpPr txBox="1"/>
          <p:nvPr/>
        </p:nvSpPr>
        <p:spPr>
          <a:xfrm>
            <a:off x="4858920" y="-360"/>
            <a:ext cx="4032360" cy="6553080"/>
          </a:xfrm>
          <a:prstGeom prst="rect">
            <a:avLst/>
          </a:prstGeom>
          <a:noFill/>
          <a:ln w="0">
            <a:noFill/>
          </a:ln>
        </p:spPr>
        <p:txBody>
          <a:bodyPr lIns="92160" tIns="46080" rIns="92160" bIns="46080">
            <a:normAutofit lnSpcReduction="10000"/>
          </a:bodyPr>
          <a:lstStyle/>
          <a:p>
            <a:pPr>
              <a:lnSpc>
                <a:spcPct val="8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3200" b="0" strike="noStrike" spc="-1">
              <a:solidFill>
                <a:srgbClr val="000000"/>
              </a:solidFill>
              <a:latin typeface="Times New Roman"/>
            </a:endParaRPr>
          </a:p>
          <a:p>
            <a:pPr>
              <a:lnSpc>
                <a:spcPct val="10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rPr>
              <a:t>Es un retrato en tres cuartos y de medio cuerpo. Leonardo no se separó nunca del cuadro. Esto abona la suposición de que el pintor trabajó en él durante muchos años, según un concepto perfeccionista típico de su mentalidad. </a:t>
            </a:r>
            <a:endParaRPr lang="es-ES" sz="1800" b="0" strike="noStrike" spc="-1">
              <a:solidFill>
                <a:srgbClr val="000000"/>
              </a:solidFill>
              <a:latin typeface="Times New Roman"/>
            </a:endParaRPr>
          </a:p>
          <a:p>
            <a:pPr>
              <a:lnSpc>
                <a:spcPct val="10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rPr>
              <a:t>Su ejecución acusa ciertamente una </a:t>
            </a:r>
            <a:r>
              <a:rPr lang="es-ES" sz="1800" b="1" strike="noStrike" spc="-1">
                <a:solidFill>
                  <a:srgbClr val="000000"/>
                </a:solidFill>
                <a:latin typeface="Arial"/>
              </a:rPr>
              <a:t>técnica minuciosa y reiterada</a:t>
            </a:r>
            <a:r>
              <a:rPr lang="es-ES" sz="1800" b="0" strike="noStrike" spc="-1">
                <a:solidFill>
                  <a:srgbClr val="000000"/>
                </a:solidFill>
                <a:latin typeface="Arial"/>
              </a:rPr>
              <a:t>, en la que es imposible distinguir la individualidad de las pinceladas. Por ello, posee una morbidez y unidad difícilmente igualadas en la historia de la pintura. </a:t>
            </a:r>
            <a:endParaRPr lang="es-ES" sz="1800" b="0" strike="noStrike" spc="-1">
              <a:solidFill>
                <a:srgbClr val="000000"/>
              </a:solidFill>
              <a:latin typeface="Times New Roman"/>
            </a:endParaRPr>
          </a:p>
          <a:p>
            <a:pPr>
              <a:lnSpc>
                <a:spcPct val="10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rPr>
              <a:t>La limpia calidad del rostro, con su enigmática y equívoca sonrisa, el diáfano modelado de las manos y el extraordinario verismo de los efectos de luz sobre las telas son producto de un procedimiento exquisito, de una inusitada insistencia y de un criterio científico aplicado a la captación de la realidad. </a:t>
            </a:r>
            <a:endParaRPr lang="es-ES" sz="1800" b="0" strike="noStrike" spc="-1">
              <a:solidFill>
                <a:srgbClr val="000000"/>
              </a:solidFill>
              <a:latin typeface="Times New Roman"/>
            </a:endParaRPr>
          </a:p>
          <a:p>
            <a:pPr>
              <a:lnSpc>
                <a:spcPct val="10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1800" b="0" strike="noStrike" spc="-1">
              <a:solidFill>
                <a:srgbClr val="000000"/>
              </a:solidFill>
              <a:latin typeface="Times New Roman"/>
            </a:endParaRPr>
          </a:p>
        </p:txBody>
      </p:sp>
      <p:pic>
        <p:nvPicPr>
          <p:cNvPr id="462" name="Picture 3_11" descr="1monali"/>
          <p:cNvPicPr/>
          <p:nvPr/>
        </p:nvPicPr>
        <p:blipFill>
          <a:blip r:embed="rId2" cstate="print"/>
          <a:stretch/>
        </p:blipFill>
        <p:spPr>
          <a:xfrm>
            <a:off x="179280" y="144360"/>
            <a:ext cx="4507200" cy="66693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1 Imagen" descr="Masaccio_trinity.jpg"/>
          <p:cNvPicPr/>
          <p:nvPr/>
        </p:nvPicPr>
        <p:blipFill>
          <a:blip r:embed="rId2" cstate="print"/>
          <a:stretch/>
        </p:blipFill>
        <p:spPr>
          <a:xfrm>
            <a:off x="1619640" y="188640"/>
            <a:ext cx="3171240" cy="6408360"/>
          </a:xfrm>
          <a:prstGeom prst="rect">
            <a:avLst/>
          </a:prstGeom>
          <a:ln w="0">
            <a:noFill/>
          </a:ln>
        </p:spPr>
      </p:pic>
      <p:sp>
        <p:nvSpPr>
          <p:cNvPr id="338" name="CustomShape 1"/>
          <p:cNvSpPr/>
          <p:nvPr/>
        </p:nvSpPr>
        <p:spPr>
          <a:xfrm>
            <a:off x="5076000" y="5517360"/>
            <a:ext cx="3600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La Trinidad</a:t>
            </a:r>
            <a:endParaRPr lang="es-ES" sz="1800" b="0" strike="noStrike" spc="-1">
              <a:latin typeface="Arial"/>
            </a:endParaRPr>
          </a:p>
        </p:txBody>
      </p:sp>
      <p:sp>
        <p:nvSpPr>
          <p:cNvPr id="339" name="CustomShape 2"/>
          <p:cNvSpPr/>
          <p:nvPr/>
        </p:nvSpPr>
        <p:spPr>
          <a:xfrm>
            <a:off x="5076000" y="548640"/>
            <a:ext cx="381600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2000" b="1" strike="noStrike" spc="-1">
                <a:solidFill>
                  <a:srgbClr val="000000"/>
                </a:solidFill>
                <a:latin typeface="Calibri"/>
              </a:rPr>
              <a:t>MASACCIO  1401-1428 </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Picture 3_12" descr="1monali"/>
          <p:cNvPicPr/>
          <p:nvPr/>
        </p:nvPicPr>
        <p:blipFill>
          <a:blip r:embed="rId2" cstate="print"/>
          <a:stretch/>
        </p:blipFill>
        <p:spPr>
          <a:xfrm>
            <a:off x="179280" y="144360"/>
            <a:ext cx="4507200" cy="6669360"/>
          </a:xfrm>
          <a:prstGeom prst="rect">
            <a:avLst/>
          </a:prstGeom>
          <a:ln w="0">
            <a:noFill/>
          </a:ln>
        </p:spPr>
      </p:pic>
      <p:sp>
        <p:nvSpPr>
          <p:cNvPr id="464" name="CustomShape 1"/>
          <p:cNvSpPr/>
          <p:nvPr/>
        </p:nvSpPr>
        <p:spPr>
          <a:xfrm>
            <a:off x="4859280" y="280080"/>
            <a:ext cx="4033800" cy="42087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La </a:t>
            </a:r>
            <a:r>
              <a:rPr lang="es-ES" sz="1800" b="1" strike="noStrike" spc="-1">
                <a:solidFill>
                  <a:srgbClr val="000000"/>
                </a:solidFill>
                <a:latin typeface="Arial"/>
                <a:ea typeface="Times New Roman"/>
              </a:rPr>
              <a:t>pose informal y distendida </a:t>
            </a:r>
            <a:r>
              <a:rPr lang="es-ES" sz="1800" b="0" strike="noStrike" spc="-1">
                <a:solidFill>
                  <a:srgbClr val="000000"/>
                </a:solidFill>
                <a:latin typeface="Arial"/>
                <a:ea typeface="Times New Roman"/>
              </a:rPr>
              <a:t>de la modelo fue una de las innovaciones del retrato. La modelo aparece aquí plácidamente sentada en un sillón, con un singular paisaje de fondo que, observado con atención revela dos </a:t>
            </a:r>
            <a:r>
              <a:rPr lang="es-ES" sz="1800" b="1" strike="noStrike" spc="-1">
                <a:solidFill>
                  <a:srgbClr val="000000"/>
                </a:solidFill>
                <a:latin typeface="Arial"/>
                <a:ea typeface="Times New Roman"/>
              </a:rPr>
              <a:t>paisajes</a:t>
            </a:r>
            <a:r>
              <a:rPr lang="es-ES" sz="1800" b="0" strike="noStrike" spc="-1">
                <a:solidFill>
                  <a:srgbClr val="000000"/>
                </a:solidFill>
                <a:latin typeface="Arial"/>
                <a:ea typeface="Times New Roman"/>
              </a:rPr>
              <a:t>. </a:t>
            </a:r>
            <a:endParaRPr lang="es-ES" sz="1800" b="0" strike="noStrike" spc="-1">
              <a:solidFill>
                <a:srgbClr val="000000"/>
              </a:solidFill>
              <a:latin typeface="Times New Roman"/>
            </a:endParaRPr>
          </a:p>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El horizonte de la derecha ofrece una vista de pájaro sobre el conjunto y no es posible enlazarlo con el de la izquierda, cuya línea de visión se encuentra a inferior altura. El punto de encuentro entre ambos paisajes está oculto detrás de la cabeza de la modelo. </a:t>
            </a:r>
            <a:endParaRPr lang="es-ES" sz="1800" b="0" strike="noStrike" spc="-1">
              <a:solidFill>
                <a:srgbClr val="000000"/>
              </a:solidFill>
              <a:latin typeface="Times New Roman"/>
            </a:endParaRPr>
          </a:p>
        </p:txBody>
      </p:sp>
      <p:sp>
        <p:nvSpPr>
          <p:cNvPr id="465" name="CustomShape 2"/>
          <p:cNvSpPr/>
          <p:nvPr/>
        </p:nvSpPr>
        <p:spPr>
          <a:xfrm>
            <a:off x="4859280" y="4508640"/>
            <a:ext cx="4284720" cy="25056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i="1" strike="noStrike" spc="-1">
                <a:solidFill>
                  <a:srgbClr val="000000"/>
                </a:solidFill>
                <a:latin typeface="Arial"/>
              </a:rPr>
              <a:t>"En consecuencia, cuando centramos nuestras miradas sobre el lado izquierdo del cuadro, la mujer parece más alta o más erguida que si tomamos como centro la derecha. Y su rostro, asimismo, parece modificarse con este cambio de posición, porque también en este caso las dos partes no se corresponden con exactitud"</a:t>
            </a:r>
            <a:r>
              <a:rPr lang="es-ES" sz="1800" b="0" strike="noStrike" spc="-1">
                <a:solidFill>
                  <a:srgbClr val="000000"/>
                </a:solidFill>
                <a:latin typeface="Arial"/>
              </a:rPr>
              <a:t> (Gombrich).</a:t>
            </a:r>
            <a:endParaRPr lang="es-ES" sz="1800" b="0" strike="noStrike" spc="-1">
              <a:solidFill>
                <a:srgbClr val="000000"/>
              </a:solidFill>
              <a:latin typeface="Times New Roman"/>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TextShape 1"/>
          <p:cNvSpPr txBox="1"/>
          <p:nvPr/>
        </p:nvSpPr>
        <p:spPr>
          <a:xfrm>
            <a:off x="5076720" y="475920"/>
            <a:ext cx="4067280" cy="6048360"/>
          </a:xfrm>
          <a:prstGeom prst="rect">
            <a:avLst/>
          </a:prstGeom>
          <a:noFill/>
          <a:ln w="0">
            <a:noFill/>
          </a:ln>
        </p:spPr>
        <p:txBody>
          <a:bodyPr lIns="92160" tIns="46080" rIns="92160" bIns="46080">
            <a:normAutofit lnSpcReduction="10000"/>
          </a:bodyPr>
          <a:lstStyle/>
          <a:p>
            <a:pPr marL="342720" indent="-342720" algn="ctr">
              <a:lnSpc>
                <a:spcPct val="8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FF9966"/>
                </a:solidFill>
                <a:latin typeface="Arial"/>
              </a:rPr>
              <a:t>LA EXPRESIÓN DE </a:t>
            </a:r>
            <a:endParaRPr lang="es-ES" sz="1800" b="0" strike="noStrike" spc="-1">
              <a:solidFill>
                <a:srgbClr val="000000"/>
              </a:solidFill>
              <a:latin typeface="Times New Roman"/>
            </a:endParaRPr>
          </a:p>
          <a:p>
            <a:pPr marL="342720" indent="-342720" algn="ctr">
              <a:lnSpc>
                <a:spcPct val="8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FF9966"/>
                </a:solidFill>
                <a:latin typeface="Arial"/>
              </a:rPr>
              <a:t>MONA LISA      </a:t>
            </a:r>
            <a:endParaRPr lang="es-ES" sz="1800" b="0" strike="noStrike" spc="-1">
              <a:solidFill>
                <a:srgbClr val="000000"/>
              </a:solidFill>
              <a:latin typeface="Times New Roman"/>
            </a:endParaRPr>
          </a:p>
          <a:p>
            <a:pPr marL="342720" indent="-342720" algn="ctr">
              <a:lnSpc>
                <a:spcPct val="8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1800" b="0" strike="noStrike" spc="-1">
              <a:solidFill>
                <a:srgbClr val="000000"/>
              </a:solidFill>
              <a:latin typeface="Times New Roman"/>
            </a:endParaRPr>
          </a:p>
          <a:p>
            <a:pPr marL="342720" indent="-342720">
              <a:lnSpc>
                <a:spcPct val="10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rPr>
              <a:t>     La expresión de un rostro reside principalmente en dos rasgos: las comisuras de los labios y las puntas de los ojos. </a:t>
            </a:r>
            <a:endParaRPr lang="es-ES" sz="1800" b="0" strike="noStrike" spc="-1">
              <a:solidFill>
                <a:srgbClr val="000000"/>
              </a:solidFill>
              <a:latin typeface="Times New Roman"/>
            </a:endParaRPr>
          </a:p>
          <a:p>
            <a:pPr marL="342720" indent="-342720" algn="ctr">
              <a:lnSpc>
                <a:spcPct val="10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1800" b="0" strike="noStrike" spc="-1">
              <a:solidFill>
                <a:srgbClr val="000000"/>
              </a:solidFill>
              <a:latin typeface="Times New Roman"/>
            </a:endParaRPr>
          </a:p>
          <a:p>
            <a:pPr marL="342720" indent="-342720">
              <a:lnSpc>
                <a:spcPct val="10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rPr>
              <a:t>      Precisamente son esas partes las que Leonardo dejó deliberadamente en lo incierto, haciendo que se fundan con sombras suaves. Por este motivo nunca llegamos a saber con certeza cómo nos mira realmente Mona Lisa. Su expresión siempre parece escapársenos. </a:t>
            </a:r>
            <a:endParaRPr lang="es-ES" sz="1800" b="0" strike="noStrike" spc="-1">
              <a:solidFill>
                <a:srgbClr val="000000"/>
              </a:solidFill>
              <a:latin typeface="Times New Roman"/>
            </a:endParaRPr>
          </a:p>
          <a:p>
            <a:pPr marL="342720" indent="-342720">
              <a:lnSpc>
                <a:spcPct val="10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Arial"/>
              </a:rPr>
              <a:t>Otros motivos para producir dicho efecto: los dos lados del cuadro no coinciden exactamente entre sí, como pone en evidencia el paisaje del fondo.</a:t>
            </a:r>
            <a:endParaRPr lang="es-ES" sz="1800" b="0" strike="noStrike" spc="-1">
              <a:solidFill>
                <a:srgbClr val="000000"/>
              </a:solidFill>
              <a:latin typeface="Times New Roman"/>
            </a:endParaRPr>
          </a:p>
        </p:txBody>
      </p:sp>
      <p:pic>
        <p:nvPicPr>
          <p:cNvPr id="467" name="Picture 3_13" descr="1monali1"/>
          <p:cNvPicPr/>
          <p:nvPr/>
        </p:nvPicPr>
        <p:blipFill>
          <a:blip r:embed="rId2" cstate="print"/>
          <a:stretch/>
        </p:blipFill>
        <p:spPr>
          <a:xfrm>
            <a:off x="108000" y="260280"/>
            <a:ext cx="5199120" cy="63374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Picture 2_6" descr="platform"/>
          <p:cNvPicPr/>
          <p:nvPr/>
        </p:nvPicPr>
        <p:blipFill>
          <a:blip r:embed="rId2" cstate="print"/>
          <a:srcRect l="31654" t="65600" r="28899" b="19295"/>
          <a:stretch/>
        </p:blipFill>
        <p:spPr>
          <a:xfrm>
            <a:off x="250920" y="2349360"/>
            <a:ext cx="8305560" cy="4343400"/>
          </a:xfrm>
          <a:prstGeom prst="rect">
            <a:avLst/>
          </a:prstGeom>
          <a:ln w="0">
            <a:noFill/>
          </a:ln>
        </p:spPr>
      </p:pic>
      <p:sp>
        <p:nvSpPr>
          <p:cNvPr id="471" name="CustomShape 1"/>
          <p:cNvSpPr/>
          <p:nvPr/>
        </p:nvSpPr>
        <p:spPr>
          <a:xfrm>
            <a:off x="0" y="0"/>
            <a:ext cx="9325080" cy="22885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Leonardo da Vinci pintó la Mona Lisa con el efecto de que la sonrisa desapareciera al mirarla directamente y sólo reapareciera cuando la vista se fijase en otras partes del cuadro. El ojo humano tiene una visión central, muy buena para reconocer los detalles, y otra periférica, mucho menos precisa pero más adecuada para reconocer las sombras. Da Vinci pintó la sonrisa de la Mona Lisa usando unas sombras que vemos mejor con nuestra visión periférica. Por eso, para ver sonreír a la Mona Lisa hay que mirarla a los ojos o a cualquier otra parte del cuadro, de modo que sus labios queden en el campo de nuestra visión periférica. </a:t>
            </a:r>
            <a:endParaRPr lang="es-ES" sz="1800" b="0" strike="noStrike" spc="-1">
              <a:solidFill>
                <a:srgbClr val="000000"/>
              </a:solidFill>
              <a:latin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TextShape 1"/>
          <p:cNvSpPr txBox="1"/>
          <p:nvPr/>
        </p:nvSpPr>
        <p:spPr>
          <a:xfrm>
            <a:off x="4788000" y="259920"/>
            <a:ext cx="4356000" cy="5434200"/>
          </a:xfrm>
          <a:prstGeom prst="rect">
            <a:avLst/>
          </a:prstGeom>
          <a:noFill/>
          <a:ln w="0">
            <a:noFill/>
          </a:ln>
        </p:spPr>
        <p:txBody>
          <a:bodyPr lIns="92160" tIns="46080" rIns="92160" bIns="46080">
            <a:normAutofit fontScale="94000" lnSpcReduction="10000"/>
          </a:bodyPr>
          <a:lstStyle/>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32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strike="noStrike" spc="-1">
                <a:solidFill>
                  <a:srgbClr val="000000"/>
                </a:solidFill>
                <a:latin typeface="Arial"/>
                <a:ea typeface="Arial"/>
              </a:rPr>
              <a:t>      La serena majestuosidad de La Gioconda, que en otros pintores es imposición del cliente, es en Leonardo el resultado de sus </a:t>
            </a:r>
            <a:r>
              <a:rPr lang="es-ES" sz="2000" b="1" strike="noStrike" spc="-1">
                <a:solidFill>
                  <a:srgbClr val="000000"/>
                </a:solidFill>
                <a:latin typeface="Arial"/>
                <a:ea typeface="Arial"/>
              </a:rPr>
              <a:t>especulaciones filosóficas </a:t>
            </a:r>
            <a:r>
              <a:rPr lang="es-ES" sz="2000" b="0" strike="noStrike" spc="-1">
                <a:solidFill>
                  <a:srgbClr val="000000"/>
                </a:solidFill>
                <a:latin typeface="Arial"/>
                <a:ea typeface="Arial"/>
              </a:rPr>
              <a:t>sobre el alma humana. No recurre ni a la actitud sofisticada, ni al lujo de los vestidos, sino, simplemente, a la profundización de la idea de belleza, a través del </a:t>
            </a:r>
            <a:r>
              <a:rPr lang="es-ES" sz="2000" b="1" strike="noStrike" spc="-1">
                <a:solidFill>
                  <a:srgbClr val="000000"/>
                </a:solidFill>
                <a:latin typeface="Arial"/>
                <a:ea typeface="Arial"/>
              </a:rPr>
              <a:t>juego de luces y sombras </a:t>
            </a:r>
            <a:r>
              <a:rPr lang="es-ES" sz="2000" b="0" strike="noStrike" spc="-1">
                <a:solidFill>
                  <a:srgbClr val="000000"/>
                </a:solidFill>
                <a:latin typeface="Arial"/>
                <a:ea typeface="Arial"/>
              </a:rPr>
              <a:t>en suave transición y de la disposición serena de la actitud.</a:t>
            </a:r>
            <a:endParaRPr lang="es-ES" sz="2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strike="noStrike" spc="-1">
                <a:solidFill>
                  <a:srgbClr val="000000"/>
                </a:solidFill>
                <a:latin typeface="Arial"/>
                <a:ea typeface="Arial"/>
              </a:rPr>
              <a:t>La composición del cuadro es una construcción geométrica, basada en una simple </a:t>
            </a:r>
            <a:r>
              <a:rPr lang="es-ES" sz="2000" b="1" strike="noStrike" spc="-1">
                <a:solidFill>
                  <a:srgbClr val="000000"/>
                </a:solidFill>
                <a:latin typeface="Arial"/>
                <a:ea typeface="Arial"/>
              </a:rPr>
              <a:t>composición piramidal</a:t>
            </a:r>
            <a:r>
              <a:rPr lang="es-ES" sz="2000" b="0" strike="noStrike" spc="-1">
                <a:solidFill>
                  <a:srgbClr val="000000"/>
                </a:solidFill>
                <a:latin typeface="Arial"/>
                <a:ea typeface="Arial"/>
              </a:rPr>
              <a:t>, a menudo utilizada por el artista.</a:t>
            </a:r>
            <a:endParaRPr lang="es-ES" sz="2000" b="0" strike="noStrike" spc="-1">
              <a:solidFill>
                <a:srgbClr val="000000"/>
              </a:solidFill>
              <a:latin typeface="Times New Roman"/>
            </a:endParaRPr>
          </a:p>
          <a:p>
            <a:pPr marL="342720" indent="-342720">
              <a:lnSpc>
                <a:spcPct val="10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2000" b="0" strike="noStrike" spc="-1">
              <a:solidFill>
                <a:srgbClr val="000000"/>
              </a:solidFill>
              <a:latin typeface="Times New Roman"/>
            </a:endParaRPr>
          </a:p>
        </p:txBody>
      </p:sp>
      <p:pic>
        <p:nvPicPr>
          <p:cNvPr id="473" name="Picture 3_15" descr="1monali"/>
          <p:cNvPicPr/>
          <p:nvPr/>
        </p:nvPicPr>
        <p:blipFill>
          <a:blip r:embed="rId2" cstate="print"/>
          <a:stretch/>
        </p:blipFill>
        <p:spPr>
          <a:xfrm>
            <a:off x="425520" y="144360"/>
            <a:ext cx="4506840" cy="66693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 name="Picture 2_7" descr="1monali2"/>
          <p:cNvPicPr/>
          <p:nvPr/>
        </p:nvPicPr>
        <p:blipFill>
          <a:blip r:embed="rId2" cstate="print"/>
          <a:stretch/>
        </p:blipFill>
        <p:spPr>
          <a:xfrm>
            <a:off x="539640" y="311040"/>
            <a:ext cx="8028000" cy="4270320"/>
          </a:xfrm>
          <a:prstGeom prst="rect">
            <a:avLst/>
          </a:prstGeom>
          <a:ln w="0">
            <a:noFill/>
          </a:ln>
        </p:spPr>
      </p:pic>
      <p:sp>
        <p:nvSpPr>
          <p:cNvPr id="475" name="CustomShape 1"/>
          <p:cNvSpPr/>
          <p:nvPr/>
        </p:nvSpPr>
        <p:spPr>
          <a:xfrm>
            <a:off x="611280" y="4759200"/>
            <a:ext cx="7993080" cy="17398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rPr>
              <a:t>                               EL MODELADO DE LAS MANOS        </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rPr>
              <a:t>        Pero todos estos recursos no nos ocultan una representación maravillosa del cuerpo viviente; observemos el modelado de la mano o las diminutas arrugas de las mangas. Leonardo ya no es un fiel servidor de la naturaleza, sino que infunde vida a los colores esparcidos con sus pinceles.</a:t>
            </a: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Picture 4_0" descr="mona_lisa_en_infrarojo"/>
          <p:cNvPicPr/>
          <p:nvPr/>
        </p:nvPicPr>
        <p:blipFill>
          <a:blip r:embed="rId2" cstate="print"/>
          <a:stretch/>
        </p:blipFill>
        <p:spPr>
          <a:xfrm>
            <a:off x="755640" y="1197000"/>
            <a:ext cx="2809800" cy="4286160"/>
          </a:xfrm>
          <a:prstGeom prst="rect">
            <a:avLst/>
          </a:prstGeom>
          <a:ln w="0">
            <a:noFill/>
          </a:ln>
        </p:spPr>
      </p:pic>
      <p:sp>
        <p:nvSpPr>
          <p:cNvPr id="477" name="CustomShape 1"/>
          <p:cNvSpPr/>
          <p:nvPr/>
        </p:nvSpPr>
        <p:spPr>
          <a:xfrm>
            <a:off x="3924360" y="4088160"/>
            <a:ext cx="4932360" cy="25628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Suponemos que la modelo es Mona (apócope de Madonna, es decir, señora), Madonna Elisa Gherardini, casada el 1495 con el banquero Francesco di Bartolommeo, marqués del Giocondo. Sin embargo, esta identificación no goza del consenso de todos. También se dice que fue un encargo de Giuliano de Médicis, de una de sus amantes, y, por tanto, no podría tratarse de Mona Lisa.  </a:t>
            </a:r>
            <a:endParaRPr lang="es-ES" sz="1800" b="0" strike="noStrike" spc="-1">
              <a:solidFill>
                <a:srgbClr val="000000"/>
              </a:solidFill>
              <a:latin typeface="Times New Roman"/>
            </a:endParaRPr>
          </a:p>
        </p:txBody>
      </p:sp>
      <p:sp>
        <p:nvSpPr>
          <p:cNvPr id="478" name="TextShape 2"/>
          <p:cNvSpPr txBox="1"/>
          <p:nvPr/>
        </p:nvSpPr>
        <p:spPr>
          <a:xfrm>
            <a:off x="685800" y="609120"/>
            <a:ext cx="7772400" cy="114300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4400" b="0" strike="noStrike" spc="-1">
              <a:solidFill>
                <a:srgbClr val="000000"/>
              </a:solidFill>
              <a:latin typeface="Times New Roman"/>
            </a:endParaRPr>
          </a:p>
        </p:txBody>
      </p:sp>
      <p:pic>
        <p:nvPicPr>
          <p:cNvPr id="479" name="Imagen 2_1"/>
          <p:cNvPicPr/>
          <p:nvPr/>
        </p:nvPicPr>
        <p:blipFill>
          <a:blip r:embed="rId3" cstate="print"/>
          <a:stretch/>
        </p:blipFill>
        <p:spPr>
          <a:xfrm>
            <a:off x="5292720" y="260280"/>
            <a:ext cx="2479680" cy="36734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TextShape 1"/>
          <p:cNvSpPr txBox="1"/>
          <p:nvPr/>
        </p:nvSpPr>
        <p:spPr>
          <a:xfrm>
            <a:off x="6659640" y="3573000"/>
            <a:ext cx="2232000" cy="302436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1" strike="noStrike" spc="-1">
                <a:solidFill>
                  <a:srgbClr val="000000"/>
                </a:solidFill>
                <a:latin typeface="Times New Roman"/>
              </a:rPr>
              <a:t>LEONARDO da Vinci</a:t>
            </a:r>
            <a:r>
              <a:t/>
            </a:r>
            <a:br/>
            <a:r>
              <a:rPr lang="es-ES" sz="1600" b="0" strike="noStrike" spc="-1">
                <a:solidFill>
                  <a:srgbClr val="000000"/>
                </a:solidFill>
                <a:latin typeface="Times New Roman"/>
              </a:rPr>
              <a:t>Retrato de Cecilia Gallerani</a:t>
            </a:r>
            <a:r>
              <a:t/>
            </a:r>
            <a:br/>
            <a:r>
              <a:rPr lang="es-ES" sz="1600" b="0" strike="noStrike" spc="-1">
                <a:solidFill>
                  <a:srgbClr val="000000"/>
                </a:solidFill>
                <a:latin typeface="Times New Roman"/>
              </a:rPr>
              <a:t> </a:t>
            </a:r>
            <a:r>
              <a:rPr lang="es-ES" sz="1600" b="1" strike="noStrike" spc="-1">
                <a:solidFill>
                  <a:srgbClr val="FF9966"/>
                </a:solidFill>
                <a:latin typeface="Times New Roman"/>
              </a:rPr>
              <a:t>(</a:t>
            </a:r>
            <a:r>
              <a:rPr lang="es-ES" sz="1600" b="1" i="1" strike="noStrike" spc="-1">
                <a:solidFill>
                  <a:srgbClr val="FF9966"/>
                </a:solidFill>
                <a:latin typeface="Times New Roman"/>
              </a:rPr>
              <a:t>La dama del armiño</a:t>
            </a:r>
            <a:r>
              <a:rPr lang="es-ES" sz="1600" b="1" strike="noStrike" spc="-1">
                <a:solidFill>
                  <a:srgbClr val="FF9966"/>
                </a:solidFill>
                <a:latin typeface="Times New Roman"/>
              </a:rPr>
              <a:t>)</a:t>
            </a:r>
            <a:r>
              <a:t/>
            </a:r>
            <a:br/>
            <a:r>
              <a:rPr lang="es-ES" sz="1600" b="0" strike="noStrike" spc="-1">
                <a:solidFill>
                  <a:srgbClr val="000000"/>
                </a:solidFill>
                <a:latin typeface="Times New Roman"/>
              </a:rPr>
              <a:t>1483-90</a:t>
            </a:r>
            <a:r>
              <a:t/>
            </a:r>
            <a:br/>
            <a:r>
              <a:rPr lang="es-ES" sz="1600" b="0" strike="noStrike" spc="-1">
                <a:solidFill>
                  <a:srgbClr val="000000"/>
                </a:solidFill>
                <a:latin typeface="Times New Roman"/>
              </a:rPr>
              <a:t>óleo sobre madera</a:t>
            </a:r>
            <a:r>
              <a:t/>
            </a:r>
            <a:br/>
            <a:r>
              <a:rPr lang="es-ES" sz="1600" b="0" strike="noStrike" spc="-1">
                <a:solidFill>
                  <a:srgbClr val="000000"/>
                </a:solidFill>
                <a:latin typeface="Times New Roman"/>
              </a:rPr>
              <a:t>54,8 x 40,3 cm</a:t>
            </a:r>
            <a:r>
              <a:t/>
            </a:r>
            <a:br/>
            <a:r>
              <a:rPr lang="es-ES" sz="1600" b="0" strike="noStrike" spc="-1">
                <a:solidFill>
                  <a:srgbClr val="000000"/>
                </a:solidFill>
                <a:latin typeface="Times New Roman"/>
              </a:rPr>
              <a:t>Czartoryski Museum, Cracovia</a:t>
            </a:r>
            <a:r>
              <a:t/>
            </a:r>
            <a:br/>
            <a:r>
              <a:rPr lang="es-ES" sz="1600" b="0" strike="noStrike" spc="-1">
                <a:solidFill>
                  <a:srgbClr val="000000"/>
                </a:solidFill>
                <a:latin typeface="Times New Roman"/>
              </a:rPr>
              <a:t>(Polonia)</a:t>
            </a:r>
          </a:p>
        </p:txBody>
      </p:sp>
      <p:pic>
        <p:nvPicPr>
          <p:cNvPr id="481" name="Picture 3_16" descr="4ermine"/>
          <p:cNvPicPr/>
          <p:nvPr/>
        </p:nvPicPr>
        <p:blipFill>
          <a:blip r:embed="rId2" cstate="print"/>
          <a:stretch/>
        </p:blipFill>
        <p:spPr>
          <a:xfrm>
            <a:off x="1498680" y="260280"/>
            <a:ext cx="4657680" cy="6335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1 Imagen" descr="leonardo cabeza.jpg"/>
          <p:cNvPicPr/>
          <p:nvPr/>
        </p:nvPicPr>
        <p:blipFill>
          <a:blip r:embed="rId2" cstate="print"/>
          <a:stretch/>
        </p:blipFill>
        <p:spPr>
          <a:xfrm>
            <a:off x="2195640" y="270360"/>
            <a:ext cx="4896360" cy="65084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1 Imagen" descr="3should1.jpg"/>
          <p:cNvPicPr/>
          <p:nvPr/>
        </p:nvPicPr>
        <p:blipFill>
          <a:blip r:embed="rId2" cstate="print"/>
          <a:stretch/>
        </p:blipFill>
        <p:spPr>
          <a:xfrm>
            <a:off x="611640" y="570960"/>
            <a:ext cx="3744000" cy="5324400"/>
          </a:xfrm>
          <a:prstGeom prst="rect">
            <a:avLst/>
          </a:prstGeom>
          <a:ln w="0">
            <a:noFill/>
          </a:ln>
        </p:spPr>
      </p:pic>
      <p:pic>
        <p:nvPicPr>
          <p:cNvPr id="484" name="3 Imagen" descr="1vitruviu man.jpg"/>
          <p:cNvPicPr/>
          <p:nvPr/>
        </p:nvPicPr>
        <p:blipFill>
          <a:blip r:embed="rId3" cstate="print"/>
          <a:stretch/>
        </p:blipFill>
        <p:spPr>
          <a:xfrm>
            <a:off x="4788000" y="586080"/>
            <a:ext cx="3862080" cy="52909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1 Imagen" descr="leonardo maquina.jpg"/>
          <p:cNvPicPr/>
          <p:nvPr/>
        </p:nvPicPr>
        <p:blipFill>
          <a:blip r:embed="rId2" cstate="print"/>
          <a:stretch/>
        </p:blipFill>
        <p:spPr>
          <a:xfrm>
            <a:off x="827640" y="404640"/>
            <a:ext cx="7536240" cy="55443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1 Imagen" descr="el tributo de la moneda.jpg"/>
          <p:cNvPicPr/>
          <p:nvPr/>
        </p:nvPicPr>
        <p:blipFill>
          <a:blip r:embed="rId2" cstate="print"/>
          <a:stretch/>
        </p:blipFill>
        <p:spPr>
          <a:xfrm>
            <a:off x="179640" y="1254600"/>
            <a:ext cx="8784720" cy="4348080"/>
          </a:xfrm>
          <a:prstGeom prst="rect">
            <a:avLst/>
          </a:prstGeom>
          <a:ln w="0">
            <a:noFill/>
          </a:ln>
        </p:spPr>
      </p:pic>
      <p:sp>
        <p:nvSpPr>
          <p:cNvPr id="342" name="CustomShape 1"/>
          <p:cNvSpPr/>
          <p:nvPr/>
        </p:nvSpPr>
        <p:spPr>
          <a:xfrm>
            <a:off x="395640" y="5733360"/>
            <a:ext cx="47520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El tributo de la moneda.</a:t>
            </a:r>
            <a:endParaRPr lang="es-ES" sz="1800" b="0" strike="noStrike" spc="-1">
              <a:latin typeface="Arial"/>
            </a:endParaRPr>
          </a:p>
          <a:p>
            <a:pPr>
              <a:lnSpc>
                <a:spcPct val="100000"/>
              </a:lnSpc>
            </a:pPr>
            <a:r>
              <a:rPr lang="es-ES" sz="1800" b="0" strike="noStrike" spc="-1">
                <a:solidFill>
                  <a:srgbClr val="000000"/>
                </a:solidFill>
                <a:latin typeface="Calibri"/>
              </a:rPr>
              <a:t>Capilla Brancacci</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TextShape 1"/>
          <p:cNvSpPr txBox="1"/>
          <p:nvPr/>
        </p:nvSpPr>
        <p:spPr>
          <a:xfrm>
            <a:off x="6300360" y="475920"/>
            <a:ext cx="2243160" cy="215892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1" strike="noStrike" spc="-1">
                <a:solidFill>
                  <a:srgbClr val="000000"/>
                </a:solidFill>
                <a:latin typeface="Times New Roman"/>
              </a:rPr>
              <a:t>LEONARDO da Vinci</a:t>
            </a:r>
            <a:r>
              <a:t/>
            </a:r>
            <a:br/>
            <a:r>
              <a:rPr lang="es-ES" sz="1600" b="1" i="1" strike="noStrike" spc="-1">
                <a:solidFill>
                  <a:srgbClr val="000000"/>
                </a:solidFill>
                <a:latin typeface="Times New Roman"/>
              </a:rPr>
              <a:t>San Juan Bautista</a:t>
            </a:r>
            <a:r>
              <a:t/>
            </a:r>
            <a:br/>
            <a:r>
              <a:rPr lang="es-ES" sz="1600" b="0" strike="noStrike" spc="-1">
                <a:solidFill>
                  <a:srgbClr val="000000"/>
                </a:solidFill>
                <a:latin typeface="Times New Roman"/>
              </a:rPr>
              <a:t>1513-16</a:t>
            </a:r>
            <a:r>
              <a:t/>
            </a:r>
            <a:br/>
            <a:r>
              <a:rPr lang="es-ES" sz="1600" b="0" strike="noStrike" spc="-1">
                <a:solidFill>
                  <a:srgbClr val="000000"/>
                </a:solidFill>
                <a:latin typeface="Times New Roman"/>
              </a:rPr>
              <a:t>óleo sobre tabla, </a:t>
            </a:r>
            <a:r>
              <a:t/>
            </a:r>
            <a:br/>
            <a:r>
              <a:rPr lang="es-ES" sz="1600" b="0" strike="noStrike" spc="-1">
                <a:solidFill>
                  <a:srgbClr val="000000"/>
                </a:solidFill>
                <a:latin typeface="Times New Roman"/>
              </a:rPr>
              <a:t>69 x 57 cm</a:t>
            </a:r>
            <a:r>
              <a:t/>
            </a:r>
            <a:br/>
            <a:r>
              <a:rPr lang="es-ES" sz="1600" b="0" strike="noStrike" spc="-1">
                <a:solidFill>
                  <a:srgbClr val="000000"/>
                </a:solidFill>
                <a:latin typeface="Times New Roman"/>
              </a:rPr>
              <a:t>Musée du Louvre, París</a:t>
            </a:r>
            <a:r>
              <a:t/>
            </a:r>
            <a:br/>
            <a:endParaRPr lang="es-ES" sz="1600" b="0" strike="noStrike" spc="-1">
              <a:solidFill>
                <a:srgbClr val="000000"/>
              </a:solidFill>
              <a:latin typeface="Times New Roman"/>
            </a:endParaRPr>
          </a:p>
        </p:txBody>
      </p:sp>
      <p:pic>
        <p:nvPicPr>
          <p:cNvPr id="491" name="Picture 3_17" descr="6stjohn"/>
          <p:cNvPicPr/>
          <p:nvPr/>
        </p:nvPicPr>
        <p:blipFill>
          <a:blip r:embed="rId2" cstate="print"/>
          <a:stretch/>
        </p:blipFill>
        <p:spPr>
          <a:xfrm>
            <a:off x="324000" y="260280"/>
            <a:ext cx="4689360" cy="6264360"/>
          </a:xfrm>
          <a:prstGeom prst="rect">
            <a:avLst/>
          </a:prstGeom>
          <a:ln w="0">
            <a:noFill/>
          </a:ln>
        </p:spPr>
      </p:pic>
      <p:sp>
        <p:nvSpPr>
          <p:cNvPr id="492" name="CustomShape 2"/>
          <p:cNvSpPr/>
          <p:nvPr/>
        </p:nvSpPr>
        <p:spPr>
          <a:xfrm>
            <a:off x="5435640" y="5300640"/>
            <a:ext cx="3490920" cy="11912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rPr>
              <a:t>En </a:t>
            </a:r>
            <a:r>
              <a:rPr lang="es-ES" sz="1800" b="1" strike="noStrike" spc="-1">
                <a:solidFill>
                  <a:srgbClr val="000000"/>
                </a:solidFill>
                <a:latin typeface="Arial"/>
              </a:rPr>
              <a:t>conclusión</a:t>
            </a:r>
            <a:r>
              <a:rPr lang="es-ES" sz="1800" b="0" strike="noStrike" spc="-1">
                <a:solidFill>
                  <a:srgbClr val="000000"/>
                </a:solidFill>
                <a:latin typeface="Arial"/>
              </a:rPr>
              <a:t>: la pintura de Leonardo da Vinci es la culminación del </a:t>
            </a:r>
            <a:r>
              <a:rPr lang="es-ES" sz="1800" b="1" strike="noStrike" spc="-1">
                <a:solidFill>
                  <a:srgbClr val="000000"/>
                </a:solidFill>
                <a:latin typeface="Arial"/>
              </a:rPr>
              <a:t>clasicismo</a:t>
            </a:r>
            <a:r>
              <a:rPr lang="es-ES" sz="1800" b="0" strike="noStrike" spc="-1">
                <a:solidFill>
                  <a:srgbClr val="000000"/>
                </a:solidFill>
                <a:latin typeface="Arial"/>
              </a:rPr>
              <a:t> y del </a:t>
            </a:r>
            <a:r>
              <a:rPr lang="es-ES" sz="1800" b="1" strike="noStrike" spc="-1">
                <a:solidFill>
                  <a:srgbClr val="000000"/>
                </a:solidFill>
                <a:latin typeface="Arial"/>
              </a:rPr>
              <a:t>naturalismo</a:t>
            </a:r>
            <a:r>
              <a:rPr lang="es-ES" sz="1800" b="0" strike="noStrike" spc="-1">
                <a:solidFill>
                  <a:srgbClr val="000000"/>
                </a:solidFill>
                <a:latin typeface="Arial"/>
              </a:rPr>
              <a:t>.</a:t>
            </a: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extShape 1"/>
          <p:cNvSpPr txBox="1"/>
          <p:nvPr/>
        </p:nvSpPr>
        <p:spPr>
          <a:xfrm>
            <a:off x="5435280" y="274320"/>
            <a:ext cx="3251160" cy="2506680"/>
          </a:xfrm>
          <a:prstGeom prst="rect">
            <a:avLst/>
          </a:prstGeom>
          <a:noFill/>
          <a:ln w="0">
            <a:noFill/>
          </a:ln>
        </p:spPr>
        <p:txBody>
          <a:bodyPr lIns="92160" tIns="46080" rIns="92160" bIns="46080" anchor="ctr">
            <a:noAutofit/>
          </a:bodyPr>
          <a:lstStyle/>
          <a:p>
            <a:pPr algn="ct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800" b="1" strike="noStrike" spc="-1">
                <a:solidFill>
                  <a:srgbClr val="FF9966"/>
                </a:solidFill>
                <a:latin typeface="Arial"/>
                <a:ea typeface="Arial"/>
              </a:rPr>
              <a:t>RAFAEL SANZIO</a:t>
            </a:r>
            <a:r>
              <a:t/>
            </a:r>
            <a:br/>
            <a:r>
              <a:rPr lang="es-ES" sz="2800" b="1" i="1" strike="noStrike" spc="-1">
                <a:solidFill>
                  <a:srgbClr val="FF9966"/>
                </a:solidFill>
                <a:latin typeface="Arial"/>
                <a:ea typeface="Arial"/>
              </a:rPr>
              <a:t>EL DIVINO</a:t>
            </a:r>
            <a:r>
              <a:t/>
            </a:r>
            <a:br/>
            <a:r>
              <a:rPr lang="es-ES" sz="2400" b="0" strike="noStrike" spc="-1">
                <a:solidFill>
                  <a:srgbClr val="000000"/>
                </a:solidFill>
                <a:latin typeface="Times New Roman"/>
              </a:rPr>
              <a:t> (1483 - 1520)</a:t>
            </a:r>
          </a:p>
        </p:txBody>
      </p:sp>
      <p:pic>
        <p:nvPicPr>
          <p:cNvPr id="494" name="Picture 3_18" descr="30selfpo"/>
          <p:cNvPicPr/>
          <p:nvPr/>
        </p:nvPicPr>
        <p:blipFill>
          <a:blip r:embed="rId2" cstate="print"/>
          <a:stretch/>
        </p:blipFill>
        <p:spPr>
          <a:xfrm>
            <a:off x="250920" y="115920"/>
            <a:ext cx="4935600" cy="6669000"/>
          </a:xfrm>
          <a:prstGeom prst="rect">
            <a:avLst/>
          </a:prstGeom>
          <a:ln w="0">
            <a:noFill/>
          </a:ln>
        </p:spPr>
      </p:pic>
      <p:sp>
        <p:nvSpPr>
          <p:cNvPr id="495" name="CustomShape 2"/>
          <p:cNvSpPr/>
          <p:nvPr/>
        </p:nvSpPr>
        <p:spPr>
          <a:xfrm>
            <a:off x="5508720" y="3164040"/>
            <a:ext cx="3311280" cy="28371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44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rPr>
              <a:t>Su obra está impregnada de un </a:t>
            </a:r>
            <a:r>
              <a:rPr lang="es-ES" sz="1800" b="1" strike="noStrike" spc="-1">
                <a:solidFill>
                  <a:srgbClr val="000000"/>
                </a:solidFill>
                <a:latin typeface="Arial"/>
              </a:rPr>
              <a:t>equilibrado</a:t>
            </a:r>
            <a:r>
              <a:rPr lang="es-ES" sz="1800" b="0" strike="noStrike" spc="-1">
                <a:solidFill>
                  <a:srgbClr val="000000"/>
                </a:solidFill>
                <a:latin typeface="Arial"/>
              </a:rPr>
              <a:t> </a:t>
            </a:r>
            <a:r>
              <a:rPr lang="es-ES" sz="1800" b="1" strike="noStrike" spc="-1">
                <a:solidFill>
                  <a:srgbClr val="000000"/>
                </a:solidFill>
                <a:latin typeface="Arial"/>
              </a:rPr>
              <a:t>clasicismo</a:t>
            </a:r>
            <a:r>
              <a:rPr lang="es-ES" sz="1800" b="0" strike="noStrike" spc="-1">
                <a:solidFill>
                  <a:srgbClr val="000000"/>
                </a:solidFill>
                <a:latin typeface="Arial"/>
              </a:rPr>
              <a:t>. su estilo es la mejor expresión de la “</a:t>
            </a:r>
            <a:r>
              <a:rPr lang="es-ES" sz="1800" b="1" strike="noStrike" spc="-1">
                <a:solidFill>
                  <a:srgbClr val="000000"/>
                </a:solidFill>
                <a:latin typeface="Arial"/>
              </a:rPr>
              <a:t>belleza ideal</a:t>
            </a:r>
            <a:r>
              <a:rPr lang="es-ES" sz="1800" b="0" strike="noStrike" spc="-1">
                <a:solidFill>
                  <a:srgbClr val="000000"/>
                </a:solidFill>
                <a:latin typeface="Arial"/>
              </a:rPr>
              <a:t>”. Su aprendizaje de Piero della Francesca, Leonardo, y Miguel Ángel convierten a Rafael en el artista que mejor representa el </a:t>
            </a:r>
            <a:r>
              <a:rPr lang="es-ES" sz="1800" b="1" strike="noStrike" spc="-1">
                <a:solidFill>
                  <a:srgbClr val="000000"/>
                </a:solidFill>
                <a:latin typeface="Arial"/>
              </a:rPr>
              <a:t>sincretismo</a:t>
            </a:r>
            <a:r>
              <a:rPr lang="es-ES" sz="1800" b="0" strike="noStrike" spc="-1">
                <a:solidFill>
                  <a:srgbClr val="000000"/>
                </a:solidFill>
                <a:latin typeface="Arial"/>
              </a:rPr>
              <a:t> </a:t>
            </a:r>
            <a:r>
              <a:rPr lang="es-ES" sz="1800" b="1" strike="noStrike" spc="-1">
                <a:solidFill>
                  <a:srgbClr val="000000"/>
                </a:solidFill>
                <a:latin typeface="Arial"/>
              </a:rPr>
              <a:t>renacentista</a:t>
            </a:r>
            <a:r>
              <a:rPr lang="es-ES" sz="1800" b="0" strike="noStrike" spc="-1">
                <a:solidFill>
                  <a:srgbClr val="000000"/>
                </a:solidFill>
                <a:latin typeface="Arial"/>
              </a:rPr>
              <a:t>.</a:t>
            </a: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1 Imagen" descr="10spozal.jpg"/>
          <p:cNvPicPr/>
          <p:nvPr/>
        </p:nvPicPr>
        <p:blipFill>
          <a:blip r:embed="rId2" cstate="print"/>
          <a:stretch/>
        </p:blipFill>
        <p:spPr>
          <a:xfrm>
            <a:off x="179640" y="188640"/>
            <a:ext cx="4605480" cy="6669000"/>
          </a:xfrm>
          <a:prstGeom prst="rect">
            <a:avLst/>
          </a:prstGeom>
          <a:ln w="0">
            <a:noFill/>
          </a:ln>
        </p:spPr>
      </p:pic>
      <p:sp>
        <p:nvSpPr>
          <p:cNvPr id="497" name="CustomShape 1"/>
          <p:cNvSpPr/>
          <p:nvPr/>
        </p:nvSpPr>
        <p:spPr>
          <a:xfrm>
            <a:off x="5076000" y="5733360"/>
            <a:ext cx="3600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Los desposorios de la Virgen</a:t>
            </a:r>
            <a:endParaRPr lang="es-ES" sz="1800" b="0" strike="noStrike" spc="-1">
              <a:latin typeface="Arial"/>
            </a:endParaRPr>
          </a:p>
        </p:txBody>
      </p:sp>
      <p:pic>
        <p:nvPicPr>
          <p:cNvPr id="498" name="4 Imagen" descr="Pietro_Perugino.jpg"/>
          <p:cNvPicPr/>
          <p:nvPr/>
        </p:nvPicPr>
        <p:blipFill>
          <a:blip r:embed="rId3" cstate="print"/>
          <a:stretch/>
        </p:blipFill>
        <p:spPr>
          <a:xfrm>
            <a:off x="4860000" y="836640"/>
            <a:ext cx="4283640" cy="26244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1 Imagen" descr="Granduca Madona.jpg"/>
          <p:cNvPicPr/>
          <p:nvPr/>
        </p:nvPicPr>
        <p:blipFill>
          <a:blip r:embed="rId2" cstate="print"/>
          <a:stretch/>
        </p:blipFill>
        <p:spPr>
          <a:xfrm>
            <a:off x="1331640" y="0"/>
            <a:ext cx="4392000" cy="6689880"/>
          </a:xfrm>
          <a:prstGeom prst="rect">
            <a:avLst/>
          </a:prstGeom>
          <a:ln w="0">
            <a:noFill/>
          </a:ln>
        </p:spPr>
      </p:pic>
      <p:sp>
        <p:nvSpPr>
          <p:cNvPr id="500" name="CustomShape 1"/>
          <p:cNvSpPr/>
          <p:nvPr/>
        </p:nvSpPr>
        <p:spPr>
          <a:xfrm>
            <a:off x="5940000" y="5733360"/>
            <a:ext cx="2736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Madona del Gran Duque</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1 Imagen" descr="La Bella Jardinera.jpg"/>
          <p:cNvPicPr/>
          <p:nvPr/>
        </p:nvPicPr>
        <p:blipFill>
          <a:blip r:embed="rId2" cstate="print"/>
          <a:stretch/>
        </p:blipFill>
        <p:spPr>
          <a:xfrm>
            <a:off x="1619640" y="188640"/>
            <a:ext cx="4248000" cy="6501960"/>
          </a:xfrm>
          <a:prstGeom prst="rect">
            <a:avLst/>
          </a:prstGeom>
          <a:ln w="0">
            <a:noFill/>
          </a:ln>
        </p:spPr>
      </p:pic>
      <p:sp>
        <p:nvSpPr>
          <p:cNvPr id="502" name="CustomShape 1"/>
          <p:cNvSpPr/>
          <p:nvPr/>
        </p:nvSpPr>
        <p:spPr>
          <a:xfrm>
            <a:off x="6084000" y="5661360"/>
            <a:ext cx="2664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La Bella Jardinera</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TextShape 1"/>
          <p:cNvSpPr txBox="1"/>
          <p:nvPr/>
        </p:nvSpPr>
        <p:spPr>
          <a:xfrm>
            <a:off x="6300720" y="475920"/>
            <a:ext cx="2448000" cy="215100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FF9966"/>
                </a:solidFill>
                <a:latin typeface="Times New Roman"/>
              </a:rPr>
              <a:t>Madonna de Belvedere</a:t>
            </a:r>
            <a:r>
              <a:t/>
            </a:r>
            <a:br/>
            <a:r>
              <a:rPr lang="es-ES" sz="1800" b="1" strike="noStrike" spc="-1">
                <a:solidFill>
                  <a:srgbClr val="FF9966"/>
                </a:solidFill>
                <a:latin typeface="Times New Roman"/>
              </a:rPr>
              <a:t>(Madonna del Prato)</a:t>
            </a:r>
            <a:r>
              <a:t/>
            </a:r>
            <a:br/>
            <a:r>
              <a:rPr lang="es-ES" sz="1800" b="0" strike="noStrike" spc="-1">
                <a:solidFill>
                  <a:srgbClr val="000000"/>
                </a:solidFill>
                <a:latin typeface="Times New Roman"/>
              </a:rPr>
              <a:t>1506</a:t>
            </a:r>
            <a:r>
              <a:t/>
            </a:r>
            <a:br/>
            <a:r>
              <a:rPr lang="es-ES" sz="1800" b="0" strike="noStrike" spc="-1">
                <a:solidFill>
                  <a:srgbClr val="000000"/>
                </a:solidFill>
                <a:latin typeface="Times New Roman"/>
              </a:rPr>
              <a:t>óleo sobre madera, </a:t>
            </a:r>
            <a:r>
              <a:t/>
            </a:r>
            <a:br/>
            <a:r>
              <a:rPr lang="es-ES" sz="1800" b="0" strike="noStrike" spc="-1">
                <a:solidFill>
                  <a:srgbClr val="000000"/>
                </a:solidFill>
                <a:latin typeface="Times New Roman"/>
              </a:rPr>
              <a:t>113 x 88 cm</a:t>
            </a:r>
            <a:r>
              <a:t/>
            </a:r>
            <a:br/>
            <a:r>
              <a:rPr lang="es-ES" sz="1800" b="0" strike="noStrike" spc="-1">
                <a:solidFill>
                  <a:srgbClr val="000000"/>
                </a:solidFill>
                <a:latin typeface="Times New Roman"/>
              </a:rPr>
              <a:t>Kunsthistorisches Museum, Viena </a:t>
            </a:r>
          </a:p>
        </p:txBody>
      </p:sp>
      <p:pic>
        <p:nvPicPr>
          <p:cNvPr id="504" name="Picture 3_19" descr="32prato"/>
          <p:cNvPicPr/>
          <p:nvPr/>
        </p:nvPicPr>
        <p:blipFill>
          <a:blip r:embed="rId2" cstate="print"/>
          <a:stretch/>
        </p:blipFill>
        <p:spPr>
          <a:xfrm>
            <a:off x="324000" y="115920"/>
            <a:ext cx="5230800" cy="6597720"/>
          </a:xfrm>
          <a:prstGeom prst="rect">
            <a:avLst/>
          </a:prstGeom>
          <a:ln w="0">
            <a:noFill/>
          </a:ln>
        </p:spPr>
      </p:pic>
      <p:sp>
        <p:nvSpPr>
          <p:cNvPr id="505" name="CustomShape 2"/>
          <p:cNvSpPr/>
          <p:nvPr/>
        </p:nvSpPr>
        <p:spPr>
          <a:xfrm>
            <a:off x="5940360" y="3213000"/>
            <a:ext cx="3203640" cy="3309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80000"/>
              </a:lnSpc>
              <a:spcBef>
                <a:spcPts val="59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000000"/>
                </a:solidFill>
                <a:latin typeface="Times New Roman"/>
              </a:rPr>
              <a:t>SU </a:t>
            </a:r>
            <a:r>
              <a:rPr lang="es-ES" sz="2400" b="1" strike="noStrike" spc="-1">
                <a:solidFill>
                  <a:srgbClr val="000000"/>
                </a:solidFill>
                <a:latin typeface="Times New Roman"/>
              </a:rPr>
              <a:t>PALETA CROMÁTICA</a:t>
            </a:r>
            <a:r>
              <a:rPr lang="es-ES" sz="2400" b="0" strike="noStrike" spc="-1">
                <a:solidFill>
                  <a:srgbClr val="000000"/>
                </a:solidFill>
                <a:latin typeface="Times New Roman"/>
              </a:rPr>
              <a:t> ES </a:t>
            </a:r>
            <a:r>
              <a:rPr lang="es-ES" sz="2400" b="1" strike="noStrike" spc="-1">
                <a:solidFill>
                  <a:srgbClr val="000000"/>
                </a:solidFill>
                <a:latin typeface="Times New Roman"/>
              </a:rPr>
              <a:t>LUMINOSA</a:t>
            </a:r>
            <a:r>
              <a:rPr lang="es-ES" sz="2400" b="0" strike="noStrike" spc="-1">
                <a:solidFill>
                  <a:srgbClr val="000000"/>
                </a:solidFill>
                <a:latin typeface="Times New Roman"/>
              </a:rPr>
              <a:t> </a:t>
            </a:r>
            <a:r>
              <a:rPr lang="es-ES" sz="2400" b="1" strike="noStrike" spc="-1">
                <a:solidFill>
                  <a:srgbClr val="000000"/>
                </a:solidFill>
                <a:latin typeface="Times New Roman"/>
              </a:rPr>
              <a:t>Y COLORISTA</a:t>
            </a:r>
            <a:r>
              <a:rPr lang="es-ES" sz="2400" b="0" strike="noStrike" spc="-1">
                <a:solidFill>
                  <a:srgbClr val="000000"/>
                </a:solidFill>
                <a:latin typeface="Times New Roman"/>
              </a:rPr>
              <a:t>, PERO </a:t>
            </a:r>
            <a:r>
              <a:rPr lang="es-ES" sz="2400" b="1" strike="noStrike" spc="-1">
                <a:solidFill>
                  <a:srgbClr val="000000"/>
                </a:solidFill>
                <a:latin typeface="Times New Roman"/>
              </a:rPr>
              <a:t>MESURADA</a:t>
            </a:r>
            <a:r>
              <a:rPr lang="es-ES" sz="2400" b="0" strike="noStrike" spc="-1">
                <a:solidFill>
                  <a:srgbClr val="000000"/>
                </a:solidFill>
                <a:latin typeface="Times New Roman"/>
              </a:rPr>
              <a:t>, BUSCANDO SIEMPRE LA </a:t>
            </a:r>
            <a:r>
              <a:rPr lang="es-ES" sz="2400" b="1" strike="noStrike" spc="-1">
                <a:solidFill>
                  <a:srgbClr val="000000"/>
                </a:solidFill>
                <a:latin typeface="Times New Roman"/>
              </a:rPr>
              <a:t>COMPLEMENTARIEDAD</a:t>
            </a:r>
            <a:r>
              <a:rPr lang="es-ES" sz="2400" b="0" strike="noStrike" spc="-1">
                <a:solidFill>
                  <a:srgbClr val="000000"/>
                </a:solidFill>
                <a:latin typeface="Times New Roman"/>
              </a:rPr>
              <a:t> DE LOS </a:t>
            </a:r>
            <a:r>
              <a:rPr lang="es-ES" sz="2400" b="1" strike="noStrike" spc="-1">
                <a:solidFill>
                  <a:srgbClr val="000000"/>
                </a:solidFill>
                <a:latin typeface="Times New Roman"/>
              </a:rPr>
              <a:t>COLORES CÁLIDOS Y FRÍOS</a:t>
            </a:r>
            <a:r>
              <a:rPr lang="es-ES" sz="2400" b="0" strike="noStrike" spc="-1">
                <a:solidFill>
                  <a:srgbClr val="000000"/>
                </a:solidFill>
                <a:latin typeface="Times New Roman"/>
              </a:rPr>
              <a:t>.</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TextShape 1"/>
          <p:cNvSpPr txBox="1"/>
          <p:nvPr/>
        </p:nvSpPr>
        <p:spPr>
          <a:xfrm>
            <a:off x="6372000" y="274680"/>
            <a:ext cx="2314440" cy="308304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FF9966"/>
                </a:solidFill>
                <a:latin typeface="Times New Roman"/>
              </a:rPr>
              <a:t>Retrato de cardenal</a:t>
            </a:r>
            <a:r>
              <a:t/>
            </a:r>
            <a:br/>
            <a:r>
              <a:t/>
            </a:r>
            <a:br/>
            <a:r>
              <a:rPr lang="es-ES" sz="1800" b="0" strike="noStrike" spc="-1">
                <a:solidFill>
                  <a:srgbClr val="000000"/>
                </a:solidFill>
                <a:latin typeface="Times New Roman"/>
              </a:rPr>
              <a:t>1510-11</a:t>
            </a:r>
            <a:r>
              <a:t/>
            </a:r>
            <a:br/>
            <a:r>
              <a:rPr lang="es-ES" sz="1800" b="0" strike="noStrike" spc="-1">
                <a:solidFill>
                  <a:srgbClr val="000000"/>
                </a:solidFill>
                <a:latin typeface="Times New Roman"/>
              </a:rPr>
              <a:t>óleo sobre madera </a:t>
            </a:r>
            <a:r>
              <a:t/>
            </a:r>
            <a:br/>
            <a:r>
              <a:rPr lang="es-ES" sz="1800" b="0" strike="noStrike" spc="-1">
                <a:solidFill>
                  <a:srgbClr val="000000"/>
                </a:solidFill>
                <a:latin typeface="Times New Roman"/>
              </a:rPr>
              <a:t>79 x 61 cm</a:t>
            </a:r>
            <a:r>
              <a:t/>
            </a:r>
            <a:br/>
            <a:r>
              <a:rPr lang="es-ES" sz="1800" b="0" strike="noStrike" spc="-1">
                <a:solidFill>
                  <a:srgbClr val="000000"/>
                </a:solidFill>
                <a:latin typeface="Times New Roman"/>
              </a:rPr>
              <a:t>Museo del Prado, Madrid</a:t>
            </a:r>
            <a:r>
              <a:t/>
            </a:r>
            <a:br/>
            <a:endParaRPr lang="es-ES" sz="1800" b="0" strike="noStrike" spc="-1">
              <a:solidFill>
                <a:srgbClr val="000000"/>
              </a:solidFill>
              <a:latin typeface="Times New Roman"/>
            </a:endParaRPr>
          </a:p>
        </p:txBody>
      </p:sp>
      <p:pic>
        <p:nvPicPr>
          <p:cNvPr id="507" name="Picture 3_20" descr="04cardin"/>
          <p:cNvPicPr/>
          <p:nvPr/>
        </p:nvPicPr>
        <p:blipFill>
          <a:blip r:embed="rId2" cstate="print"/>
          <a:stretch/>
        </p:blipFill>
        <p:spPr>
          <a:xfrm>
            <a:off x="395280" y="333360"/>
            <a:ext cx="4992840" cy="6524640"/>
          </a:xfrm>
          <a:prstGeom prst="rect">
            <a:avLst/>
          </a:prstGeom>
          <a:ln w="0">
            <a:noFill/>
          </a:ln>
        </p:spPr>
      </p:pic>
      <p:sp>
        <p:nvSpPr>
          <p:cNvPr id="508" name="CustomShape 2"/>
          <p:cNvSpPr/>
          <p:nvPr/>
        </p:nvSpPr>
        <p:spPr>
          <a:xfrm>
            <a:off x="5940360" y="4005360"/>
            <a:ext cx="2987640" cy="2140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80000"/>
              </a:lnSpc>
              <a:spcBef>
                <a:spcPts val="59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000000"/>
                </a:solidFill>
                <a:latin typeface="Times New Roman"/>
              </a:rPr>
              <a:t>EXTRAORDINARIO </a:t>
            </a:r>
            <a:r>
              <a:rPr lang="es-ES" sz="2400" b="1" strike="noStrike" spc="-1">
                <a:solidFill>
                  <a:srgbClr val="000000"/>
                </a:solidFill>
                <a:latin typeface="Times New Roman"/>
              </a:rPr>
              <a:t>RETRATISTA</a:t>
            </a:r>
            <a:r>
              <a:rPr lang="es-ES" sz="2400" b="0" strike="noStrike" spc="-1">
                <a:solidFill>
                  <a:srgbClr val="000000"/>
                </a:solidFill>
                <a:latin typeface="Times New Roman"/>
              </a:rPr>
              <a:t>, CAPAZ DE PENETRAR EN EL CARÁCTER DEL PERSONAJE RETRATADO.</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TextShape 1"/>
          <p:cNvSpPr txBox="1"/>
          <p:nvPr/>
        </p:nvSpPr>
        <p:spPr>
          <a:xfrm>
            <a:off x="6227280" y="274680"/>
            <a:ext cx="2459160" cy="293832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FF9966"/>
                </a:solidFill>
                <a:latin typeface="Times New Roman"/>
              </a:rPr>
              <a:t>Retrato de Julio II</a:t>
            </a:r>
            <a:r>
              <a:t/>
            </a:r>
            <a:br/>
            <a:r>
              <a:rPr lang="es-ES" sz="1800" b="0" strike="noStrike" spc="-1">
                <a:solidFill>
                  <a:srgbClr val="000000"/>
                </a:solidFill>
                <a:latin typeface="Times New Roman"/>
              </a:rPr>
              <a:t>1511-12</a:t>
            </a:r>
            <a:r>
              <a:t/>
            </a:r>
            <a:br/>
            <a:r>
              <a:rPr lang="es-ES" sz="1800" b="0" strike="noStrike" spc="-1">
                <a:solidFill>
                  <a:srgbClr val="000000"/>
                </a:solidFill>
                <a:latin typeface="Times New Roman"/>
              </a:rPr>
              <a:t>óleo sobre madera</a:t>
            </a:r>
            <a:r>
              <a:t/>
            </a:r>
            <a:br/>
            <a:r>
              <a:rPr lang="es-ES" sz="1800" b="0" strike="noStrike" spc="-1">
                <a:solidFill>
                  <a:srgbClr val="000000"/>
                </a:solidFill>
                <a:latin typeface="Times New Roman"/>
              </a:rPr>
              <a:t>108 x 80,7 cm</a:t>
            </a:r>
            <a:r>
              <a:t/>
            </a:r>
            <a:br/>
            <a:r>
              <a:rPr lang="es-ES" sz="1800" b="0" strike="noStrike" spc="-1">
                <a:solidFill>
                  <a:srgbClr val="000000"/>
                </a:solidFill>
                <a:latin typeface="Times New Roman"/>
              </a:rPr>
              <a:t>National Gallery, Londres</a:t>
            </a:r>
            <a:r>
              <a:t/>
            </a:r>
            <a:br/>
            <a:endParaRPr lang="es-ES" sz="1800" b="0" strike="noStrike" spc="-1">
              <a:solidFill>
                <a:srgbClr val="000000"/>
              </a:solidFill>
              <a:latin typeface="Times New Roman"/>
            </a:endParaRPr>
          </a:p>
        </p:txBody>
      </p:sp>
      <p:pic>
        <p:nvPicPr>
          <p:cNvPr id="510" name="Picture 3_21" descr="09julius"/>
          <p:cNvPicPr/>
          <p:nvPr/>
        </p:nvPicPr>
        <p:blipFill>
          <a:blip r:embed="rId2" cstate="print"/>
          <a:stretch/>
        </p:blipFill>
        <p:spPr>
          <a:xfrm>
            <a:off x="539640" y="115920"/>
            <a:ext cx="4889520" cy="65977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 name="1 Imagen" descr="Sanzio_00.jpg"/>
          <p:cNvPicPr/>
          <p:nvPr/>
        </p:nvPicPr>
        <p:blipFill>
          <a:blip r:embed="rId2" cstate="print"/>
          <a:stretch/>
        </p:blipFill>
        <p:spPr>
          <a:xfrm>
            <a:off x="2195640" y="219240"/>
            <a:ext cx="4680000" cy="6322320"/>
          </a:xfrm>
          <a:prstGeom prst="rect">
            <a:avLst/>
          </a:prstGeom>
          <a:ln w="0">
            <a:noFill/>
          </a:ln>
        </p:spPr>
      </p:pic>
      <p:sp>
        <p:nvSpPr>
          <p:cNvPr id="512" name="CustomShape 1"/>
          <p:cNvSpPr/>
          <p:nvPr/>
        </p:nvSpPr>
        <p:spPr>
          <a:xfrm>
            <a:off x="7092360" y="5661360"/>
            <a:ext cx="1728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Autorretrato</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Picture 3_22" descr="Rafael39"/>
          <p:cNvPicPr/>
          <p:nvPr/>
        </p:nvPicPr>
        <p:blipFill>
          <a:blip r:embed="rId2" cstate="print"/>
          <a:stretch/>
        </p:blipFill>
        <p:spPr>
          <a:xfrm>
            <a:off x="324000" y="692280"/>
            <a:ext cx="8532720" cy="5976720"/>
          </a:xfrm>
          <a:prstGeom prst="rect">
            <a:avLst/>
          </a:prstGeom>
          <a:ln w="0">
            <a:noFill/>
          </a:ln>
        </p:spPr>
      </p:pic>
      <p:sp>
        <p:nvSpPr>
          <p:cNvPr id="514" name="CustomShape 1"/>
          <p:cNvSpPr/>
          <p:nvPr/>
        </p:nvSpPr>
        <p:spPr>
          <a:xfrm>
            <a:off x="2692440" y="836640"/>
            <a:ext cx="3795840" cy="70380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FF"/>
                </a:solidFill>
                <a:latin typeface="Times New Roman"/>
              </a:rPr>
              <a:t>RAFAEL</a:t>
            </a:r>
            <a:r>
              <a:t/>
            </a:r>
            <a:br/>
            <a:r>
              <a:rPr lang="es-ES" sz="2000" b="1" i="1" strike="noStrike" spc="-1">
                <a:solidFill>
                  <a:srgbClr val="FFFFFF"/>
                </a:solidFill>
                <a:latin typeface="Times New Roman"/>
              </a:rPr>
              <a:t>La Escuela de Atenas</a:t>
            </a:r>
            <a:r>
              <a:rPr lang="es-ES" sz="2000" b="1" strike="noStrike" spc="-1">
                <a:solidFill>
                  <a:srgbClr val="FFFFFF"/>
                </a:solidFill>
                <a:latin typeface="Times New Roman"/>
              </a:rPr>
              <a:t> (1509-1510)</a:t>
            </a:r>
            <a:endParaRPr lang="es-ES" sz="2000" b="0" strike="noStrike" spc="-1">
              <a:solidFill>
                <a:srgbClr val="000000"/>
              </a:solidFill>
              <a:latin typeface="Times New Roman"/>
            </a:endParaRPr>
          </a:p>
        </p:txBody>
      </p:sp>
      <p:sp>
        <p:nvSpPr>
          <p:cNvPr id="515" name="TextShape 2"/>
          <p:cNvSpPr txBox="1"/>
          <p:nvPr/>
        </p:nvSpPr>
        <p:spPr>
          <a:xfrm>
            <a:off x="1258560" y="274320"/>
            <a:ext cx="7427880" cy="34596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800" b="1" strike="noStrike" spc="-1">
                <a:solidFill>
                  <a:srgbClr val="CCCCFF"/>
                </a:solidFill>
                <a:latin typeface="Times New Roman"/>
              </a:rPr>
              <a:t>Las Estancias del Vaticano</a:t>
            </a:r>
            <a:endParaRPr lang="es-ES" sz="2800" b="0" strike="noStrike" spc="-1">
              <a:solidFill>
                <a:srgbClr val="000000"/>
              </a:solidFill>
              <a:latin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1 Imagen" descr="Masaccio-TheExpulsionOfAdamAndEveFromEden-Restoration.jpg"/>
          <p:cNvPicPr/>
          <p:nvPr/>
        </p:nvPicPr>
        <p:blipFill>
          <a:blip r:embed="rId2" cstate="print"/>
          <a:stretch/>
        </p:blipFill>
        <p:spPr>
          <a:xfrm>
            <a:off x="1043640" y="188640"/>
            <a:ext cx="4887000" cy="6480360"/>
          </a:xfrm>
          <a:prstGeom prst="rect">
            <a:avLst/>
          </a:prstGeom>
          <a:ln w="0">
            <a:noFill/>
          </a:ln>
        </p:spPr>
      </p:pic>
      <p:sp>
        <p:nvSpPr>
          <p:cNvPr id="344" name="CustomShape 1"/>
          <p:cNvSpPr/>
          <p:nvPr/>
        </p:nvSpPr>
        <p:spPr>
          <a:xfrm>
            <a:off x="6156000" y="5589360"/>
            <a:ext cx="252000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Expulsión de Adán y Eva del Paraíso terrenal.</a:t>
            </a:r>
            <a:endParaRPr lang="es-ES" sz="1800" b="0" strike="noStrike" spc="-1">
              <a:latin typeface="Arial"/>
            </a:endParaRPr>
          </a:p>
          <a:p>
            <a:pPr>
              <a:lnSpc>
                <a:spcPct val="100000"/>
              </a:lnSpc>
            </a:pPr>
            <a:r>
              <a:rPr lang="es-ES" sz="1800" b="0" strike="noStrike" spc="-1">
                <a:solidFill>
                  <a:srgbClr val="000000"/>
                </a:solidFill>
                <a:latin typeface="Calibri"/>
              </a:rPr>
              <a:t>Capilla Brancacci</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Shape 1"/>
          <p:cNvSpPr txBox="1"/>
          <p:nvPr/>
        </p:nvSpPr>
        <p:spPr>
          <a:xfrm>
            <a:off x="468360" y="6093000"/>
            <a:ext cx="8207280" cy="62064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1" strike="noStrike" spc="-1">
                <a:solidFill>
                  <a:srgbClr val="000000"/>
                </a:solidFill>
                <a:latin typeface="Times New Roman"/>
              </a:rPr>
              <a:t>La Escuela de Atenas</a:t>
            </a:r>
            <a:r>
              <a:t/>
            </a:r>
            <a:br/>
            <a:r>
              <a:rPr lang="es-ES" sz="1600" b="0" strike="noStrike" spc="-1">
                <a:solidFill>
                  <a:srgbClr val="000000"/>
                </a:solidFill>
                <a:latin typeface="Times New Roman"/>
              </a:rPr>
              <a:t>1509 Fresco, 770 cm -  Stanza della Segnatura, Palacio Pontificio, Vaticano</a:t>
            </a:r>
          </a:p>
        </p:txBody>
      </p:sp>
      <p:pic>
        <p:nvPicPr>
          <p:cNvPr id="517" name="Picture 10" descr="La%20Escuela%20de%20Atenas-GR"/>
          <p:cNvPicPr/>
          <p:nvPr/>
        </p:nvPicPr>
        <p:blipFill>
          <a:blip r:embed="rId2" cstate="print"/>
          <a:stretch/>
        </p:blipFill>
        <p:spPr>
          <a:xfrm>
            <a:off x="480960" y="-100080"/>
            <a:ext cx="8182080" cy="62294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TextShape 1"/>
          <p:cNvSpPr txBox="1"/>
          <p:nvPr/>
        </p:nvSpPr>
        <p:spPr>
          <a:xfrm>
            <a:off x="685800" y="609120"/>
            <a:ext cx="7772400" cy="114300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4400" b="0" strike="noStrike" spc="-1">
                <a:solidFill>
                  <a:srgbClr val="CCCCFF"/>
                </a:solidFill>
                <a:latin typeface="Times New Roman"/>
              </a:rPr>
              <a:t>Iconografía</a:t>
            </a:r>
            <a:endParaRPr lang="es-ES" sz="4400" b="0" strike="noStrike" spc="-1">
              <a:solidFill>
                <a:srgbClr val="000000"/>
              </a:solidFill>
              <a:latin typeface="Times New Roman"/>
            </a:endParaRPr>
          </a:p>
        </p:txBody>
      </p:sp>
      <p:pic>
        <p:nvPicPr>
          <p:cNvPr id="519" name="Picture 3_23" descr="Rafael39"/>
          <p:cNvPicPr/>
          <p:nvPr/>
        </p:nvPicPr>
        <p:blipFill>
          <a:blip r:embed="rId2" cstate="print"/>
          <a:stretch/>
        </p:blipFill>
        <p:spPr>
          <a:xfrm>
            <a:off x="1835280" y="1557360"/>
            <a:ext cx="6697440" cy="4989600"/>
          </a:xfrm>
          <a:prstGeom prst="rect">
            <a:avLst/>
          </a:prstGeom>
          <a:ln w="0">
            <a:noFill/>
          </a:ln>
        </p:spPr>
      </p:pic>
      <p:sp>
        <p:nvSpPr>
          <p:cNvPr id="520" name="CustomShape 2"/>
          <p:cNvSpPr/>
          <p:nvPr/>
        </p:nvSpPr>
        <p:spPr>
          <a:xfrm>
            <a:off x="4356000" y="3357720"/>
            <a:ext cx="1008000" cy="825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Platón</a:t>
            </a:r>
            <a:endParaRPr lang="es-ES" sz="2400" b="0" strike="noStrike" spc="-1">
              <a:solidFill>
                <a:srgbClr val="000000"/>
              </a:solidFill>
              <a:latin typeface="Times New Roman"/>
            </a:endParaRPr>
          </a:p>
        </p:txBody>
      </p:sp>
      <p:sp>
        <p:nvSpPr>
          <p:cNvPr id="521" name="CustomShape 3"/>
          <p:cNvSpPr/>
          <p:nvPr/>
        </p:nvSpPr>
        <p:spPr>
          <a:xfrm>
            <a:off x="4788000" y="2924280"/>
            <a:ext cx="1296720" cy="825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Aristóteles</a:t>
            </a:r>
            <a:endParaRPr lang="es-ES" sz="2400" b="0" strike="noStrike" spc="-1">
              <a:solidFill>
                <a:srgbClr val="000000"/>
              </a:solidFill>
              <a:latin typeface="Times New Roman"/>
            </a:endParaRPr>
          </a:p>
        </p:txBody>
      </p:sp>
      <p:sp>
        <p:nvSpPr>
          <p:cNvPr id="522" name="CustomShape 4"/>
          <p:cNvSpPr/>
          <p:nvPr/>
        </p:nvSpPr>
        <p:spPr>
          <a:xfrm>
            <a:off x="3564000" y="3860640"/>
            <a:ext cx="1224000" cy="825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Sócrates</a:t>
            </a:r>
            <a:endParaRPr lang="es-ES" sz="2400" b="0" strike="noStrike" spc="-1">
              <a:solidFill>
                <a:srgbClr val="000000"/>
              </a:solidFill>
              <a:latin typeface="Times New Roman"/>
            </a:endParaRPr>
          </a:p>
        </p:txBody>
      </p:sp>
      <p:sp>
        <p:nvSpPr>
          <p:cNvPr id="523" name="CustomShape 5"/>
          <p:cNvSpPr/>
          <p:nvPr/>
        </p:nvSpPr>
        <p:spPr>
          <a:xfrm>
            <a:off x="6659640" y="2349360"/>
            <a:ext cx="865080" cy="825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Apolo</a:t>
            </a:r>
            <a:endParaRPr lang="es-ES" sz="2400" b="0" strike="noStrike" spc="-1">
              <a:solidFill>
                <a:srgbClr val="000000"/>
              </a:solidFill>
              <a:latin typeface="Times New Roman"/>
            </a:endParaRPr>
          </a:p>
        </p:txBody>
      </p:sp>
      <p:sp>
        <p:nvSpPr>
          <p:cNvPr id="524" name="CustomShape 6"/>
          <p:cNvSpPr/>
          <p:nvPr/>
        </p:nvSpPr>
        <p:spPr>
          <a:xfrm>
            <a:off x="2771640" y="2205000"/>
            <a:ext cx="1008360" cy="11912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Atenea Palas</a:t>
            </a:r>
            <a:endParaRPr lang="es-ES" sz="2400" b="0" strike="noStrike" spc="-1">
              <a:solidFill>
                <a:srgbClr val="000000"/>
              </a:solidFill>
              <a:latin typeface="Times New Roman"/>
            </a:endParaRPr>
          </a:p>
        </p:txBody>
      </p:sp>
      <p:sp>
        <p:nvSpPr>
          <p:cNvPr id="525" name="CustomShape 7"/>
          <p:cNvSpPr/>
          <p:nvPr/>
        </p:nvSpPr>
        <p:spPr>
          <a:xfrm>
            <a:off x="2411280" y="3789360"/>
            <a:ext cx="1081080" cy="825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Epicuro</a:t>
            </a:r>
            <a:endParaRPr lang="es-ES" sz="2400" b="0" strike="noStrike" spc="-1">
              <a:solidFill>
                <a:srgbClr val="000000"/>
              </a:solidFill>
              <a:latin typeface="Times New Roman"/>
            </a:endParaRPr>
          </a:p>
        </p:txBody>
      </p:sp>
      <p:sp>
        <p:nvSpPr>
          <p:cNvPr id="526" name="CustomShape 8"/>
          <p:cNvSpPr/>
          <p:nvPr/>
        </p:nvSpPr>
        <p:spPr>
          <a:xfrm>
            <a:off x="1763640" y="5734080"/>
            <a:ext cx="1224000" cy="825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Pitágoras</a:t>
            </a:r>
            <a:endParaRPr lang="es-ES" sz="2400" b="0" strike="noStrike" spc="-1">
              <a:solidFill>
                <a:srgbClr val="000000"/>
              </a:solidFill>
              <a:latin typeface="Times New Roman"/>
            </a:endParaRPr>
          </a:p>
        </p:txBody>
      </p:sp>
      <p:sp>
        <p:nvSpPr>
          <p:cNvPr id="527" name="CustomShape 9"/>
          <p:cNvSpPr/>
          <p:nvPr/>
        </p:nvSpPr>
        <p:spPr>
          <a:xfrm>
            <a:off x="2843280" y="6165720"/>
            <a:ext cx="1441440" cy="825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Arquímedes</a:t>
            </a:r>
            <a:endParaRPr lang="es-ES" sz="2400" b="0" strike="noStrike" spc="-1">
              <a:solidFill>
                <a:srgbClr val="000000"/>
              </a:solidFill>
              <a:latin typeface="Times New Roman"/>
            </a:endParaRPr>
          </a:p>
        </p:txBody>
      </p:sp>
      <p:sp>
        <p:nvSpPr>
          <p:cNvPr id="528" name="CustomShape 10"/>
          <p:cNvSpPr/>
          <p:nvPr/>
        </p:nvSpPr>
        <p:spPr>
          <a:xfrm>
            <a:off x="4356000" y="5877000"/>
            <a:ext cx="1656000" cy="11912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Heráclito &amp; </a:t>
            </a:r>
            <a:r>
              <a:rPr lang="es-ES" sz="2400" b="0" strike="noStrike" spc="-1">
                <a:solidFill>
                  <a:srgbClr val="969696"/>
                </a:solidFill>
                <a:latin typeface="Tahoma"/>
              </a:rPr>
              <a:t>Miguel Ángel</a:t>
            </a:r>
            <a:endParaRPr lang="es-ES" sz="2400" b="0" strike="noStrike" spc="-1">
              <a:solidFill>
                <a:srgbClr val="000000"/>
              </a:solidFill>
              <a:latin typeface="Times New Roman"/>
            </a:endParaRPr>
          </a:p>
        </p:txBody>
      </p:sp>
      <p:sp>
        <p:nvSpPr>
          <p:cNvPr id="529" name="CustomShape 11"/>
          <p:cNvSpPr/>
          <p:nvPr/>
        </p:nvSpPr>
        <p:spPr>
          <a:xfrm>
            <a:off x="6084720" y="6021360"/>
            <a:ext cx="1151280" cy="825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Diógenes</a:t>
            </a:r>
            <a:endParaRPr lang="es-ES" sz="2400" b="0" strike="noStrike" spc="-1">
              <a:solidFill>
                <a:srgbClr val="000000"/>
              </a:solidFill>
              <a:latin typeface="Times New Roman"/>
            </a:endParaRPr>
          </a:p>
        </p:txBody>
      </p:sp>
      <p:sp>
        <p:nvSpPr>
          <p:cNvPr id="530" name="CustomShape 12"/>
          <p:cNvSpPr/>
          <p:nvPr/>
        </p:nvSpPr>
        <p:spPr>
          <a:xfrm>
            <a:off x="7380360" y="5861160"/>
            <a:ext cx="1008000" cy="825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Euclides</a:t>
            </a:r>
            <a:endParaRPr lang="es-ES" sz="2400" b="0" strike="noStrike" spc="-1">
              <a:solidFill>
                <a:srgbClr val="000000"/>
              </a:solidFill>
              <a:latin typeface="Times New Roman"/>
            </a:endParaRPr>
          </a:p>
        </p:txBody>
      </p:sp>
      <p:sp>
        <p:nvSpPr>
          <p:cNvPr id="531" name="CustomShape 13"/>
          <p:cNvSpPr/>
          <p:nvPr/>
        </p:nvSpPr>
        <p:spPr>
          <a:xfrm>
            <a:off x="7956720" y="5300640"/>
            <a:ext cx="863280" cy="825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Rafael</a:t>
            </a:r>
            <a:endParaRPr lang="es-ES" sz="2400" b="0" strike="noStrike" spc="-1">
              <a:solidFill>
                <a:srgbClr val="000000"/>
              </a:solidFill>
              <a:latin typeface="Times New Roman"/>
            </a:endParaRPr>
          </a:p>
        </p:txBody>
      </p:sp>
      <p:sp>
        <p:nvSpPr>
          <p:cNvPr id="532" name="CustomShape 14"/>
          <p:cNvSpPr/>
          <p:nvPr/>
        </p:nvSpPr>
        <p:spPr>
          <a:xfrm>
            <a:off x="7093080" y="3284640"/>
            <a:ext cx="1403280" cy="825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Protágoras</a:t>
            </a:r>
            <a:endParaRPr lang="es-ES" sz="2400" b="0" strike="noStrike" spc="-1">
              <a:solidFill>
                <a:srgbClr val="000000"/>
              </a:solidFill>
              <a:latin typeface="Times New Roman"/>
            </a:endParaRPr>
          </a:p>
        </p:txBody>
      </p:sp>
      <p:sp>
        <p:nvSpPr>
          <p:cNvPr id="533" name="CustomShape 15"/>
          <p:cNvSpPr/>
          <p:nvPr/>
        </p:nvSpPr>
        <p:spPr>
          <a:xfrm>
            <a:off x="7524720" y="3860640"/>
            <a:ext cx="1403280" cy="825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Parménides</a:t>
            </a:r>
            <a:endParaRPr lang="es-ES" sz="2400" b="0" strike="noStrike" spc="-1">
              <a:solidFill>
                <a:srgbClr val="000000"/>
              </a:solidFill>
              <a:latin typeface="Times New Roman"/>
            </a:endParaRPr>
          </a:p>
        </p:txBody>
      </p:sp>
      <p:sp>
        <p:nvSpPr>
          <p:cNvPr id="534" name="CustomShape 16"/>
          <p:cNvSpPr/>
          <p:nvPr/>
        </p:nvSpPr>
        <p:spPr>
          <a:xfrm>
            <a:off x="8101080" y="4581360"/>
            <a:ext cx="1042920" cy="4597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w="9360">
            <a:solidFill>
              <a:srgbClr val="FF0000"/>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0000"/>
                </a:solidFill>
                <a:latin typeface="Tahoma"/>
              </a:rPr>
              <a:t>Zenón</a:t>
            </a:r>
            <a:endParaRPr lang="es-ES" sz="2400" b="0" strike="noStrike" spc="-1">
              <a:solidFill>
                <a:srgbClr val="000000"/>
              </a:solidFill>
              <a:latin typeface="Times New Roman"/>
            </a:endParaRPr>
          </a:p>
        </p:txBody>
      </p:sp>
      <p:sp>
        <p:nvSpPr>
          <p:cNvPr id="535" name="Line 17"/>
          <p:cNvSpPr/>
          <p:nvPr/>
        </p:nvSpPr>
        <p:spPr>
          <a:xfrm>
            <a:off x="4932360" y="3716280"/>
            <a:ext cx="0" cy="57636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
        <p:nvSpPr>
          <p:cNvPr id="536" name="Line 18"/>
          <p:cNvSpPr/>
          <p:nvPr/>
        </p:nvSpPr>
        <p:spPr>
          <a:xfrm flipH="1">
            <a:off x="5292360" y="3284640"/>
            <a:ext cx="647640" cy="93636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
        <p:nvSpPr>
          <p:cNvPr id="537" name="Line 19"/>
          <p:cNvSpPr/>
          <p:nvPr/>
        </p:nvSpPr>
        <p:spPr>
          <a:xfrm flipH="1">
            <a:off x="4211640" y="4221000"/>
            <a:ext cx="216000" cy="21600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
        <p:nvSpPr>
          <p:cNvPr id="538" name="Line 20"/>
          <p:cNvSpPr/>
          <p:nvPr/>
        </p:nvSpPr>
        <p:spPr>
          <a:xfrm flipH="1">
            <a:off x="2843280" y="4149720"/>
            <a:ext cx="216000" cy="71928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
        <p:nvSpPr>
          <p:cNvPr id="539" name="Line 21"/>
          <p:cNvSpPr/>
          <p:nvPr/>
        </p:nvSpPr>
        <p:spPr>
          <a:xfrm flipV="1">
            <a:off x="2987640" y="5516640"/>
            <a:ext cx="289080" cy="28872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
        <p:nvSpPr>
          <p:cNvPr id="540" name="Line 22"/>
          <p:cNvSpPr/>
          <p:nvPr/>
        </p:nvSpPr>
        <p:spPr>
          <a:xfrm flipV="1">
            <a:off x="3708360" y="5516280"/>
            <a:ext cx="358920" cy="64908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
        <p:nvSpPr>
          <p:cNvPr id="541" name="Line 23"/>
          <p:cNvSpPr/>
          <p:nvPr/>
        </p:nvSpPr>
        <p:spPr>
          <a:xfrm flipH="1" flipV="1">
            <a:off x="4859280" y="5661000"/>
            <a:ext cx="217440" cy="21600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
        <p:nvSpPr>
          <p:cNvPr id="542" name="Line 24"/>
          <p:cNvSpPr/>
          <p:nvPr/>
        </p:nvSpPr>
        <p:spPr>
          <a:xfrm flipH="1" flipV="1">
            <a:off x="5724360" y="5444640"/>
            <a:ext cx="503280" cy="57636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
        <p:nvSpPr>
          <p:cNvPr id="543" name="Line 25"/>
          <p:cNvSpPr/>
          <p:nvPr/>
        </p:nvSpPr>
        <p:spPr>
          <a:xfrm flipH="1" flipV="1">
            <a:off x="7164360" y="5516280"/>
            <a:ext cx="287280" cy="36036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
        <p:nvSpPr>
          <p:cNvPr id="544" name="Line 26"/>
          <p:cNvSpPr/>
          <p:nvPr/>
        </p:nvSpPr>
        <p:spPr>
          <a:xfrm flipH="1" flipV="1">
            <a:off x="7956360" y="4797360"/>
            <a:ext cx="215640" cy="50328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
        <p:nvSpPr>
          <p:cNvPr id="545" name="Line 27"/>
          <p:cNvSpPr/>
          <p:nvPr/>
        </p:nvSpPr>
        <p:spPr>
          <a:xfrm>
            <a:off x="7093080" y="3429000"/>
            <a:ext cx="142920" cy="115236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
        <p:nvSpPr>
          <p:cNvPr id="546" name="Line 28"/>
          <p:cNvSpPr/>
          <p:nvPr/>
        </p:nvSpPr>
        <p:spPr>
          <a:xfrm>
            <a:off x="7596360" y="4292640"/>
            <a:ext cx="71280" cy="21600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
        <p:nvSpPr>
          <p:cNvPr id="547" name="Line 29"/>
          <p:cNvSpPr/>
          <p:nvPr/>
        </p:nvSpPr>
        <p:spPr>
          <a:xfrm flipH="1" flipV="1">
            <a:off x="7956360" y="4508280"/>
            <a:ext cx="144360" cy="215640"/>
          </a:xfrm>
          <a:prstGeom prst="line">
            <a:avLst/>
          </a:prstGeom>
          <a:ln w="9360">
            <a:solidFill>
              <a:srgbClr val="FF0000"/>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TextShape 1"/>
          <p:cNvSpPr txBox="1"/>
          <p:nvPr/>
        </p:nvSpPr>
        <p:spPr>
          <a:xfrm>
            <a:off x="250920" y="475920"/>
            <a:ext cx="3960720" cy="6381720"/>
          </a:xfrm>
          <a:prstGeom prst="rect">
            <a:avLst/>
          </a:prstGeom>
          <a:noFill/>
          <a:ln w="0">
            <a:noFill/>
          </a:ln>
        </p:spPr>
        <p:txBody>
          <a:bodyPr lIns="92160" tIns="46080" rIns="92160" bIns="46080">
            <a:normAutofit/>
          </a:bodyPr>
          <a:lstStyle/>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0" strike="noStrike" spc="-1">
                <a:solidFill>
                  <a:srgbClr val="000000"/>
                </a:solidFill>
                <a:latin typeface="Times New Roman"/>
              </a:rPr>
              <a:t>         Considerada como la culminación del arte renacentista, es una obra en la que Rafael, que tenía 26 años, plantea una ordenación ideal de la cultura humanista en clave cristiano-platónica: el saber humano como complementario de la revelación. </a:t>
            </a: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0" strike="noStrike" spc="-1">
                <a:solidFill>
                  <a:srgbClr val="000000"/>
                </a:solidFill>
                <a:latin typeface="Times New Roman"/>
              </a:rPr>
              <a:t>	En la </a:t>
            </a:r>
            <a:r>
              <a:rPr lang="es-ES" sz="1600" b="1" strike="noStrike" spc="-1">
                <a:solidFill>
                  <a:srgbClr val="000000"/>
                </a:solidFill>
                <a:latin typeface="Times New Roman"/>
              </a:rPr>
              <a:t>Escuela de Atenas</a:t>
            </a:r>
            <a:r>
              <a:rPr lang="es-ES" sz="1600" b="0" strike="noStrike" spc="-1">
                <a:solidFill>
                  <a:srgbClr val="000000"/>
                </a:solidFill>
                <a:latin typeface="Times New Roman"/>
              </a:rPr>
              <a:t> es exaltada la Verdad racional de la especulación filosófica.</a:t>
            </a: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t/>
            </a:r>
            <a:br/>
            <a:endParaRPr lang="es-ES" sz="1600" b="0" strike="noStrike" spc="-1">
              <a:solidFill>
                <a:srgbClr val="000000"/>
              </a:solidFill>
              <a:latin typeface="Times New Roman"/>
            </a:endParaRP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1" strike="noStrike" spc="-1">
                <a:solidFill>
                  <a:srgbClr val="000000"/>
                </a:solidFill>
                <a:latin typeface="Times New Roman"/>
              </a:rPr>
              <a:t>       Platón y Aristóteles</a:t>
            </a:r>
            <a:r>
              <a:rPr lang="es-ES" sz="1600" b="0" strike="noStrike" spc="-1">
                <a:solidFill>
                  <a:srgbClr val="000000"/>
                </a:solidFill>
                <a:latin typeface="Times New Roman"/>
              </a:rPr>
              <a:t> están en el centro ideal de la perspectiva de toda la composición encuadrados en el fondo del cielo por el último arco.</a:t>
            </a: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0" strike="noStrike" spc="-1">
                <a:solidFill>
                  <a:srgbClr val="000000"/>
                </a:solidFill>
                <a:latin typeface="Times New Roman"/>
              </a:rPr>
              <a:t>       La configuración de la arquitectura del templo de la sabiduría, con los nichos de Apolo y Palas Atenea, como espacio renacentista y la representación de los sabios de la antigüedad como hombres contemporáneos de Rafael subrayan esta idea de continuidad entre el presente y el mundo antiguo.</a:t>
            </a: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1600" b="0" strike="noStrike" spc="-1">
              <a:solidFill>
                <a:srgbClr val="000000"/>
              </a:solidFill>
              <a:latin typeface="Times New Roman"/>
            </a:endParaRP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600" b="0" strike="noStrike" spc="-1">
                <a:solidFill>
                  <a:srgbClr val="000000"/>
                </a:solidFill>
                <a:latin typeface="Times New Roman"/>
              </a:rPr>
              <a:t>       En definitiva una continuidad entre el conjunto del saber antiguo y moderno teniendo como protagonista al hombre.</a:t>
            </a:r>
          </a:p>
          <a:p>
            <a:pPr marL="342720" indent="-342720">
              <a:lnSpc>
                <a:spcPct val="80000"/>
              </a:lnSpc>
              <a:spcBef>
                <a:spcPts val="400"/>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1600" b="0" strike="noStrike" spc="-1">
              <a:solidFill>
                <a:srgbClr val="000000"/>
              </a:solidFill>
              <a:latin typeface="Times New Roman"/>
            </a:endParaRPr>
          </a:p>
        </p:txBody>
      </p:sp>
      <p:pic>
        <p:nvPicPr>
          <p:cNvPr id="549" name="Picture 5" descr="escolaatenes"/>
          <p:cNvPicPr/>
          <p:nvPr/>
        </p:nvPicPr>
        <p:blipFill>
          <a:blip r:embed="rId2" cstate="print"/>
          <a:stretch/>
        </p:blipFill>
        <p:spPr>
          <a:xfrm>
            <a:off x="4292640" y="1125360"/>
            <a:ext cx="4851360" cy="42768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TextShape 1"/>
          <p:cNvSpPr txBox="1"/>
          <p:nvPr/>
        </p:nvSpPr>
        <p:spPr>
          <a:xfrm>
            <a:off x="6084360" y="274320"/>
            <a:ext cx="2916360" cy="6178680"/>
          </a:xfrm>
          <a:prstGeom prst="rect">
            <a:avLst/>
          </a:prstGeom>
          <a:noFill/>
          <a:ln w="0">
            <a:noFill/>
          </a:ln>
        </p:spPr>
        <p:txBody>
          <a:bodyPr lIns="92160" tIns="46080" rIns="92160" bIns="46080" anchor="ctr">
            <a:noAutofit/>
          </a:bodyPr>
          <a:lstStyle/>
          <a:p>
            <a:pP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CCCCFF"/>
                </a:solidFill>
                <a:latin typeface="Times New Roman"/>
              </a:rPr>
              <a:t>La Escuela de Atenas (detalle</a:t>
            </a:r>
            <a:r>
              <a:rPr lang="es-ES" sz="1800" b="1" strike="noStrike" spc="-1">
                <a:solidFill>
                  <a:srgbClr val="000000"/>
                </a:solidFill>
                <a:latin typeface="Times New Roman"/>
              </a:rPr>
              <a:t>)</a:t>
            </a:r>
            <a:r>
              <a:t/>
            </a:r>
            <a:br/>
            <a:r>
              <a:t/>
            </a:r>
            <a:br/>
            <a:r>
              <a:rPr lang="es-ES" sz="1800" b="1" strike="noStrike" spc="-1">
                <a:solidFill>
                  <a:srgbClr val="000000"/>
                </a:solidFill>
                <a:latin typeface="Times New Roman"/>
              </a:rPr>
              <a:t> En este grandioso escenario arquitectónico inspirado en el proyecto de Bramante para la nueva Basílica, se mueven los filósofos más célebres de la Antigüedad.</a:t>
            </a:r>
            <a:r>
              <a:t/>
            </a:r>
            <a:br/>
            <a:r>
              <a:rPr lang="es-ES" sz="1800" b="1" strike="noStrike" spc="-1">
                <a:solidFill>
                  <a:srgbClr val="000000"/>
                </a:solidFill>
                <a:latin typeface="Times New Roman"/>
              </a:rPr>
              <a:t>E</a:t>
            </a:r>
            <a:r>
              <a:rPr lang="es-ES" sz="1800" b="0" strike="noStrike" spc="-1">
                <a:solidFill>
                  <a:srgbClr val="000000"/>
                </a:solidFill>
                <a:latin typeface="Times New Roman"/>
              </a:rPr>
              <a:t>n el centro </a:t>
            </a:r>
            <a:r>
              <a:rPr lang="es-ES" sz="1800" b="1" strike="noStrike" spc="-1">
                <a:solidFill>
                  <a:srgbClr val="000000"/>
                </a:solidFill>
                <a:latin typeface="Times New Roman"/>
              </a:rPr>
              <a:t>Platón</a:t>
            </a:r>
            <a:r>
              <a:rPr lang="es-ES" sz="1800" b="0" strike="noStrike" spc="-1">
                <a:solidFill>
                  <a:srgbClr val="000000"/>
                </a:solidFill>
                <a:latin typeface="Times New Roman"/>
              </a:rPr>
              <a:t>, que indica con un dedo hacia arriba el mundo de las ideas, a su lado, se encuentra </a:t>
            </a:r>
            <a:r>
              <a:rPr lang="es-ES" sz="1800" b="1" strike="noStrike" spc="-1">
                <a:solidFill>
                  <a:srgbClr val="000000"/>
                </a:solidFill>
                <a:latin typeface="Times New Roman"/>
              </a:rPr>
              <a:t>Aristóteles</a:t>
            </a:r>
            <a:r>
              <a:rPr lang="es-ES" sz="1800" b="0" strike="noStrike" spc="-1">
                <a:solidFill>
                  <a:srgbClr val="000000"/>
                </a:solidFill>
                <a:latin typeface="Times New Roman"/>
              </a:rPr>
              <a:t> con la Ética.</a:t>
            </a:r>
          </a:p>
        </p:txBody>
      </p:sp>
      <p:pic>
        <p:nvPicPr>
          <p:cNvPr id="551" name="Picture 7" descr="athens1"/>
          <p:cNvPicPr/>
          <p:nvPr/>
        </p:nvPicPr>
        <p:blipFill>
          <a:blip r:embed="rId2" cstate="print"/>
          <a:stretch/>
        </p:blipFill>
        <p:spPr>
          <a:xfrm>
            <a:off x="684360" y="115920"/>
            <a:ext cx="5097240" cy="6669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TextShape 1"/>
          <p:cNvSpPr txBox="1"/>
          <p:nvPr/>
        </p:nvSpPr>
        <p:spPr>
          <a:xfrm>
            <a:off x="6012000" y="274320"/>
            <a:ext cx="2674800" cy="553068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CCCCFF"/>
                </a:solidFill>
                <a:latin typeface="Times New Roman"/>
              </a:rPr>
              <a:t>La Escuela de Atenas (detalle)</a:t>
            </a:r>
            <a:r>
              <a:t/>
            </a:r>
            <a:br/>
            <a:r>
              <a:t/>
            </a:r>
            <a:br/>
            <a:r>
              <a:t/>
            </a:r>
            <a:br/>
            <a:r>
              <a:rPr lang="es-ES" sz="1800" b="1" strike="noStrike" spc="-1">
                <a:solidFill>
                  <a:srgbClr val="000000"/>
                </a:solidFill>
                <a:latin typeface="Times New Roman"/>
              </a:rPr>
              <a:t> A</a:t>
            </a:r>
            <a:r>
              <a:rPr lang="es-ES" sz="1800" b="0" strike="noStrike" spc="-1">
                <a:solidFill>
                  <a:srgbClr val="000000"/>
                </a:solidFill>
                <a:latin typeface="Times New Roman"/>
              </a:rPr>
              <a:t>poyado en un bloque de mármol, ensimismado, se halla el filósofo pesimista </a:t>
            </a:r>
            <a:r>
              <a:rPr lang="es-ES" sz="1800" b="1" strike="noStrike" spc="-1">
                <a:solidFill>
                  <a:srgbClr val="000000"/>
                </a:solidFill>
                <a:latin typeface="Times New Roman"/>
              </a:rPr>
              <a:t>Heráclito</a:t>
            </a:r>
            <a:r>
              <a:rPr lang="es-ES" sz="1800" b="0" strike="noStrike" spc="-1">
                <a:solidFill>
                  <a:srgbClr val="000000"/>
                </a:solidFill>
                <a:latin typeface="Times New Roman"/>
              </a:rPr>
              <a:t>, que se parece a </a:t>
            </a:r>
            <a:r>
              <a:rPr lang="es-ES" sz="1800" b="1" strike="noStrike" spc="-1">
                <a:solidFill>
                  <a:srgbClr val="000000"/>
                </a:solidFill>
                <a:latin typeface="Times New Roman"/>
              </a:rPr>
              <a:t>Miguel Ángel</a:t>
            </a:r>
            <a:r>
              <a:rPr lang="es-ES" sz="1800" b="0" strike="noStrike" spc="-1">
                <a:solidFill>
                  <a:srgbClr val="000000"/>
                </a:solidFill>
                <a:latin typeface="Times New Roman"/>
              </a:rPr>
              <a:t>, quien estaba pintando por aquellos años la contigua Capilla Sixtina. </a:t>
            </a:r>
          </a:p>
        </p:txBody>
      </p:sp>
      <p:pic>
        <p:nvPicPr>
          <p:cNvPr id="553" name="Picture 5_0" descr="athens2"/>
          <p:cNvPicPr/>
          <p:nvPr/>
        </p:nvPicPr>
        <p:blipFill>
          <a:blip r:embed="rId2" cstate="print"/>
          <a:stretch/>
        </p:blipFill>
        <p:spPr>
          <a:xfrm>
            <a:off x="611280" y="27000"/>
            <a:ext cx="4746600" cy="6858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4" name="Picture 5_2" descr="athens3"/>
          <p:cNvPicPr/>
          <p:nvPr/>
        </p:nvPicPr>
        <p:blipFill>
          <a:blip r:embed="rId2" cstate="print"/>
          <a:stretch/>
        </p:blipFill>
        <p:spPr>
          <a:xfrm>
            <a:off x="755640" y="333360"/>
            <a:ext cx="5388120" cy="6335640"/>
          </a:xfrm>
          <a:prstGeom prst="rect">
            <a:avLst/>
          </a:prstGeom>
          <a:ln w="0">
            <a:noFill/>
          </a:ln>
        </p:spPr>
      </p:pic>
      <p:sp>
        <p:nvSpPr>
          <p:cNvPr id="555" name="TextShape 1"/>
          <p:cNvSpPr txBox="1"/>
          <p:nvPr/>
        </p:nvSpPr>
        <p:spPr>
          <a:xfrm>
            <a:off x="6588000" y="274320"/>
            <a:ext cx="2098800" cy="567540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CCCCFF"/>
                </a:solidFill>
                <a:latin typeface="Times New Roman"/>
              </a:rPr>
              <a:t>La Escuela de Atenas</a:t>
            </a:r>
            <a:r>
              <a:t/>
            </a:r>
            <a:br/>
            <a:r>
              <a:t/>
            </a:r>
            <a:br/>
            <a:r>
              <a:t/>
            </a:r>
            <a:br/>
            <a:r>
              <a:rPr lang="es-ES" sz="1800" b="0" strike="noStrike" spc="-1">
                <a:solidFill>
                  <a:srgbClr val="000000"/>
                </a:solidFill>
                <a:latin typeface="Times New Roman"/>
              </a:rPr>
              <a:t>A la derecha, se pueden ver </a:t>
            </a:r>
            <a:r>
              <a:rPr lang="es-ES" sz="1800" b="1" strike="noStrike" spc="-1">
                <a:solidFill>
                  <a:srgbClr val="000000"/>
                </a:solidFill>
                <a:latin typeface="Times New Roman"/>
              </a:rPr>
              <a:t>Euclides (posible retrato de Bramante)</a:t>
            </a:r>
            <a:r>
              <a:rPr lang="es-ES" sz="1800" b="0" strike="noStrike" spc="-1">
                <a:solidFill>
                  <a:srgbClr val="000000"/>
                </a:solidFill>
                <a:latin typeface="Times New Roman"/>
              </a:rPr>
              <a:t>, que enseña geometría a sus alumnos, </a:t>
            </a:r>
            <a:r>
              <a:t/>
            </a:r>
            <a:br/>
            <a:r>
              <a:rPr lang="es-ES" sz="1800" b="1" strike="noStrike" spc="-1">
                <a:solidFill>
                  <a:srgbClr val="000000"/>
                </a:solidFill>
                <a:latin typeface="Times New Roman"/>
              </a:rPr>
              <a:t>Zoroastro</a:t>
            </a:r>
            <a:r>
              <a:rPr lang="es-ES" sz="1800" b="0" strike="noStrike" spc="-1">
                <a:solidFill>
                  <a:srgbClr val="000000"/>
                </a:solidFill>
                <a:latin typeface="Times New Roman"/>
              </a:rPr>
              <a:t> con el globo celeste, </a:t>
            </a:r>
            <a:r>
              <a:t/>
            </a:r>
            <a:br/>
            <a:r>
              <a:rPr lang="es-ES" sz="1800" b="1" strike="noStrike" spc="-1">
                <a:solidFill>
                  <a:srgbClr val="000000"/>
                </a:solidFill>
                <a:latin typeface="Times New Roman"/>
              </a:rPr>
              <a:t>Tolomeo</a:t>
            </a:r>
            <a:r>
              <a:rPr lang="es-ES" sz="1800" b="0" strike="noStrike" spc="-1">
                <a:solidFill>
                  <a:srgbClr val="000000"/>
                </a:solidFill>
                <a:latin typeface="Times New Roman"/>
              </a:rPr>
              <a:t> con el terráqueo, </a:t>
            </a:r>
            <a:r>
              <a:t/>
            </a:r>
            <a:br/>
            <a:endParaRPr lang="es-ES" sz="18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TextShape 1"/>
          <p:cNvSpPr txBox="1"/>
          <p:nvPr/>
        </p:nvSpPr>
        <p:spPr>
          <a:xfrm>
            <a:off x="6443280" y="333000"/>
            <a:ext cx="2376360" cy="482436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Times New Roman"/>
              </a:rPr>
              <a:t>En el extremo derecho, el personaje con la gorra que nos mira es el propio </a:t>
            </a:r>
            <a:r>
              <a:rPr lang="es-ES" sz="1800" b="1" strike="noStrike" spc="-1">
                <a:solidFill>
                  <a:srgbClr val="CCCCFF"/>
                </a:solidFill>
                <a:latin typeface="Times New Roman"/>
              </a:rPr>
              <a:t>Rafael, que se autorretrata</a:t>
            </a:r>
            <a:r>
              <a:rPr lang="es-ES" sz="1800" b="1" strike="noStrike" spc="-1">
                <a:solidFill>
                  <a:srgbClr val="000000"/>
                </a:solidFill>
                <a:latin typeface="Times New Roman"/>
              </a:rPr>
              <a:t>.</a:t>
            </a:r>
            <a:endParaRPr lang="es-ES" sz="1800" b="0" strike="noStrike" spc="-1">
              <a:solidFill>
                <a:srgbClr val="000000"/>
              </a:solidFill>
              <a:latin typeface="Times New Roman"/>
            </a:endParaRPr>
          </a:p>
        </p:txBody>
      </p:sp>
      <p:pic>
        <p:nvPicPr>
          <p:cNvPr id="557" name="Picture 5_3" descr="athens8"/>
          <p:cNvPicPr/>
          <p:nvPr/>
        </p:nvPicPr>
        <p:blipFill>
          <a:blip r:embed="rId2" cstate="print"/>
          <a:stretch/>
        </p:blipFill>
        <p:spPr>
          <a:xfrm>
            <a:off x="684360" y="115920"/>
            <a:ext cx="5224320" cy="6669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 name="1 Imagen" descr="0segnatu.jpg"/>
          <p:cNvPicPr/>
          <p:nvPr/>
        </p:nvPicPr>
        <p:blipFill>
          <a:blip r:embed="rId2" cstate="print"/>
          <a:stretch/>
        </p:blipFill>
        <p:spPr>
          <a:xfrm>
            <a:off x="1187640" y="332640"/>
            <a:ext cx="5112360" cy="6266880"/>
          </a:xfrm>
          <a:prstGeom prst="rect">
            <a:avLst/>
          </a:prstGeom>
          <a:ln w="0">
            <a:noFill/>
          </a:ln>
        </p:spPr>
      </p:pic>
      <p:sp>
        <p:nvSpPr>
          <p:cNvPr id="559" name="CustomShape 1"/>
          <p:cNvSpPr/>
          <p:nvPr/>
        </p:nvSpPr>
        <p:spPr>
          <a:xfrm>
            <a:off x="6372360" y="5589360"/>
            <a:ext cx="2592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Estancia de la Signatura</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 name="1 Imagen" descr="La_scuola_di_Atene.jpg"/>
          <p:cNvPicPr/>
          <p:nvPr/>
        </p:nvPicPr>
        <p:blipFill>
          <a:blip r:embed="rId2" cstate="print"/>
          <a:stretch/>
        </p:blipFill>
        <p:spPr>
          <a:xfrm>
            <a:off x="179640" y="299520"/>
            <a:ext cx="8784720" cy="62586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1 Imagen" descr="La disputa.jpg"/>
          <p:cNvPicPr/>
          <p:nvPr/>
        </p:nvPicPr>
        <p:blipFill>
          <a:blip r:embed="rId2" cstate="print"/>
          <a:stretch/>
        </p:blipFill>
        <p:spPr>
          <a:xfrm>
            <a:off x="752760" y="548640"/>
            <a:ext cx="7635240" cy="5758200"/>
          </a:xfrm>
          <a:prstGeom prst="rect">
            <a:avLst/>
          </a:prstGeom>
          <a:ln w="0">
            <a:noFill/>
          </a:ln>
        </p:spPr>
      </p:pic>
      <p:sp>
        <p:nvSpPr>
          <p:cNvPr id="562" name="CustomShape 1"/>
          <p:cNvSpPr/>
          <p:nvPr/>
        </p:nvSpPr>
        <p:spPr>
          <a:xfrm>
            <a:off x="899640" y="6381360"/>
            <a:ext cx="2880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La Disputa del Sacramento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1 Imagen" descr="paolo ucelo.jpg"/>
          <p:cNvPicPr/>
          <p:nvPr/>
        </p:nvPicPr>
        <p:blipFill>
          <a:blip r:embed="rId2" cstate="print"/>
          <a:stretch/>
        </p:blipFill>
        <p:spPr>
          <a:xfrm>
            <a:off x="251640" y="836640"/>
            <a:ext cx="8691840" cy="4950720"/>
          </a:xfrm>
          <a:prstGeom prst="rect">
            <a:avLst/>
          </a:prstGeom>
          <a:ln w="0">
            <a:noFill/>
          </a:ln>
        </p:spPr>
      </p:pic>
      <p:sp>
        <p:nvSpPr>
          <p:cNvPr id="346" name="CustomShape 1"/>
          <p:cNvSpPr/>
          <p:nvPr/>
        </p:nvSpPr>
        <p:spPr>
          <a:xfrm>
            <a:off x="611640" y="6021360"/>
            <a:ext cx="3024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La batalla de San Romano</a:t>
            </a:r>
            <a:endParaRPr lang="es-ES" sz="1800" b="0" strike="noStrike" spc="-1">
              <a:latin typeface="Arial"/>
            </a:endParaRPr>
          </a:p>
        </p:txBody>
      </p:sp>
      <p:sp>
        <p:nvSpPr>
          <p:cNvPr id="347" name="CustomShape 2"/>
          <p:cNvSpPr/>
          <p:nvPr/>
        </p:nvSpPr>
        <p:spPr>
          <a:xfrm>
            <a:off x="395640" y="0"/>
            <a:ext cx="4320000" cy="66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s-ES" sz="1800" b="0" strike="noStrike" spc="-1">
              <a:latin typeface="Arial"/>
            </a:endParaRPr>
          </a:p>
          <a:p>
            <a:pPr>
              <a:lnSpc>
                <a:spcPct val="100000"/>
              </a:lnSpc>
            </a:pPr>
            <a:r>
              <a:rPr lang="es-ES" sz="2000" b="1" strike="noStrike" spc="-1">
                <a:solidFill>
                  <a:srgbClr val="000000"/>
                </a:solidFill>
                <a:latin typeface="Calibri"/>
              </a:rPr>
              <a:t>PAOLO UCCELLO </a:t>
            </a:r>
            <a:r>
              <a:rPr lang="es-ES" sz="2000" b="0" strike="noStrike" spc="-1">
                <a:solidFill>
                  <a:srgbClr val="000000"/>
                </a:solidFill>
                <a:latin typeface="Calibri"/>
              </a:rPr>
              <a:t> (1397-1475) </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TextShape 1"/>
          <p:cNvSpPr txBox="1"/>
          <p:nvPr/>
        </p:nvSpPr>
        <p:spPr>
          <a:xfrm>
            <a:off x="5292360" y="115560"/>
            <a:ext cx="3598920" cy="180036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800" b="1" strike="noStrike" spc="-1">
                <a:solidFill>
                  <a:srgbClr val="FF9966"/>
                </a:solidFill>
                <a:latin typeface="Times New Roman"/>
              </a:rPr>
              <a:t>MIGUEL ÁNGEL </a:t>
            </a:r>
            <a:r>
              <a:t/>
            </a:r>
            <a:br/>
            <a:r>
              <a:rPr lang="es-ES" sz="2800" b="1" strike="noStrike" spc="-1">
                <a:solidFill>
                  <a:srgbClr val="FF9966"/>
                </a:solidFill>
                <a:latin typeface="Times New Roman"/>
              </a:rPr>
              <a:t>BUONARROTI (1475-1564), PINTOR</a:t>
            </a:r>
            <a:endParaRPr lang="es-ES" sz="2800" b="0" strike="noStrike" spc="-1">
              <a:solidFill>
                <a:srgbClr val="000000"/>
              </a:solidFill>
              <a:latin typeface="Times New Roman"/>
            </a:endParaRPr>
          </a:p>
        </p:txBody>
      </p:sp>
      <p:pic>
        <p:nvPicPr>
          <p:cNvPr id="564" name="Picture 3_24" descr="1chapel"/>
          <p:cNvPicPr/>
          <p:nvPr/>
        </p:nvPicPr>
        <p:blipFill>
          <a:blip r:embed="rId2" cstate="print"/>
          <a:stretch/>
        </p:blipFill>
        <p:spPr>
          <a:xfrm>
            <a:off x="324000" y="333360"/>
            <a:ext cx="4535280" cy="6093000"/>
          </a:xfrm>
          <a:prstGeom prst="rect">
            <a:avLst/>
          </a:prstGeom>
          <a:ln w="0">
            <a:noFill/>
          </a:ln>
        </p:spPr>
      </p:pic>
      <p:pic>
        <p:nvPicPr>
          <p:cNvPr id="565" name="Picture 4_2" descr="0-Michel"/>
          <p:cNvPicPr/>
          <p:nvPr/>
        </p:nvPicPr>
        <p:blipFill>
          <a:blip r:embed="rId3" cstate="print"/>
          <a:stretch/>
        </p:blipFill>
        <p:spPr>
          <a:xfrm>
            <a:off x="5796000" y="2492280"/>
            <a:ext cx="2467080" cy="38862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TextShape 1"/>
          <p:cNvSpPr txBox="1"/>
          <p:nvPr/>
        </p:nvSpPr>
        <p:spPr>
          <a:xfrm>
            <a:off x="6280200" y="3943440"/>
            <a:ext cx="2900160" cy="279864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i="1" strike="noStrike" spc="-1">
                <a:solidFill>
                  <a:srgbClr val="FF9966"/>
                </a:solidFill>
                <a:latin typeface="Times New Roman"/>
              </a:rPr>
              <a:t>La Sagrada Familia con san Juan Bautista</a:t>
            </a:r>
            <a:r>
              <a:rPr lang="es-ES" sz="1800" b="1" strike="noStrike" spc="-1">
                <a:solidFill>
                  <a:srgbClr val="FF9966"/>
                </a:solidFill>
                <a:latin typeface="Times New Roman"/>
              </a:rPr>
              <a:t> (</a:t>
            </a:r>
            <a:r>
              <a:rPr lang="es-ES" sz="1800" b="1" i="1" strike="noStrike" spc="-1">
                <a:solidFill>
                  <a:srgbClr val="FF9966"/>
                </a:solidFill>
                <a:latin typeface="Times New Roman"/>
              </a:rPr>
              <a:t>Tondo Doni</a:t>
            </a:r>
            <a:r>
              <a:rPr lang="es-ES" sz="1800" b="1" strike="noStrike" spc="-1">
                <a:solidFill>
                  <a:srgbClr val="FF9966"/>
                </a:solidFill>
                <a:latin typeface="Times New Roman"/>
              </a:rPr>
              <a:t>)</a:t>
            </a:r>
            <a:r>
              <a:t/>
            </a:r>
            <a:br/>
            <a:r>
              <a:rPr lang="es-ES" sz="1800" b="0" strike="noStrike" spc="-1">
                <a:solidFill>
                  <a:srgbClr val="000000"/>
                </a:solidFill>
                <a:latin typeface="Times New Roman"/>
              </a:rPr>
              <a:t>c. 1506</a:t>
            </a:r>
            <a:r>
              <a:t/>
            </a:r>
            <a:br/>
            <a:r>
              <a:rPr lang="es-ES" sz="1800" b="0" strike="noStrike" spc="-1">
                <a:solidFill>
                  <a:srgbClr val="000000"/>
                </a:solidFill>
                <a:latin typeface="Times New Roman"/>
              </a:rPr>
              <a:t>Témpera sobre panel, diámetro 120 cm</a:t>
            </a:r>
            <a:r>
              <a:t/>
            </a:r>
            <a:br/>
            <a:r>
              <a:rPr lang="es-ES" sz="1800" b="0" strike="noStrike" spc="-1">
                <a:solidFill>
                  <a:srgbClr val="000000"/>
                </a:solidFill>
                <a:latin typeface="Times New Roman"/>
              </a:rPr>
              <a:t>Galleria degli Uffizi, Florencia</a:t>
            </a:r>
            <a:r>
              <a:t/>
            </a:r>
            <a:br/>
            <a:endParaRPr lang="es-ES" sz="1800" b="0" strike="noStrike" spc="-1">
              <a:solidFill>
                <a:srgbClr val="000000"/>
              </a:solidFill>
              <a:latin typeface="Times New Roman"/>
            </a:endParaRPr>
          </a:p>
        </p:txBody>
      </p:sp>
      <p:pic>
        <p:nvPicPr>
          <p:cNvPr id="569" name="Picture 3_25" descr="1doniton"/>
          <p:cNvPicPr/>
          <p:nvPr/>
        </p:nvPicPr>
        <p:blipFill>
          <a:blip r:embed="rId2" cstate="print"/>
          <a:stretch/>
        </p:blipFill>
        <p:spPr>
          <a:xfrm>
            <a:off x="0" y="396720"/>
            <a:ext cx="6156360" cy="5985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 name="Picture 3_26" descr="1chapel"/>
          <p:cNvPicPr/>
          <p:nvPr/>
        </p:nvPicPr>
        <p:blipFill>
          <a:blip r:embed="rId2" cstate="print"/>
          <a:stretch/>
        </p:blipFill>
        <p:spPr>
          <a:xfrm>
            <a:off x="395280" y="1878120"/>
            <a:ext cx="3708360" cy="4979880"/>
          </a:xfrm>
          <a:prstGeom prst="rect">
            <a:avLst/>
          </a:prstGeom>
          <a:ln w="0">
            <a:noFill/>
          </a:ln>
        </p:spPr>
      </p:pic>
      <p:sp>
        <p:nvSpPr>
          <p:cNvPr id="571" name="CustomShape 1"/>
          <p:cNvSpPr/>
          <p:nvPr/>
        </p:nvSpPr>
        <p:spPr>
          <a:xfrm>
            <a:off x="5364000" y="30960"/>
            <a:ext cx="3780000" cy="68623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000000"/>
                </a:solidFill>
                <a:latin typeface="Arial"/>
                <a:ea typeface="Times New Roman"/>
              </a:rPr>
              <a:t>CLASIFICACIÓN:</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Obra</a:t>
            </a:r>
            <a:r>
              <a:rPr lang="es-ES" sz="2000" b="0" strike="noStrike" spc="-1">
                <a:solidFill>
                  <a:srgbClr val="000000"/>
                </a:solidFill>
                <a:latin typeface="Arial"/>
                <a:ea typeface="Times New Roman"/>
              </a:rPr>
              <a:t>: </a:t>
            </a:r>
            <a:r>
              <a:rPr lang="es-ES" sz="3600" b="1" strike="noStrike" spc="-1">
                <a:solidFill>
                  <a:srgbClr val="FF9966"/>
                </a:solidFill>
                <a:latin typeface="Arial"/>
                <a:ea typeface="Times New Roman"/>
              </a:rPr>
              <a:t>BÓVEDA Y JUICIO FINAL DE LA CAPILLA SIXTINA</a:t>
            </a:r>
            <a:r>
              <a:rPr lang="es-ES" sz="3600" b="0" strike="noStrike" spc="-1">
                <a:solidFill>
                  <a:srgbClr val="FF9966"/>
                </a:solidFill>
                <a:latin typeface="Arial"/>
                <a:ea typeface="Times New Roman"/>
              </a:rPr>
              <a:t> </a:t>
            </a:r>
            <a:endParaRPr lang="es-ES" sz="36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36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Autor</a:t>
            </a:r>
            <a:r>
              <a:rPr lang="es-ES" sz="2000" b="0" strike="noStrike" spc="-1">
                <a:solidFill>
                  <a:srgbClr val="000000"/>
                </a:solidFill>
                <a:latin typeface="Arial"/>
                <a:ea typeface="Times New Roman"/>
              </a:rPr>
              <a:t>: Miguel Ángel</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Estilo</a:t>
            </a:r>
            <a:r>
              <a:rPr lang="es-ES" sz="2000" b="0" strike="noStrike" spc="-1">
                <a:solidFill>
                  <a:srgbClr val="000000"/>
                </a:solidFill>
                <a:latin typeface="Arial"/>
                <a:ea typeface="Times New Roman"/>
              </a:rPr>
              <a:t>: Arte renacentista. Cinquecento y Manierismo.</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Cronología</a:t>
            </a:r>
            <a:r>
              <a:rPr lang="es-ES" sz="2000" b="0" strike="noStrike" spc="-1">
                <a:solidFill>
                  <a:srgbClr val="000000"/>
                </a:solidFill>
                <a:latin typeface="Arial"/>
                <a:ea typeface="Times New Roman"/>
              </a:rPr>
              <a:t>: siglo XVI </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Localización</a:t>
            </a:r>
            <a:r>
              <a:rPr lang="es-ES" sz="2000" b="0" strike="noStrike" spc="-1">
                <a:solidFill>
                  <a:srgbClr val="000000"/>
                </a:solidFill>
                <a:latin typeface="Arial"/>
                <a:ea typeface="Times New Roman"/>
              </a:rPr>
              <a:t>: Museos Vaticanos, Roma </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000000"/>
                </a:solidFill>
                <a:uFillTx/>
                <a:latin typeface="Arial"/>
                <a:ea typeface="Times New Roman"/>
              </a:rPr>
              <a:t>Técnica</a:t>
            </a:r>
            <a:r>
              <a:rPr lang="es-ES" sz="2000" b="0" strike="noStrike" spc="-1">
                <a:solidFill>
                  <a:srgbClr val="000000"/>
                </a:solidFill>
                <a:latin typeface="Arial"/>
                <a:ea typeface="Times New Roman"/>
              </a:rPr>
              <a:t>: Fresco sobre muro</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p:txBody>
      </p:sp>
      <p:pic>
        <p:nvPicPr>
          <p:cNvPr id="572" name="Picture 2_8" descr="2ceil_ve"/>
          <p:cNvPicPr/>
          <p:nvPr/>
        </p:nvPicPr>
        <p:blipFill>
          <a:blip r:embed="rId3" cstate="print"/>
          <a:stretch/>
        </p:blipFill>
        <p:spPr>
          <a:xfrm>
            <a:off x="0" y="0"/>
            <a:ext cx="5219640" cy="2006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 name="Picture 2_9" descr="plano"/>
          <p:cNvPicPr/>
          <p:nvPr/>
        </p:nvPicPr>
        <p:blipFill>
          <a:blip r:embed="rId2" cstate="print"/>
          <a:stretch/>
        </p:blipFill>
        <p:spPr>
          <a:xfrm>
            <a:off x="250920" y="404640"/>
            <a:ext cx="5192640" cy="6012000"/>
          </a:xfrm>
          <a:prstGeom prst="rect">
            <a:avLst/>
          </a:prstGeom>
          <a:ln w="0">
            <a:noFill/>
          </a:ln>
        </p:spPr>
      </p:pic>
      <p:sp>
        <p:nvSpPr>
          <p:cNvPr id="574" name="CustomShape 1"/>
          <p:cNvSpPr/>
          <p:nvPr/>
        </p:nvSpPr>
        <p:spPr>
          <a:xfrm>
            <a:off x="3699720" y="2494080"/>
            <a:ext cx="981000" cy="5202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00"/>
          </a:solidFill>
          <a:ln w="9360">
            <a:solidFill>
              <a:srgbClr val="000000"/>
            </a:solidFill>
            <a:miter/>
          </a:ln>
        </p:spPr>
        <p:style>
          <a:lnRef idx="0">
            <a:scrgbClr r="0" g="0" b="0"/>
          </a:lnRef>
          <a:fillRef idx="0">
            <a:scrgbClr r="0" g="0" b="0"/>
          </a:fillRef>
          <a:effectRef idx="0">
            <a:scrgbClr r="0" g="0" b="0"/>
          </a:effectRef>
          <a:fontRef idx="minor"/>
        </p:style>
        <p:txBody>
          <a:bodyPr wrap="non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b="1" strike="noStrike" spc="-1">
                <a:solidFill>
                  <a:srgbClr val="000000"/>
                </a:solidFill>
                <a:latin typeface="Times New Roman"/>
              </a:rPr>
              <a:t>CAPILLA</a:t>
            </a:r>
            <a:endParaRPr lang="es-ES" sz="1400" b="0" strike="noStrike" spc="-1">
              <a:solidFill>
                <a:srgbClr val="000000"/>
              </a:solidFill>
              <a:latin typeface="Times New Roman"/>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b="1" strike="noStrike" spc="-1">
                <a:solidFill>
                  <a:srgbClr val="000000"/>
                </a:solidFill>
                <a:latin typeface="Times New Roman"/>
              </a:rPr>
              <a:t>SIXTINA</a:t>
            </a:r>
            <a:endParaRPr lang="es-ES" sz="1400" b="0" strike="noStrike" spc="-1">
              <a:solidFill>
                <a:srgbClr val="000000"/>
              </a:solidFill>
              <a:latin typeface="Times New Roman"/>
            </a:endParaRPr>
          </a:p>
        </p:txBody>
      </p:sp>
      <p:sp>
        <p:nvSpPr>
          <p:cNvPr id="575" name="CustomShape 2"/>
          <p:cNvSpPr/>
          <p:nvPr/>
        </p:nvSpPr>
        <p:spPr>
          <a:xfrm>
            <a:off x="5580000" y="620640"/>
            <a:ext cx="3564000" cy="47574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9966"/>
                </a:solidFill>
                <a:latin typeface="Arial"/>
                <a:ea typeface="Arial"/>
              </a:rPr>
              <a:t>LA CAPILLA SIXTINA</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000000"/>
                </a:solidFill>
                <a:latin typeface="Arial"/>
                <a:ea typeface="Arial"/>
              </a:rPr>
              <a:t>(</a:t>
            </a:r>
            <a:r>
              <a:rPr lang="es-ES" sz="1800" b="0" strike="noStrike" spc="-1">
                <a:solidFill>
                  <a:srgbClr val="000000"/>
                </a:solidFill>
                <a:latin typeface="Arial"/>
                <a:ea typeface="Arial"/>
              </a:rPr>
              <a:t>1475-83)</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Decoración: 1508-12, </a:t>
            </a:r>
            <a:r>
              <a:t/>
            </a:r>
            <a:br/>
            <a:r>
              <a:rPr lang="es-ES" sz="1800" b="0" strike="noStrike" spc="-1">
                <a:solidFill>
                  <a:srgbClr val="000000"/>
                </a:solidFill>
                <a:latin typeface="Arial"/>
                <a:ea typeface="Arial"/>
              </a:rPr>
              <a:t>1537-41</a:t>
            </a:r>
            <a:r>
              <a:t/>
            </a:r>
            <a:br/>
            <a:r>
              <a:rPr lang="es-ES" sz="1800" b="0" strike="noStrike" spc="-1">
                <a:solidFill>
                  <a:srgbClr val="000000"/>
                </a:solidFill>
                <a:latin typeface="Arial"/>
                <a:ea typeface="Arial"/>
              </a:rPr>
              <a:t> La </a:t>
            </a:r>
            <a:r>
              <a:rPr lang="es-ES" sz="1800" b="1" strike="noStrike" spc="-1">
                <a:solidFill>
                  <a:srgbClr val="000000"/>
                </a:solidFill>
                <a:latin typeface="Arial"/>
                <a:ea typeface="Arial"/>
              </a:rPr>
              <a:t>Capilla Sixtina</a:t>
            </a:r>
            <a:r>
              <a:rPr lang="es-ES" sz="1800" b="0" strike="noStrike" spc="-1">
                <a:solidFill>
                  <a:srgbClr val="000000"/>
                </a:solidFill>
                <a:latin typeface="Arial"/>
                <a:ea typeface="Arial"/>
              </a:rPr>
              <a:t> fue levantada durante el pontificado de </a:t>
            </a:r>
            <a:r>
              <a:rPr lang="es-ES" sz="1800" b="1" strike="noStrike" spc="-1">
                <a:solidFill>
                  <a:srgbClr val="000000"/>
                </a:solidFill>
                <a:latin typeface="Arial"/>
                <a:ea typeface="Arial"/>
              </a:rPr>
              <a:t>Sixto IV </a:t>
            </a:r>
            <a:r>
              <a:rPr lang="es-ES" sz="1800" b="0" strike="noStrike" spc="-1">
                <a:solidFill>
                  <a:srgbClr val="000000"/>
                </a:solidFill>
                <a:latin typeface="Arial"/>
                <a:ea typeface="Arial"/>
              </a:rPr>
              <a:t>(1471-1484), del que recibe su nombre. </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Tenía dos </a:t>
            </a:r>
            <a:r>
              <a:rPr lang="es-ES" sz="1800" b="1" strike="noStrike" spc="-1">
                <a:solidFill>
                  <a:srgbClr val="000000"/>
                </a:solidFill>
                <a:latin typeface="Arial"/>
                <a:ea typeface="Arial"/>
              </a:rPr>
              <a:t>funciones</a:t>
            </a:r>
            <a:r>
              <a:rPr lang="es-ES" sz="1800" b="0" strike="noStrike" spc="-1">
                <a:solidFill>
                  <a:srgbClr val="000000"/>
                </a:solidFill>
                <a:latin typeface="Arial"/>
                <a:ea typeface="Arial"/>
              </a:rPr>
              <a:t>: religiosa como Capilla Palatina y defensiva como puesto avanzado fortificado del conjunto de edificios colocados alrededor del patio del Papagayo, que constituían el núcleo más antiguo de los palacios </a:t>
            </a:r>
            <a:r>
              <a:t/>
            </a:r>
            <a:br/>
            <a:r>
              <a:rPr lang="es-ES" sz="1800" b="0" strike="noStrike" spc="-1">
                <a:solidFill>
                  <a:srgbClr val="000000"/>
                </a:solidFill>
                <a:latin typeface="Arial"/>
                <a:ea typeface="Arial"/>
              </a:rPr>
              <a:t>apostólicos. </a:t>
            </a:r>
            <a:endParaRPr lang="es-ES" sz="1800" b="0" strike="noStrike" spc="-1">
              <a:solidFill>
                <a:srgbClr val="000000"/>
              </a:solidFill>
              <a:latin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TextShape 1"/>
          <p:cNvSpPr txBox="1"/>
          <p:nvPr/>
        </p:nvSpPr>
        <p:spPr>
          <a:xfrm>
            <a:off x="5292720" y="691920"/>
            <a:ext cx="3672000" cy="5073480"/>
          </a:xfrm>
          <a:prstGeom prst="rect">
            <a:avLst/>
          </a:prstGeom>
          <a:noFill/>
          <a:ln w="0">
            <a:noFill/>
          </a:ln>
        </p:spPr>
        <p:txBody>
          <a:bodyPr lIns="92160" tIns="46080" rIns="92160" bIns="46080">
            <a:normAutofit/>
          </a:bodyPr>
          <a:lstStyle/>
          <a:p>
            <a:pPr marL="342720" indent="-342720">
              <a:lnSpc>
                <a:spcPct val="8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strike="noStrike" spc="-1">
                <a:solidFill>
                  <a:srgbClr val="000000"/>
                </a:solidFill>
                <a:latin typeface="Arial"/>
                <a:ea typeface="Arial"/>
              </a:rPr>
              <a:t>    	Cuando </a:t>
            </a:r>
            <a:r>
              <a:rPr lang="es-ES" sz="2000" b="1" strike="noStrike" spc="-1">
                <a:solidFill>
                  <a:srgbClr val="000000"/>
                </a:solidFill>
                <a:latin typeface="Arial"/>
                <a:ea typeface="Arial"/>
              </a:rPr>
              <a:t>Julio II </a:t>
            </a:r>
            <a:r>
              <a:rPr lang="es-ES" sz="2000" b="0" strike="noStrike" spc="-1">
                <a:solidFill>
                  <a:srgbClr val="000000"/>
                </a:solidFill>
                <a:latin typeface="Arial"/>
                <a:ea typeface="Arial"/>
              </a:rPr>
              <a:t>accedió al trono papal en 1503 decidió enriquecer la decoración de la </a:t>
            </a:r>
            <a:r>
              <a:rPr lang="es-ES" sz="2400" b="1" strike="noStrike" spc="-1">
                <a:solidFill>
                  <a:srgbClr val="000000"/>
                </a:solidFill>
                <a:latin typeface="Arial"/>
                <a:ea typeface="Arial"/>
              </a:rPr>
              <a:t>bóveda de la Capilla Sixtina</a:t>
            </a:r>
            <a:r>
              <a:rPr lang="es-ES" sz="2000" b="0" strike="noStrike" spc="-1">
                <a:solidFill>
                  <a:srgbClr val="000000"/>
                </a:solidFill>
                <a:latin typeface="Arial"/>
                <a:ea typeface="Arial"/>
              </a:rPr>
              <a:t>, encargando seis años más tarde los trabajos a </a:t>
            </a:r>
            <a:r>
              <a:rPr lang="es-ES" sz="2000" b="1" strike="noStrike" spc="-1">
                <a:solidFill>
                  <a:srgbClr val="000000"/>
                </a:solidFill>
                <a:latin typeface="Arial"/>
                <a:ea typeface="Arial"/>
              </a:rPr>
              <a:t>Miguel Ángel, </a:t>
            </a:r>
            <a:r>
              <a:rPr lang="es-ES" sz="2000" b="0" strike="noStrike" spc="-1">
                <a:solidFill>
                  <a:srgbClr val="000000"/>
                </a:solidFill>
                <a:latin typeface="Arial"/>
                <a:ea typeface="Arial"/>
              </a:rPr>
              <a:t>quien empleó tres años en la realización. </a:t>
            </a:r>
            <a:endParaRPr lang="es-ES" sz="2000" b="0" strike="noStrike" spc="-1">
              <a:solidFill>
                <a:srgbClr val="000000"/>
              </a:solidFill>
              <a:latin typeface="Times New Roman"/>
            </a:endParaRPr>
          </a:p>
          <a:p>
            <a:pPr marL="342720" indent="-342720">
              <a:lnSpc>
                <a:spcPct val="80000"/>
              </a:lnSpc>
              <a:spcBef>
                <a:spcPts val="499"/>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0" strike="noStrike" spc="-1">
                <a:solidFill>
                  <a:srgbClr val="000000"/>
                </a:solidFill>
                <a:latin typeface="Arial"/>
                <a:ea typeface="Arial"/>
              </a:rPr>
              <a:t>	Trabajaría solo, sin ninguna colaboración de ayudantes, sin permitir ningún acceso a la capilla durante su labor. </a:t>
            </a:r>
            <a:endParaRPr lang="es-ES" sz="2000" b="0" strike="noStrike" spc="-1">
              <a:solidFill>
                <a:srgbClr val="000000"/>
              </a:solidFill>
              <a:latin typeface="Times New Roman"/>
            </a:endParaRPr>
          </a:p>
        </p:txBody>
      </p:sp>
      <p:pic>
        <p:nvPicPr>
          <p:cNvPr id="577" name="Picture 3_27" descr="1chapel"/>
          <p:cNvPicPr/>
          <p:nvPr/>
        </p:nvPicPr>
        <p:blipFill>
          <a:blip r:embed="rId2" cstate="print"/>
          <a:stretch/>
        </p:blipFill>
        <p:spPr>
          <a:xfrm>
            <a:off x="0" y="0"/>
            <a:ext cx="5105520" cy="6858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 name="Picture 2_10" descr="sixti"/>
          <p:cNvPicPr/>
          <p:nvPr/>
        </p:nvPicPr>
        <p:blipFill>
          <a:blip r:embed="rId2" cstate="print">
            <a:lum contrast="18000"/>
          </a:blip>
          <a:srcRect l="1396"/>
          <a:stretch/>
        </p:blipFill>
        <p:spPr>
          <a:xfrm>
            <a:off x="2843280" y="0"/>
            <a:ext cx="5041800" cy="6858000"/>
          </a:xfrm>
          <a:prstGeom prst="rect">
            <a:avLst/>
          </a:prstGeom>
          <a:ln w="0">
            <a:noFill/>
          </a:ln>
        </p:spPr>
      </p:pic>
      <p:sp>
        <p:nvSpPr>
          <p:cNvPr id="579" name="CustomShape 1"/>
          <p:cNvSpPr/>
          <p:nvPr/>
        </p:nvSpPr>
        <p:spPr>
          <a:xfrm>
            <a:off x="0" y="404640"/>
            <a:ext cx="2916360" cy="41173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000000"/>
                </a:solidFill>
                <a:latin typeface="Arial"/>
                <a:ea typeface="Arial"/>
              </a:rPr>
              <a:t>Simuló diez arcos fajones que le permitieron dividir la bóveda, de cañón rebajado, en nueve tramos sucesivos atravesados por dos falsas cornisas que producen la partición en tres registros.</a:t>
            </a:r>
            <a:endParaRPr lang="es-ES" sz="2400" b="0" strike="noStrike" spc="-1">
              <a:solidFill>
                <a:srgbClr val="000000"/>
              </a:solidFill>
              <a:latin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 name="Picture 2_11" descr="2ceil_ve"/>
          <p:cNvPicPr/>
          <p:nvPr/>
        </p:nvPicPr>
        <p:blipFill>
          <a:blip r:embed="rId2" cstate="print"/>
          <a:stretch/>
        </p:blipFill>
        <p:spPr>
          <a:xfrm>
            <a:off x="0" y="115920"/>
            <a:ext cx="9180360" cy="3529080"/>
          </a:xfrm>
          <a:prstGeom prst="rect">
            <a:avLst/>
          </a:prstGeom>
          <a:ln w="0">
            <a:noFill/>
          </a:ln>
        </p:spPr>
      </p:pic>
      <p:sp>
        <p:nvSpPr>
          <p:cNvPr id="581" name="CustomShape 1"/>
          <p:cNvSpPr/>
          <p:nvPr/>
        </p:nvSpPr>
        <p:spPr>
          <a:xfrm>
            <a:off x="0" y="3874320"/>
            <a:ext cx="9144000" cy="28382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Arial"/>
              </a:rPr>
              <a:t>    La bóveda, realizada entre 1508 y 1512, presenta una distribución arquitectónica en la que son adaptados los diferentes personajes de la composición. Parece ser que Julio II  había pensado en una serie de </a:t>
            </a:r>
            <a:r>
              <a:rPr lang="es-ES" sz="2000" b="1" strike="noStrike" spc="-1">
                <a:solidFill>
                  <a:srgbClr val="000000"/>
                </a:solidFill>
                <a:latin typeface="Arial"/>
                <a:ea typeface="Arial"/>
              </a:rPr>
              <a:t>doce Apóstoles</a:t>
            </a:r>
            <a:r>
              <a:rPr lang="es-ES" sz="2000" b="0" strike="noStrike" spc="-1">
                <a:solidFill>
                  <a:srgbClr val="000000"/>
                </a:solidFill>
                <a:latin typeface="Arial"/>
                <a:ea typeface="Arial"/>
              </a:rPr>
              <a:t> como temática de la bóveda, pero fue cambiada para representar </a:t>
            </a:r>
            <a:r>
              <a:rPr lang="es-ES" sz="2000" b="1" strike="noStrike" spc="-1">
                <a:solidFill>
                  <a:srgbClr val="000000"/>
                </a:solidFill>
                <a:latin typeface="Arial"/>
                <a:ea typeface="Arial"/>
              </a:rPr>
              <a:t>diversos asuntos del Antiguo Testamento, junto a una serie de sibilas y profetas que hablaron de la llegada de Cristo.</a:t>
            </a:r>
            <a:r>
              <a:rPr lang="es-ES" sz="2000" b="0" strike="noStrike" spc="-1">
                <a:solidFill>
                  <a:srgbClr val="000000"/>
                </a:solidFill>
                <a:latin typeface="Arial"/>
                <a:ea typeface="Arial"/>
              </a:rPr>
              <a:t> En los lunetos sobre las ventanas se situarían los </a:t>
            </a:r>
            <a:r>
              <a:rPr lang="es-ES" sz="2000" b="1" u="sng" strike="noStrike" spc="-1">
                <a:solidFill>
                  <a:srgbClr val="000000"/>
                </a:solidFill>
                <a:uFillTx/>
                <a:latin typeface="Arial"/>
                <a:ea typeface="Arial"/>
              </a:rPr>
              <a:t>antepasados de Cristo</a:t>
            </a:r>
            <a:r>
              <a:rPr lang="es-ES" sz="2000" b="0" u="sng" strike="noStrike" spc="-1">
                <a:solidFill>
                  <a:srgbClr val="000000"/>
                </a:solidFill>
                <a:uFillTx/>
                <a:latin typeface="Arial"/>
                <a:ea typeface="Arial"/>
              </a:rPr>
              <a:t>,</a:t>
            </a:r>
            <a:r>
              <a:rPr lang="es-ES" sz="2000" b="0" strike="noStrike" spc="-1">
                <a:solidFill>
                  <a:srgbClr val="000000"/>
                </a:solidFill>
                <a:latin typeface="Arial"/>
                <a:ea typeface="Arial"/>
              </a:rPr>
              <a:t> mientras que en las pechinas de los rincones la bóveda se narrarían </a:t>
            </a:r>
            <a:r>
              <a:rPr lang="es-ES" sz="2000" b="1" u="sng" strike="noStrike" spc="-1">
                <a:solidFill>
                  <a:srgbClr val="000000"/>
                </a:solidFill>
                <a:uFillTx/>
                <a:latin typeface="Arial"/>
                <a:ea typeface="Arial"/>
              </a:rPr>
              <a:t>cuatro historias de la salvación del pueblo de Israel. </a:t>
            </a:r>
            <a:endParaRPr lang="es-ES" sz="20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TextShape 1"/>
          <p:cNvSpPr txBox="1"/>
          <p:nvPr/>
        </p:nvSpPr>
        <p:spPr>
          <a:xfrm>
            <a:off x="685800" y="609120"/>
            <a:ext cx="7772400" cy="114300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4400" b="0" strike="noStrike" spc="-1">
              <a:solidFill>
                <a:srgbClr val="000000"/>
              </a:solidFill>
              <a:latin typeface="Times New Roman"/>
            </a:endParaRPr>
          </a:p>
        </p:txBody>
      </p:sp>
      <p:pic>
        <p:nvPicPr>
          <p:cNvPr id="583" name="Picture 3_28" descr="23-SIXTINA1"/>
          <p:cNvPicPr/>
          <p:nvPr/>
        </p:nvPicPr>
        <p:blipFill>
          <a:blip r:embed="rId2" cstate="print"/>
          <a:stretch/>
        </p:blipFill>
        <p:spPr>
          <a:xfrm>
            <a:off x="380880" y="92160"/>
            <a:ext cx="3781440" cy="6516720"/>
          </a:xfrm>
          <a:prstGeom prst="rect">
            <a:avLst/>
          </a:prstGeom>
          <a:ln w="0">
            <a:noFill/>
          </a:ln>
        </p:spPr>
      </p:pic>
      <p:pic>
        <p:nvPicPr>
          <p:cNvPr id="584" name="Picture 4_3" descr="24-Sixtina14"/>
          <p:cNvPicPr/>
          <p:nvPr/>
        </p:nvPicPr>
        <p:blipFill>
          <a:blip r:embed="rId3" cstate="print"/>
          <a:stretch/>
        </p:blipFill>
        <p:spPr>
          <a:xfrm>
            <a:off x="4427640" y="333360"/>
            <a:ext cx="3979800" cy="6192720"/>
          </a:xfrm>
          <a:prstGeom prst="rect">
            <a:avLst/>
          </a:prstGeom>
          <a:ln w="0">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Picture 2_12"/>
          <p:cNvPicPr/>
          <p:nvPr/>
        </p:nvPicPr>
        <p:blipFill>
          <a:blip r:embed="rId3" cstate="print"/>
          <a:stretch/>
        </p:blipFill>
        <p:spPr>
          <a:xfrm>
            <a:off x="0" y="84240"/>
            <a:ext cx="9144000" cy="6689520"/>
          </a:xfrm>
          <a:prstGeom prst="rect">
            <a:avLst/>
          </a:prstGeom>
          <a:ln w="0">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 name="Picture 2_13" descr="4ceilin1"/>
          <p:cNvPicPr/>
          <p:nvPr/>
        </p:nvPicPr>
        <p:blipFill>
          <a:blip r:embed="rId2" cstate="print"/>
          <a:stretch/>
        </p:blipFill>
        <p:spPr>
          <a:xfrm>
            <a:off x="0" y="349200"/>
            <a:ext cx="9144000" cy="2817720"/>
          </a:xfrm>
          <a:prstGeom prst="rect">
            <a:avLst/>
          </a:prstGeom>
          <a:ln w="0">
            <a:noFill/>
          </a:ln>
        </p:spPr>
      </p:pic>
      <p:sp>
        <p:nvSpPr>
          <p:cNvPr id="587" name="CustomShape 1"/>
          <p:cNvSpPr/>
          <p:nvPr/>
        </p:nvSpPr>
        <p:spPr>
          <a:xfrm>
            <a:off x="539640" y="3179160"/>
            <a:ext cx="8425080" cy="37825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    Si hacemos una </a:t>
            </a:r>
            <a:r>
              <a:rPr lang="es-ES" sz="1800" b="1" u="sng" strike="noStrike" spc="-1">
                <a:solidFill>
                  <a:srgbClr val="000000"/>
                </a:solidFill>
                <a:uFillTx/>
                <a:latin typeface="Arial"/>
                <a:ea typeface="Arial"/>
              </a:rPr>
              <a:t>exposición cronológica de los hechos</a:t>
            </a:r>
            <a:r>
              <a:rPr lang="es-ES" sz="1800" b="0" strike="noStrike" spc="-1">
                <a:solidFill>
                  <a:srgbClr val="000000"/>
                </a:solidFill>
                <a:latin typeface="Arial"/>
                <a:ea typeface="Arial"/>
              </a:rPr>
              <a:t>, en primer término vemos a Dios separando la luz de las tinieblas, La creación del Sol y los astros, La separación de tierras y aguas, La creación de Adán, La creación de Eva, El pecado original y La expulsión del Paraíso terrenal, El sacrificio de Noé, El diluvio universal y La ebriedad de Noé. Todas estas escenas se encuentran rodeadas por diferentes </a:t>
            </a:r>
            <a:r>
              <a:rPr lang="es-ES" sz="1800" b="1" u="sng" strike="noStrike" spc="-1">
                <a:solidFill>
                  <a:srgbClr val="000000"/>
                </a:solidFill>
                <a:uFillTx/>
                <a:latin typeface="Arial"/>
                <a:ea typeface="Arial"/>
              </a:rPr>
              <a:t>figuras desnudas</a:t>
            </a:r>
            <a:r>
              <a:rPr lang="es-ES" sz="1800" b="0" strike="noStrike" spc="-1">
                <a:solidFill>
                  <a:srgbClr val="000000"/>
                </a:solidFill>
                <a:latin typeface="Arial"/>
                <a:ea typeface="Arial"/>
              </a:rPr>
              <a:t> (</a:t>
            </a:r>
            <a:r>
              <a:rPr lang="es-ES" sz="1800" b="1" i="1" u="sng" strike="noStrike" spc="-1">
                <a:solidFill>
                  <a:srgbClr val="000000"/>
                </a:solidFill>
                <a:uFillTx/>
                <a:latin typeface="Arial"/>
                <a:ea typeface="Arial"/>
              </a:rPr>
              <a:t>ignudi</a:t>
            </a:r>
            <a:r>
              <a:rPr lang="es-ES" sz="1800" b="0" strike="noStrike" spc="-1">
                <a:solidFill>
                  <a:srgbClr val="000000"/>
                </a:solidFill>
                <a:latin typeface="Arial"/>
                <a:ea typeface="Arial"/>
              </a:rPr>
              <a:t>), </a:t>
            </a:r>
            <a:r>
              <a:rPr lang="es-ES" sz="1800" b="1" u="sng" strike="noStrike" spc="-1">
                <a:solidFill>
                  <a:srgbClr val="000000"/>
                </a:solidFill>
                <a:uFillTx/>
                <a:latin typeface="Arial"/>
                <a:ea typeface="Arial"/>
              </a:rPr>
              <a:t>profetas y sibilas. </a:t>
            </a:r>
            <a:r>
              <a:rPr lang="es-ES" sz="1800" b="0" strike="noStrike" spc="-1">
                <a:solidFill>
                  <a:srgbClr val="000000"/>
                </a:solidFill>
                <a:latin typeface="Arial"/>
                <a:ea typeface="Arial"/>
              </a:rPr>
              <a:t>  Las diferentes escenas, que van de pared a pared de la bóveda, están distribuidas en una </a:t>
            </a:r>
            <a:r>
              <a:rPr lang="es-ES" sz="1800" b="1" u="sng" strike="noStrike" spc="-1">
                <a:solidFill>
                  <a:srgbClr val="000000"/>
                </a:solidFill>
                <a:uFillTx/>
                <a:latin typeface="Arial"/>
                <a:ea typeface="Arial"/>
              </a:rPr>
              <a:t>decoración arquitectónica de pilastras y entablamentos fingida. </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Arial"/>
              </a:rPr>
              <a:t>Se da gran importancia del </a:t>
            </a:r>
            <a:r>
              <a:rPr lang="es-ES" sz="2000" b="1" strike="noStrike" spc="-1">
                <a:solidFill>
                  <a:srgbClr val="000000"/>
                </a:solidFill>
                <a:latin typeface="Arial"/>
                <a:ea typeface="Arial"/>
              </a:rPr>
              <a:t>dibujo</a:t>
            </a:r>
            <a:r>
              <a:rPr lang="es-ES" sz="2000" b="0" strike="noStrike" spc="-1">
                <a:solidFill>
                  <a:srgbClr val="000000"/>
                </a:solidFill>
                <a:latin typeface="Arial"/>
                <a:ea typeface="Arial"/>
              </a:rPr>
              <a:t> que potencia el volumen de los cuerpos. Los </a:t>
            </a:r>
            <a:r>
              <a:rPr lang="es-ES" sz="2000" b="1" strike="noStrike" spc="-1">
                <a:solidFill>
                  <a:srgbClr val="000000"/>
                </a:solidFill>
                <a:latin typeface="Arial"/>
                <a:ea typeface="Arial"/>
              </a:rPr>
              <a:t>colores</a:t>
            </a:r>
            <a:r>
              <a:rPr lang="es-ES" sz="2000" b="0" strike="noStrike" spc="-1">
                <a:solidFill>
                  <a:srgbClr val="000000"/>
                </a:solidFill>
                <a:latin typeface="Arial"/>
                <a:ea typeface="Arial"/>
              </a:rPr>
              <a:t> son vivos y brillantes con fuertes contrastes: verde, naranja, azul, violeta, rojo...</a:t>
            </a:r>
            <a:endParaRPr lang="es-ES" sz="20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1 Imagen" descr="federico de montefeltro.jpg"/>
          <p:cNvPicPr/>
          <p:nvPr/>
        </p:nvPicPr>
        <p:blipFill>
          <a:blip r:embed="rId2" cstate="print"/>
          <a:stretch/>
        </p:blipFill>
        <p:spPr>
          <a:xfrm>
            <a:off x="899640" y="260640"/>
            <a:ext cx="4463640" cy="6336720"/>
          </a:xfrm>
          <a:prstGeom prst="rect">
            <a:avLst/>
          </a:prstGeom>
          <a:ln w="0">
            <a:noFill/>
          </a:ln>
        </p:spPr>
      </p:pic>
      <p:sp>
        <p:nvSpPr>
          <p:cNvPr id="350" name="CustomShape 1"/>
          <p:cNvSpPr/>
          <p:nvPr/>
        </p:nvSpPr>
        <p:spPr>
          <a:xfrm>
            <a:off x="5580000" y="404640"/>
            <a:ext cx="3240000" cy="70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2000" b="1" strike="noStrike" spc="-1">
                <a:solidFill>
                  <a:srgbClr val="000000"/>
                </a:solidFill>
                <a:latin typeface="Calibri"/>
              </a:rPr>
              <a:t>PIERO DELLA FRANCESCA</a:t>
            </a:r>
            <a:endParaRPr lang="es-ES" sz="2000" b="0" strike="noStrike" spc="-1">
              <a:latin typeface="Arial"/>
            </a:endParaRPr>
          </a:p>
          <a:p>
            <a:pPr>
              <a:lnSpc>
                <a:spcPct val="100000"/>
              </a:lnSpc>
            </a:pPr>
            <a:r>
              <a:rPr lang="es-ES" sz="2000" b="0" strike="noStrike" spc="-1">
                <a:solidFill>
                  <a:srgbClr val="000000"/>
                </a:solidFill>
                <a:latin typeface="Calibri"/>
              </a:rPr>
              <a:t>1420-1492</a:t>
            </a:r>
            <a:endParaRPr lang="es-ES" sz="2000" b="0" strike="noStrike" spc="-1">
              <a:latin typeface="Arial"/>
            </a:endParaRPr>
          </a:p>
        </p:txBody>
      </p:sp>
      <p:sp>
        <p:nvSpPr>
          <p:cNvPr id="351" name="CustomShape 2"/>
          <p:cNvSpPr/>
          <p:nvPr/>
        </p:nvSpPr>
        <p:spPr>
          <a:xfrm>
            <a:off x="5508000" y="5805360"/>
            <a:ext cx="3240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rPr>
              <a:t>Federico de Montefeltro</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 name="Picture 2_14" descr="astrplant"/>
          <p:cNvPicPr/>
          <p:nvPr/>
        </p:nvPicPr>
        <p:blipFill>
          <a:blip r:embed="rId3" cstate="print"/>
          <a:stretch/>
        </p:blipFill>
        <p:spPr>
          <a:xfrm>
            <a:off x="34920" y="2536920"/>
            <a:ext cx="8877240" cy="4321080"/>
          </a:xfrm>
          <a:prstGeom prst="rect">
            <a:avLst/>
          </a:prstGeom>
          <a:ln w="0">
            <a:noFill/>
          </a:ln>
        </p:spPr>
      </p:pic>
      <p:sp>
        <p:nvSpPr>
          <p:cNvPr id="589" name="CustomShape 1"/>
          <p:cNvSpPr/>
          <p:nvPr/>
        </p:nvSpPr>
        <p:spPr>
          <a:xfrm>
            <a:off x="2538360" y="6491160"/>
            <a:ext cx="4066920" cy="368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1" strike="noStrike" spc="-1">
                <a:solidFill>
                  <a:srgbClr val="000000"/>
                </a:solidFill>
                <a:latin typeface="Arial"/>
                <a:ea typeface="Arial"/>
              </a:rPr>
              <a:t>Creación de los astros y las plantas</a:t>
            </a:r>
            <a:endParaRPr lang="es-ES" sz="1800" b="0" strike="noStrike" spc="-1">
              <a:solidFill>
                <a:srgbClr val="000000"/>
              </a:solidFill>
              <a:latin typeface="Times New Roman"/>
            </a:endParaRPr>
          </a:p>
        </p:txBody>
      </p:sp>
      <p:sp>
        <p:nvSpPr>
          <p:cNvPr id="590" name="CustomShape 2"/>
          <p:cNvSpPr/>
          <p:nvPr/>
        </p:nvSpPr>
        <p:spPr>
          <a:xfrm>
            <a:off x="0" y="-11160"/>
            <a:ext cx="9144000" cy="25628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Como novedades remarcamos: la </a:t>
            </a:r>
            <a:r>
              <a:rPr lang="es-ES" sz="1800" b="1" strike="noStrike" spc="-1">
                <a:solidFill>
                  <a:srgbClr val="000000"/>
                </a:solidFill>
                <a:latin typeface="Arial"/>
                <a:ea typeface="Arial"/>
              </a:rPr>
              <a:t>grandiosidad</a:t>
            </a:r>
            <a:r>
              <a:rPr lang="es-ES" sz="1800" b="0" strike="noStrike" spc="-1">
                <a:solidFill>
                  <a:srgbClr val="000000"/>
                </a:solidFill>
                <a:latin typeface="Arial"/>
                <a:ea typeface="Arial"/>
              </a:rPr>
              <a:t> del conjunto, el completo estudio de la </a:t>
            </a:r>
            <a:r>
              <a:rPr lang="es-ES" sz="1800" b="1" strike="noStrike" spc="-1">
                <a:solidFill>
                  <a:srgbClr val="000000"/>
                </a:solidFill>
                <a:latin typeface="Arial"/>
                <a:ea typeface="Arial"/>
              </a:rPr>
              <a:t>figura humana </a:t>
            </a:r>
            <a:r>
              <a:rPr lang="es-ES" sz="1800" b="0" strike="noStrike" spc="-1">
                <a:solidFill>
                  <a:srgbClr val="000000"/>
                </a:solidFill>
                <a:latin typeface="Arial"/>
                <a:ea typeface="Arial"/>
              </a:rPr>
              <a:t>en cuanto al estudio anatómico y expresión de sentimientos, la </a:t>
            </a:r>
            <a:r>
              <a:rPr lang="es-ES" sz="1800" b="1" strike="noStrike" spc="-1">
                <a:solidFill>
                  <a:srgbClr val="000000"/>
                </a:solidFill>
                <a:latin typeface="Arial"/>
                <a:ea typeface="Arial"/>
              </a:rPr>
              <a:t>variedad y sabiduría compositivas</a:t>
            </a:r>
            <a:r>
              <a:rPr lang="es-ES" sz="1800" b="0" strike="noStrike" spc="-1">
                <a:solidFill>
                  <a:srgbClr val="000000"/>
                </a:solidFill>
                <a:latin typeface="Arial"/>
                <a:ea typeface="Arial"/>
              </a:rPr>
              <a:t>, </a:t>
            </a:r>
            <a:r>
              <a:rPr lang="es-ES" sz="1800" b="1" strike="noStrike" spc="-1">
                <a:solidFill>
                  <a:srgbClr val="000000"/>
                </a:solidFill>
                <a:latin typeface="Arial"/>
                <a:ea typeface="Arial"/>
              </a:rPr>
              <a:t>el dominio de la perspectiva </a:t>
            </a:r>
            <a:r>
              <a:rPr lang="es-ES" sz="1800" b="0" strike="noStrike" spc="-1">
                <a:solidFill>
                  <a:srgbClr val="000000"/>
                </a:solidFill>
                <a:latin typeface="Arial"/>
                <a:ea typeface="Arial"/>
              </a:rPr>
              <a:t>que potencia mediante el </a:t>
            </a:r>
            <a:r>
              <a:rPr lang="es-ES" sz="1800" b="1" strike="noStrike" spc="-1">
                <a:solidFill>
                  <a:srgbClr val="000000"/>
                </a:solidFill>
                <a:latin typeface="Arial"/>
                <a:ea typeface="Arial"/>
              </a:rPr>
              <a:t>dibujo</a:t>
            </a:r>
            <a:r>
              <a:rPr lang="es-ES" sz="1800" b="0" strike="noStrike" spc="-1">
                <a:solidFill>
                  <a:srgbClr val="000000"/>
                </a:solidFill>
                <a:latin typeface="Arial"/>
                <a:ea typeface="Arial"/>
              </a:rPr>
              <a:t>, el encuadre y simulación arquitectónicos de total atrevimiento. Las figuras las presenta en </a:t>
            </a:r>
            <a:r>
              <a:rPr lang="es-ES" sz="1800" b="1" strike="noStrike" spc="-1">
                <a:solidFill>
                  <a:srgbClr val="000000"/>
                </a:solidFill>
                <a:latin typeface="Arial"/>
                <a:ea typeface="Arial"/>
              </a:rPr>
              <a:t>diversas situaciones</a:t>
            </a:r>
            <a:r>
              <a:rPr lang="es-ES" sz="1800" b="0" strike="noStrike" spc="-1">
                <a:solidFill>
                  <a:srgbClr val="000000"/>
                </a:solidFill>
                <a:latin typeface="Arial"/>
                <a:ea typeface="Arial"/>
              </a:rPr>
              <a:t>: meditación, lectura, escritura…, utilizándolas como pretexto para ofrecer imágenes del cuerpo humano en cualquier posición y ángulos de contemplación.</a:t>
            </a:r>
            <a:endParaRPr lang="es-ES" sz="1800" b="0" strike="noStrike" spc="-1">
              <a:solidFill>
                <a:srgbClr val="000000"/>
              </a:solidFill>
              <a:latin typeface="Times New Roman"/>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 La decoración confiere, por su especial disposición, una especial </a:t>
            </a:r>
            <a:r>
              <a:rPr lang="es-ES" sz="1800" b="1" strike="noStrike" spc="-1">
                <a:solidFill>
                  <a:srgbClr val="000000"/>
                </a:solidFill>
                <a:latin typeface="Arial"/>
                <a:ea typeface="Arial"/>
              </a:rPr>
              <a:t>tensión y dramatismo de lo colosal. </a:t>
            </a:r>
            <a:endParaRPr lang="es-ES" sz="1800" b="0" strike="noStrike" spc="-1">
              <a:solidFill>
                <a:srgbClr val="000000"/>
              </a:solidFill>
              <a:latin typeface="Times New Roman"/>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TextShape 1"/>
          <p:cNvSpPr txBox="1"/>
          <p:nvPr/>
        </p:nvSpPr>
        <p:spPr>
          <a:xfrm>
            <a:off x="457200" y="-27000"/>
            <a:ext cx="8229600" cy="41760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Times New Roman"/>
              </a:rPr>
              <a:t>LA CREACIÓN DE ADÁN</a:t>
            </a:r>
            <a:endParaRPr lang="es-ES" sz="1800" b="0" strike="noStrike" spc="-1">
              <a:solidFill>
                <a:srgbClr val="000000"/>
              </a:solidFill>
              <a:latin typeface="Times New Roman"/>
            </a:endParaRPr>
          </a:p>
        </p:txBody>
      </p:sp>
      <p:pic>
        <p:nvPicPr>
          <p:cNvPr id="592" name="Picture 3_29" descr="06_3ce6"/>
          <p:cNvPicPr/>
          <p:nvPr/>
        </p:nvPicPr>
        <p:blipFill>
          <a:blip r:embed="rId2" cstate="print"/>
          <a:stretch/>
        </p:blipFill>
        <p:spPr>
          <a:xfrm>
            <a:off x="0" y="404640"/>
            <a:ext cx="9144000" cy="4700880"/>
          </a:xfrm>
          <a:prstGeom prst="rect">
            <a:avLst/>
          </a:prstGeom>
          <a:ln w="0">
            <a:noFill/>
          </a:ln>
        </p:spPr>
      </p:pic>
      <p:sp>
        <p:nvSpPr>
          <p:cNvPr id="593" name="CustomShape 2"/>
          <p:cNvSpPr/>
          <p:nvPr/>
        </p:nvSpPr>
        <p:spPr>
          <a:xfrm>
            <a:off x="179280" y="5173560"/>
            <a:ext cx="8785440" cy="15717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Arial"/>
              </a:rPr>
              <a:t>La Creación de Adán </a:t>
            </a:r>
            <a:r>
              <a:rPr lang="es-ES" sz="2000" b="0" i="1" strike="noStrike" spc="-1">
                <a:solidFill>
                  <a:srgbClr val="000000"/>
                </a:solidFill>
                <a:latin typeface="Arial"/>
                <a:ea typeface="Arial"/>
              </a:rPr>
              <a:t>ha marcado la mirada del hombre desde el momento en que se pintó hasta nuestros días</a:t>
            </a:r>
            <a:r>
              <a:rPr lang="es-ES" sz="2000" b="0" strike="noStrike" spc="-1">
                <a:solidFill>
                  <a:srgbClr val="000000"/>
                </a:solidFill>
                <a:latin typeface="Arial"/>
                <a:ea typeface="Arial"/>
              </a:rPr>
              <a:t>. Esta imagen ha sido determinante en la formación del arte tal y como hoy lo entendemos, y es </a:t>
            </a:r>
            <a:r>
              <a:rPr lang="es-ES" sz="2000" b="1" strike="noStrike" spc="-1">
                <a:solidFill>
                  <a:srgbClr val="000000"/>
                </a:solidFill>
                <a:latin typeface="Arial"/>
                <a:ea typeface="Arial"/>
              </a:rPr>
              <a:t>considerada </a:t>
            </a:r>
            <a:r>
              <a:rPr lang="es-ES" sz="2000" b="1" i="1" strike="noStrike" spc="-1">
                <a:solidFill>
                  <a:srgbClr val="000000"/>
                </a:solidFill>
                <a:latin typeface="Arial"/>
                <a:ea typeface="Arial"/>
              </a:rPr>
              <a:t>la alegoría más sugerente y poética del origen del ser humano</a:t>
            </a:r>
            <a:r>
              <a:rPr lang="es-ES" sz="2000" b="1" strike="noStrike" spc="-1">
                <a:solidFill>
                  <a:srgbClr val="000000"/>
                </a:solidFill>
                <a:latin typeface="Arial"/>
                <a:ea typeface="Arial"/>
              </a:rPr>
              <a:t> como ser que participa en la divinidad, sea cual sea ésta.</a:t>
            </a:r>
            <a:r>
              <a:rPr lang="es-ES" sz="2000" b="0" strike="noStrike" spc="-1">
                <a:solidFill>
                  <a:srgbClr val="000000"/>
                </a:solidFill>
                <a:latin typeface="Arial"/>
                <a:ea typeface="Arial"/>
              </a:rPr>
              <a:t> </a:t>
            </a:r>
            <a:endParaRPr lang="es-ES" sz="2000" b="0" strike="noStrike" spc="-1">
              <a:solidFill>
                <a:srgbClr val="000000"/>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TextShape 1"/>
          <p:cNvSpPr txBox="1"/>
          <p:nvPr/>
        </p:nvSpPr>
        <p:spPr>
          <a:xfrm>
            <a:off x="179280" y="259920"/>
            <a:ext cx="8640720" cy="2089080"/>
          </a:xfrm>
          <a:prstGeom prst="rect">
            <a:avLst/>
          </a:prstGeom>
          <a:noFill/>
          <a:ln w="0">
            <a:noFill/>
          </a:ln>
        </p:spPr>
        <p:txBody>
          <a:bodyPr lIns="92160" tIns="46080" rIns="92160" bIns="46080">
            <a:normAutofit/>
          </a:bodyPr>
          <a:lstStyle/>
          <a:p>
            <a:pPr>
              <a:spcBef>
                <a:spcPts val="59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400" b="1" u="sng" strike="noStrike" spc="-1">
                <a:solidFill>
                  <a:srgbClr val="000000"/>
                </a:solidFill>
                <a:uFillTx/>
                <a:latin typeface="Times New Roman"/>
              </a:rPr>
              <a:t>Dios</a:t>
            </a:r>
            <a:r>
              <a:rPr lang="es-ES" sz="2400" b="0" strike="noStrike" spc="-1">
                <a:solidFill>
                  <a:srgbClr val="000000"/>
                </a:solidFill>
                <a:latin typeface="Times New Roman"/>
              </a:rPr>
              <a:t>, tras haber creado luz y agua, fuego y tierra, a todos los animales y seres vivos, decide crear un ser a su imagen y semejanza, crearse de nuevo a sí mismo. </a:t>
            </a:r>
            <a:r>
              <a:rPr lang="es-ES" sz="2400" b="1" strike="noStrike" spc="-1">
                <a:solidFill>
                  <a:srgbClr val="000000"/>
                </a:solidFill>
                <a:latin typeface="Times New Roman"/>
              </a:rPr>
              <a:t>Llega a la tierra en una nube, rodeado de ángeles y envuelto en turbulencias que crea su mismo poder irresistible.</a:t>
            </a:r>
            <a:endParaRPr lang="es-ES" sz="2400" b="0" strike="noStrike" spc="-1">
              <a:solidFill>
                <a:srgbClr val="000000"/>
              </a:solidFill>
              <a:latin typeface="Times New Roman"/>
            </a:endParaRPr>
          </a:p>
        </p:txBody>
      </p:sp>
      <p:pic>
        <p:nvPicPr>
          <p:cNvPr id="595" name="Picture 3_30" descr="06_3ce6c"/>
          <p:cNvPicPr/>
          <p:nvPr/>
        </p:nvPicPr>
        <p:blipFill>
          <a:blip r:embed="rId2" cstate="print"/>
          <a:stretch/>
        </p:blipFill>
        <p:spPr>
          <a:xfrm>
            <a:off x="3780000" y="2421000"/>
            <a:ext cx="4535280" cy="3511440"/>
          </a:xfrm>
          <a:prstGeom prst="rect">
            <a:avLst/>
          </a:prstGeom>
          <a:ln w="0">
            <a:noFill/>
          </a:ln>
        </p:spPr>
      </p:pic>
      <p:pic>
        <p:nvPicPr>
          <p:cNvPr id="596" name="Picture 4_4" descr="06_3ce6b"/>
          <p:cNvPicPr/>
          <p:nvPr/>
        </p:nvPicPr>
        <p:blipFill>
          <a:blip r:embed="rId3" cstate="print"/>
          <a:stretch/>
        </p:blipFill>
        <p:spPr>
          <a:xfrm>
            <a:off x="250920" y="3213000"/>
            <a:ext cx="4213080" cy="33958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 name="Picture 2_15" descr="06_3ce6c"/>
          <p:cNvPicPr/>
          <p:nvPr/>
        </p:nvPicPr>
        <p:blipFill>
          <a:blip r:embed="rId2" cstate="print"/>
          <a:stretch/>
        </p:blipFill>
        <p:spPr>
          <a:xfrm>
            <a:off x="142920" y="0"/>
            <a:ext cx="8893080" cy="6885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TextShape 1"/>
          <p:cNvSpPr txBox="1"/>
          <p:nvPr/>
        </p:nvSpPr>
        <p:spPr>
          <a:xfrm>
            <a:off x="-36360" y="620640"/>
            <a:ext cx="3457440" cy="5688000"/>
          </a:xfrm>
          <a:prstGeom prst="rect">
            <a:avLst/>
          </a:prstGeom>
          <a:noFill/>
          <a:ln w="0">
            <a:noFill/>
          </a:ln>
        </p:spPr>
        <p:txBody>
          <a:bodyPr lIns="92160" tIns="46080" rIns="92160" bIns="46080">
            <a:normAutofit/>
          </a:bodyPr>
          <a:lstStyle/>
          <a:p>
            <a:pPr marL="342720" indent="-342720">
              <a:lnSpc>
                <a:spcPct val="8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Arial"/>
              </a:rPr>
              <a:t>          En tierra, la figura de Adán ya está modelada, esperando ser insuflado de vida. Adán está totalmente pegado a la tierra, como surgiendo de ella. Su mano se levanta débilmente, sin fuerza propia, sin objetivo. Y en ese punto el dedo de Dios concentra toda la fuerza terrible de la creación para transmitirla a su criatura y convertirla en lo que es. </a:t>
            </a:r>
            <a:endParaRPr lang="es-ES" sz="1800" b="0" strike="noStrike" spc="-1">
              <a:solidFill>
                <a:srgbClr val="000000"/>
              </a:solidFill>
              <a:latin typeface="Times New Roman"/>
            </a:endParaRPr>
          </a:p>
          <a:p>
            <a:pPr marL="342720" indent="-342720">
              <a:lnSpc>
                <a:spcPct val="8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Arial"/>
              </a:rPr>
              <a:t>	El detalle aislado de las dos manos resume en sí mismo el misterio de la creación, de la vida humana. Es una interpretación conmovedora de Miguel Ángel, que ha hecho de esta imagen un auténtico patrimonio de la humanidad.</a:t>
            </a:r>
            <a:endParaRPr lang="es-ES" sz="1800" b="0" strike="noStrike" spc="-1">
              <a:solidFill>
                <a:srgbClr val="000000"/>
              </a:solidFill>
              <a:latin typeface="Times New Roman"/>
            </a:endParaRPr>
          </a:p>
          <a:p>
            <a:pPr marL="342720" indent="-342720">
              <a:lnSpc>
                <a:spcPct val="8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1800" b="0" strike="noStrike" spc="-1">
              <a:solidFill>
                <a:srgbClr val="000000"/>
              </a:solidFill>
              <a:latin typeface="Times New Roman"/>
            </a:endParaRPr>
          </a:p>
        </p:txBody>
      </p:sp>
      <p:pic>
        <p:nvPicPr>
          <p:cNvPr id="599" name="Picture 3_31" descr="06_3ce6b"/>
          <p:cNvPicPr/>
          <p:nvPr/>
        </p:nvPicPr>
        <p:blipFill>
          <a:blip r:embed="rId2" cstate="print"/>
          <a:stretch/>
        </p:blipFill>
        <p:spPr>
          <a:xfrm>
            <a:off x="3419640" y="747720"/>
            <a:ext cx="5724360" cy="46148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 name="Picture 2_16" descr="Adán"/>
          <p:cNvPicPr/>
          <p:nvPr/>
        </p:nvPicPr>
        <p:blipFill>
          <a:blip r:embed="rId3" cstate="print"/>
          <a:stretch/>
        </p:blipFill>
        <p:spPr>
          <a:xfrm>
            <a:off x="0" y="569880"/>
            <a:ext cx="9144000" cy="4584600"/>
          </a:xfrm>
          <a:prstGeom prst="rect">
            <a:avLst/>
          </a:prstGeom>
          <a:ln w="0">
            <a:noFill/>
          </a:ln>
        </p:spPr>
      </p:pic>
      <p:sp>
        <p:nvSpPr>
          <p:cNvPr id="601" name="CustomShape 1"/>
          <p:cNvSpPr/>
          <p:nvPr/>
        </p:nvSpPr>
        <p:spPr>
          <a:xfrm>
            <a:off x="2806560" y="5946840"/>
            <a:ext cx="2551680" cy="3988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marL="216000" indent="-216000">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1" strike="noStrike" spc="-1">
                <a:latin typeface="Arial"/>
              </a:rPr>
              <a:t>Creación de Adán</a:t>
            </a:r>
            <a:endParaRPr lang="es-ES" sz="2000" b="0" strike="noStrike" spc="-1">
              <a:latin typeface="Arial"/>
            </a:endParaRPr>
          </a:p>
        </p:txBody>
      </p:sp>
      <p:pic>
        <p:nvPicPr>
          <p:cNvPr id="602" name="Picture 4_5" descr="manosDP"/>
          <p:cNvPicPr/>
          <p:nvPr/>
        </p:nvPicPr>
        <p:blipFill>
          <a:blip r:embed="rId4" cstate="print"/>
          <a:srcRect l="12019" t="16693" r="15997" b="23326"/>
          <a:stretch/>
        </p:blipFill>
        <p:spPr>
          <a:xfrm>
            <a:off x="0" y="-28440"/>
            <a:ext cx="9144000" cy="5715000"/>
          </a:xfrm>
          <a:prstGeom prst="rect">
            <a:avLst/>
          </a:prstGeom>
          <a:ln w="0">
            <a:noFill/>
          </a:ln>
        </p:spPr>
      </p:pic>
      <p:pic>
        <p:nvPicPr>
          <p:cNvPr id="603" name="Picture 5_4" descr="Adán"/>
          <p:cNvPicPr/>
          <p:nvPr/>
        </p:nvPicPr>
        <p:blipFill>
          <a:blip r:embed="rId5" cstate="print">
            <a:lum bright="12000"/>
          </a:blip>
          <a:stretch/>
        </p:blipFill>
        <p:spPr>
          <a:xfrm>
            <a:off x="228600" y="5410080"/>
            <a:ext cx="2514600" cy="12607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23" presetClass="entr" presetSubtype="528"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anim calcmode="lin" valueType="num">
                                      <p:cBhvr additive="repl">
                                        <p:cTn id="7" dur="500" fill="hold"/>
                                        <p:tgtEl>
                                          <p:spTgt spid="602"/>
                                        </p:tgtEl>
                                        <p:attrNameLst>
                                          <p:attrName>ppt_w</p:attrName>
                                        </p:attrNameLst>
                                      </p:cBhvr>
                                      <p:tavLst>
                                        <p:tav tm="0">
                                          <p:val>
                                            <p:fltVal val="0"/>
                                          </p:val>
                                        </p:tav>
                                        <p:tav tm="100000">
                                          <p:val>
                                            <p:strVal val="#ppt_w"/>
                                          </p:val>
                                        </p:tav>
                                      </p:tavLst>
                                    </p:anim>
                                    <p:anim calcmode="lin" valueType="num">
                                      <p:cBhvr additive="repl">
                                        <p:cTn id="8" dur="500" fill="hold"/>
                                        <p:tgtEl>
                                          <p:spTgt spid="602"/>
                                        </p:tgtEl>
                                        <p:attrNameLst>
                                          <p:attrName>ppt_h</p:attrName>
                                        </p:attrNameLst>
                                      </p:cBhvr>
                                      <p:tavLst>
                                        <p:tav tm="0">
                                          <p:val>
                                            <p:fltVal val="0"/>
                                          </p:val>
                                        </p:tav>
                                        <p:tav tm="100000">
                                          <p:val>
                                            <p:strVal val="#ppt_h"/>
                                          </p:val>
                                        </p:tav>
                                      </p:tavLst>
                                    </p:anim>
                                    <p:anim calcmode="lin" valueType="num">
                                      <p:cBhvr additive="repl">
                                        <p:cTn id="9" dur="500" fill="hold"/>
                                        <p:tgtEl>
                                          <p:spTgt spid="602"/>
                                        </p:tgtEl>
                                        <p:attrNameLst>
                                          <p:attrName>ppt_x</p:attrName>
                                        </p:attrNameLst>
                                      </p:cBhvr>
                                      <p:tavLst>
                                        <p:tav tm="0">
                                          <p:val>
                                            <p:fltVal val="0.5"/>
                                          </p:val>
                                        </p:tav>
                                        <p:tav tm="100000">
                                          <p:val>
                                            <p:strVal val="#ppt_x"/>
                                          </p:val>
                                        </p:tav>
                                      </p:tavLst>
                                    </p:anim>
                                    <p:anim calcmode="lin" valueType="num">
                                      <p:cBhvr additive="repl">
                                        <p:cTn id="10" dur="500" fill="hold"/>
                                        <p:tgtEl>
                                          <p:spTgt spid="602"/>
                                        </p:tgtEl>
                                        <p:attrNameLst>
                                          <p:attrName>ppt_y</p:attrName>
                                        </p:attrNameLst>
                                      </p:cBhvr>
                                      <p:tavLst>
                                        <p:tav tm="0">
                                          <p:val>
                                            <p:fltVal val="0.5"/>
                                          </p:val>
                                        </p:tav>
                                        <p:tav tm="100000">
                                          <p:val>
                                            <p:strVal val="#ppt_y"/>
                                          </p:val>
                                        </p:tav>
                                      </p:tavLst>
                                    </p:anim>
                                  </p:childTnLst>
                                </p:cTn>
                              </p:par>
                            </p:childTnLst>
                          </p:cTn>
                        </p:par>
                        <p:par>
                          <p:cTn id="11" fill="hold" nodeType="afterEffect">
                            <p:stCondLst>
                              <p:cond delay="500"/>
                            </p:stCondLst>
                            <p:childTnLst>
                              <p:par>
                                <p:cTn id="12" presetID="17" presetClass="entr" presetSubtype="1" fill="hold" nodeType="afterEffect">
                                  <p:stCondLst>
                                    <p:cond delay="0"/>
                                  </p:stCondLst>
                                  <p:childTnLst>
                                    <p:set>
                                      <p:cBhvr>
                                        <p:cTn id="13" dur="1" fill="hold">
                                          <p:stCondLst>
                                            <p:cond delay="0"/>
                                          </p:stCondLst>
                                        </p:cTn>
                                        <p:tgtEl>
                                          <p:spTgt spid="603"/>
                                        </p:tgtEl>
                                        <p:attrNameLst>
                                          <p:attrName>style.visibility</p:attrName>
                                        </p:attrNameLst>
                                      </p:cBhvr>
                                      <p:to>
                                        <p:strVal val="visible"/>
                                      </p:to>
                                    </p:set>
                                    <p:anim calcmode="lin" valueType="num">
                                      <p:cBhvr additive="repl">
                                        <p:cTn id="14" dur="500" fill="hold"/>
                                        <p:tgtEl>
                                          <p:spTgt spid="603"/>
                                        </p:tgtEl>
                                        <p:attrNameLst>
                                          <p:attrName>ppt_x</p:attrName>
                                        </p:attrNameLst>
                                      </p:cBhvr>
                                      <p:tavLst>
                                        <p:tav tm="0">
                                          <p:val>
                                            <p:strVal val="#ppt_x"/>
                                          </p:val>
                                        </p:tav>
                                        <p:tav tm="100000">
                                          <p:val>
                                            <p:strVal val="#ppt_x"/>
                                          </p:val>
                                        </p:tav>
                                      </p:tavLst>
                                    </p:anim>
                                    <p:anim calcmode="lin" valueType="num">
                                      <p:cBhvr additive="repl">
                                        <p:cTn id="15" dur="500" fill="hold"/>
                                        <p:tgtEl>
                                          <p:spTgt spid="603"/>
                                        </p:tgtEl>
                                        <p:attrNameLst>
                                          <p:attrName>ppt_y</p:attrName>
                                        </p:attrNameLst>
                                      </p:cBhvr>
                                      <p:tavLst>
                                        <p:tav tm="0">
                                          <p:val>
                                            <p:strVal val="#ppt_y-#ppt_h/2"/>
                                          </p:val>
                                        </p:tav>
                                        <p:tav tm="100000">
                                          <p:val>
                                            <p:strVal val="#ppt_y"/>
                                          </p:val>
                                        </p:tav>
                                      </p:tavLst>
                                    </p:anim>
                                    <p:anim calcmode="lin" valueType="num">
                                      <p:cBhvr additive="repl">
                                        <p:cTn id="16" dur="500" fill="hold"/>
                                        <p:tgtEl>
                                          <p:spTgt spid="603"/>
                                        </p:tgtEl>
                                        <p:attrNameLst>
                                          <p:attrName>ppt_w</p:attrName>
                                        </p:attrNameLst>
                                      </p:cBhvr>
                                      <p:tavLst>
                                        <p:tav tm="0">
                                          <p:val>
                                            <p:strVal val="#ppt_w"/>
                                          </p:val>
                                        </p:tav>
                                        <p:tav tm="100000">
                                          <p:val>
                                            <p:strVal val="#ppt_w"/>
                                          </p:val>
                                        </p:tav>
                                      </p:tavLst>
                                    </p:anim>
                                    <p:anim calcmode="lin" valueType="num">
                                      <p:cBhvr additive="repl">
                                        <p:cTn id="17" dur="500" fill="hold"/>
                                        <p:tgtEl>
                                          <p:spTgt spid="6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TextShape 1"/>
          <p:cNvSpPr txBox="1"/>
          <p:nvPr/>
        </p:nvSpPr>
        <p:spPr>
          <a:xfrm>
            <a:off x="-36360" y="404280"/>
            <a:ext cx="4114800" cy="5905800"/>
          </a:xfrm>
          <a:prstGeom prst="rect">
            <a:avLst/>
          </a:prstGeom>
          <a:noFill/>
          <a:ln w="0">
            <a:noFill/>
          </a:ln>
        </p:spPr>
        <p:txBody>
          <a:bodyPr lIns="92160" tIns="46080" rIns="92160" bIns="46080">
            <a:normAutofit/>
          </a:bodyPr>
          <a:lstStyle/>
          <a:p>
            <a:pPr marL="342720" indent="-342720">
              <a:lnSpc>
                <a:spcPct val="8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ea typeface="Arial"/>
              </a:rPr>
              <a:t>        </a:t>
            </a:r>
            <a:r>
              <a:rPr lang="es-ES" sz="1800" b="1" strike="noStrike" spc="-1">
                <a:solidFill>
                  <a:srgbClr val="FF9966"/>
                </a:solidFill>
                <a:latin typeface="Arial"/>
                <a:ea typeface="Arial"/>
              </a:rPr>
              <a:t>LA SIBILA DE DELFOS</a:t>
            </a:r>
            <a:endParaRPr lang="es-ES" sz="1800" b="0" strike="noStrike" spc="-1">
              <a:solidFill>
                <a:srgbClr val="000000"/>
              </a:solidFill>
              <a:latin typeface="Times New Roman"/>
            </a:endParaRPr>
          </a:p>
          <a:p>
            <a:pPr marL="342720" indent="-342720">
              <a:lnSpc>
                <a:spcPct val="8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endParaRPr lang="es-ES" sz="1800" b="0" strike="noStrike" spc="-1">
              <a:solidFill>
                <a:srgbClr val="000000"/>
              </a:solidFill>
              <a:latin typeface="Times New Roman"/>
            </a:endParaRPr>
          </a:p>
          <a:p>
            <a:pPr marL="342720" indent="-342720">
              <a:lnSpc>
                <a:spcPct val="80000"/>
              </a:lnSpc>
              <a:spcBef>
                <a:spcPts val="448"/>
              </a:spcBef>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ea typeface="Arial"/>
              </a:rPr>
              <a:t>     </a:t>
            </a:r>
            <a:r>
              <a:rPr lang="es-ES" sz="1800" b="0" strike="noStrike" spc="-1">
                <a:solidFill>
                  <a:srgbClr val="000000"/>
                </a:solidFill>
                <a:latin typeface="Arial"/>
                <a:ea typeface="Arial"/>
              </a:rPr>
              <a:t> Las sibilas eran </a:t>
            </a:r>
            <a:r>
              <a:rPr lang="es-ES" sz="1800" b="1" u="sng" strike="noStrike" spc="-1">
                <a:solidFill>
                  <a:srgbClr val="000000"/>
                </a:solidFill>
                <a:uFillTx/>
                <a:latin typeface="Arial"/>
                <a:ea typeface="Arial"/>
              </a:rPr>
              <a:t>personajes de la Antigüedad</a:t>
            </a:r>
            <a:r>
              <a:rPr lang="es-ES" sz="1800" b="0" strike="noStrike" spc="-1">
                <a:solidFill>
                  <a:srgbClr val="000000"/>
                </a:solidFill>
                <a:latin typeface="Arial"/>
                <a:ea typeface="Arial"/>
              </a:rPr>
              <a:t>, de las religiones paganas previas al cristianismo. Su papel en la civilización griega fue de importancia trascendental y llegaron a influir en las guerras y los gobiernos de las "polis". La más famosa de todas ellas fue </a:t>
            </a:r>
            <a:r>
              <a:rPr lang="es-ES" sz="1800" b="1" strike="noStrike" spc="-1">
                <a:solidFill>
                  <a:srgbClr val="000000"/>
                </a:solidFill>
                <a:latin typeface="Arial"/>
                <a:ea typeface="Arial"/>
              </a:rPr>
              <a:t>la Sibila de Delfos</a:t>
            </a:r>
            <a:r>
              <a:rPr lang="es-ES" sz="1800" b="0" strike="noStrike" spc="-1">
                <a:solidFill>
                  <a:srgbClr val="000000"/>
                </a:solidFill>
                <a:latin typeface="Arial"/>
                <a:ea typeface="Arial"/>
              </a:rPr>
              <a:t>, </a:t>
            </a:r>
            <a:r>
              <a:rPr lang="es-ES" sz="1800" b="1" strike="noStrike" spc="-1">
                <a:solidFill>
                  <a:srgbClr val="000000"/>
                </a:solidFill>
                <a:latin typeface="Arial"/>
                <a:ea typeface="Arial"/>
              </a:rPr>
              <a:t>o Sibila Délfica</a:t>
            </a:r>
            <a:r>
              <a:rPr lang="es-ES" sz="1800" b="0" strike="noStrike" spc="-1">
                <a:solidFill>
                  <a:srgbClr val="000000"/>
                </a:solidFill>
                <a:latin typeface="Arial"/>
                <a:ea typeface="Arial"/>
              </a:rPr>
              <a:t>. El </a:t>
            </a:r>
            <a:r>
              <a:rPr lang="es-ES" sz="1800" b="1" strike="noStrike" spc="-1">
                <a:solidFill>
                  <a:srgbClr val="000000"/>
                </a:solidFill>
                <a:latin typeface="Arial"/>
                <a:ea typeface="Arial"/>
              </a:rPr>
              <a:t>papel de las sibilas era similar al de los profetas del Antiguo Testamento. </a:t>
            </a:r>
            <a:r>
              <a:rPr lang="es-ES" sz="1800" b="0" strike="noStrike" spc="-1">
                <a:solidFill>
                  <a:srgbClr val="000000"/>
                </a:solidFill>
                <a:latin typeface="Arial"/>
                <a:ea typeface="Arial"/>
              </a:rPr>
              <a:t>Se consideraba que poseían poderes adivinatorios y entre ellas se extendió una creencia en el fin del mundo y en </a:t>
            </a:r>
            <a:r>
              <a:rPr lang="es-ES" sz="1800" b="1" strike="noStrike" spc="-1">
                <a:solidFill>
                  <a:srgbClr val="000000"/>
                </a:solidFill>
                <a:latin typeface="Arial"/>
                <a:ea typeface="Arial"/>
              </a:rPr>
              <a:t>la llegada de un salvador, que los cristianos rápidamente adaptaron a su Mesías, extendiendo los anuncios de su venida incluso al mundo de la Antigüedad grecorromana</a:t>
            </a:r>
            <a:r>
              <a:rPr lang="es-ES" sz="1800" b="0" strike="noStrike" spc="-1">
                <a:solidFill>
                  <a:srgbClr val="000000"/>
                </a:solidFill>
                <a:latin typeface="Arial"/>
                <a:ea typeface="Arial"/>
              </a:rPr>
              <a:t>. </a:t>
            </a:r>
            <a:endParaRPr lang="es-ES" sz="1800" b="0" strike="noStrike" spc="-1">
              <a:solidFill>
                <a:srgbClr val="000000"/>
              </a:solidFill>
              <a:latin typeface="Times New Roman"/>
            </a:endParaRPr>
          </a:p>
        </p:txBody>
      </p:sp>
      <p:pic>
        <p:nvPicPr>
          <p:cNvPr id="605" name="Picture 3_32" descr="01_7si1"/>
          <p:cNvPicPr/>
          <p:nvPr/>
        </p:nvPicPr>
        <p:blipFill>
          <a:blip r:embed="rId2" cstate="print"/>
          <a:stretch/>
        </p:blipFill>
        <p:spPr>
          <a:xfrm>
            <a:off x="4195800" y="765000"/>
            <a:ext cx="4948200" cy="5040360"/>
          </a:xfrm>
          <a:prstGeom prst="rect">
            <a:avLst/>
          </a:prstGeom>
          <a:ln w="0">
            <a:noFill/>
          </a:ln>
        </p:spPr>
      </p:pic>
      <p:sp>
        <p:nvSpPr>
          <p:cNvPr id="606" name="CustomShape 2"/>
          <p:cNvSpPr/>
          <p:nvPr/>
        </p:nvSpPr>
        <p:spPr>
          <a:xfrm>
            <a:off x="6265080" y="5943600"/>
            <a:ext cx="2100600" cy="368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marL="216000" indent="-216000">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i="1" strike="noStrike" spc="-1">
                <a:latin typeface="Arial"/>
              </a:rPr>
              <a:t>La sibila délfica</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 name="Picture 2_17" descr="délfica"/>
          <p:cNvPicPr/>
          <p:nvPr/>
        </p:nvPicPr>
        <p:blipFill>
          <a:blip r:embed="rId2" cstate="print"/>
          <a:stretch/>
        </p:blipFill>
        <p:spPr>
          <a:xfrm>
            <a:off x="1158840" y="0"/>
            <a:ext cx="6824520" cy="6858000"/>
          </a:xfrm>
          <a:prstGeom prst="rect">
            <a:avLst/>
          </a:prstGeom>
          <a:ln w="0">
            <a:noFill/>
          </a:ln>
        </p:spPr>
      </p:pic>
      <p:pic>
        <p:nvPicPr>
          <p:cNvPr id="608" name="Picture 3_33" descr="délfica"/>
          <p:cNvPicPr/>
          <p:nvPr/>
        </p:nvPicPr>
        <p:blipFill>
          <a:blip r:embed="rId3" cstate="print">
            <a:lum bright="12000"/>
          </a:blip>
          <a:stretch/>
        </p:blipFill>
        <p:spPr>
          <a:xfrm>
            <a:off x="228600" y="533520"/>
            <a:ext cx="1663560" cy="1671480"/>
          </a:xfrm>
          <a:prstGeom prst="rect">
            <a:avLst/>
          </a:prstGeom>
          <a:ln w="0">
            <a:noFill/>
          </a:ln>
        </p:spPr>
      </p:pic>
      <p:pic>
        <p:nvPicPr>
          <p:cNvPr id="609" name="Picture 4_6" descr="Diapositiva5"/>
          <p:cNvPicPr/>
          <p:nvPr/>
        </p:nvPicPr>
        <p:blipFill>
          <a:blip r:embed="rId4" cstate="print"/>
          <a:stretch/>
        </p:blipFill>
        <p:spPr>
          <a:xfrm>
            <a:off x="2232000" y="0"/>
            <a:ext cx="4680000" cy="68580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23" presetClass="entr" presetSubtype="528"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anim calcmode="lin" valueType="num">
                                      <p:cBhvr additive="repl">
                                        <p:cTn id="7" dur="500" fill="hold"/>
                                        <p:tgtEl>
                                          <p:spTgt spid="609"/>
                                        </p:tgtEl>
                                        <p:attrNameLst>
                                          <p:attrName>ppt_w</p:attrName>
                                        </p:attrNameLst>
                                      </p:cBhvr>
                                      <p:tavLst>
                                        <p:tav tm="0">
                                          <p:val>
                                            <p:fltVal val="0"/>
                                          </p:val>
                                        </p:tav>
                                        <p:tav tm="100000">
                                          <p:val>
                                            <p:strVal val="#ppt_w"/>
                                          </p:val>
                                        </p:tav>
                                      </p:tavLst>
                                    </p:anim>
                                    <p:anim calcmode="lin" valueType="num">
                                      <p:cBhvr additive="repl">
                                        <p:cTn id="8" dur="500" fill="hold"/>
                                        <p:tgtEl>
                                          <p:spTgt spid="609"/>
                                        </p:tgtEl>
                                        <p:attrNameLst>
                                          <p:attrName>ppt_h</p:attrName>
                                        </p:attrNameLst>
                                      </p:cBhvr>
                                      <p:tavLst>
                                        <p:tav tm="0">
                                          <p:val>
                                            <p:fltVal val="0"/>
                                          </p:val>
                                        </p:tav>
                                        <p:tav tm="100000">
                                          <p:val>
                                            <p:strVal val="#ppt_h"/>
                                          </p:val>
                                        </p:tav>
                                      </p:tavLst>
                                    </p:anim>
                                    <p:anim calcmode="lin" valueType="num">
                                      <p:cBhvr additive="repl">
                                        <p:cTn id="9" dur="500" fill="hold"/>
                                        <p:tgtEl>
                                          <p:spTgt spid="609"/>
                                        </p:tgtEl>
                                        <p:attrNameLst>
                                          <p:attrName>ppt_x</p:attrName>
                                        </p:attrNameLst>
                                      </p:cBhvr>
                                      <p:tavLst>
                                        <p:tav tm="0">
                                          <p:val>
                                            <p:fltVal val="0.5"/>
                                          </p:val>
                                        </p:tav>
                                        <p:tav tm="100000">
                                          <p:val>
                                            <p:strVal val="#ppt_x"/>
                                          </p:val>
                                        </p:tav>
                                      </p:tavLst>
                                    </p:anim>
                                    <p:anim calcmode="lin" valueType="num">
                                      <p:cBhvr additive="repl">
                                        <p:cTn id="10" dur="500" fill="hold"/>
                                        <p:tgtEl>
                                          <p:spTgt spid="609"/>
                                        </p:tgtEl>
                                        <p:attrNameLst>
                                          <p:attrName>ppt_y</p:attrName>
                                        </p:attrNameLst>
                                      </p:cBhvr>
                                      <p:tavLst>
                                        <p:tav tm="0">
                                          <p:val>
                                            <p:fltVal val="0.5"/>
                                          </p:val>
                                        </p:tav>
                                        <p:tav tm="100000">
                                          <p:val>
                                            <p:strVal val="#ppt_y"/>
                                          </p:val>
                                        </p:tav>
                                      </p:tavLst>
                                    </p:anim>
                                  </p:childTnLst>
                                </p:cTn>
                              </p:par>
                            </p:childTnLst>
                          </p:cTn>
                        </p:par>
                        <p:par>
                          <p:cTn id="11" fill="hold" nodeType="afterEffect">
                            <p:stCondLst>
                              <p:cond delay="500"/>
                            </p:stCondLst>
                            <p:childTnLst>
                              <p:par>
                                <p:cTn id="12" presetID="17" presetClass="entr" presetSubtype="2" fill="hold" nodeType="afterEffect">
                                  <p:stCondLst>
                                    <p:cond delay="0"/>
                                  </p:stCondLst>
                                  <p:childTnLst>
                                    <p:set>
                                      <p:cBhvr>
                                        <p:cTn id="13" dur="1" fill="hold">
                                          <p:stCondLst>
                                            <p:cond delay="0"/>
                                          </p:stCondLst>
                                        </p:cTn>
                                        <p:tgtEl>
                                          <p:spTgt spid="608"/>
                                        </p:tgtEl>
                                        <p:attrNameLst>
                                          <p:attrName>style.visibility</p:attrName>
                                        </p:attrNameLst>
                                      </p:cBhvr>
                                      <p:to>
                                        <p:strVal val="visible"/>
                                      </p:to>
                                    </p:set>
                                    <p:anim calcmode="lin" valueType="num">
                                      <p:cBhvr additive="repl">
                                        <p:cTn id="14" dur="500" fill="hold"/>
                                        <p:tgtEl>
                                          <p:spTgt spid="608"/>
                                        </p:tgtEl>
                                        <p:attrNameLst>
                                          <p:attrName>ppt_x</p:attrName>
                                        </p:attrNameLst>
                                      </p:cBhvr>
                                      <p:tavLst>
                                        <p:tav tm="0">
                                          <p:val>
                                            <p:strVal val="#ppt_x+#ppt_w/2"/>
                                          </p:val>
                                        </p:tav>
                                        <p:tav tm="100000">
                                          <p:val>
                                            <p:strVal val="#ppt_x"/>
                                          </p:val>
                                        </p:tav>
                                      </p:tavLst>
                                    </p:anim>
                                    <p:anim calcmode="lin" valueType="num">
                                      <p:cBhvr additive="repl">
                                        <p:cTn id="15" dur="500" fill="hold"/>
                                        <p:tgtEl>
                                          <p:spTgt spid="608"/>
                                        </p:tgtEl>
                                        <p:attrNameLst>
                                          <p:attrName>ppt_y</p:attrName>
                                        </p:attrNameLst>
                                      </p:cBhvr>
                                      <p:tavLst>
                                        <p:tav tm="0">
                                          <p:val>
                                            <p:strVal val="#ppt_y"/>
                                          </p:val>
                                        </p:tav>
                                        <p:tav tm="100000">
                                          <p:val>
                                            <p:strVal val="#ppt_y"/>
                                          </p:val>
                                        </p:tav>
                                      </p:tavLst>
                                    </p:anim>
                                    <p:anim calcmode="lin" valueType="num">
                                      <p:cBhvr additive="repl">
                                        <p:cTn id="16" dur="500" fill="hold"/>
                                        <p:tgtEl>
                                          <p:spTgt spid="608"/>
                                        </p:tgtEl>
                                        <p:attrNameLst>
                                          <p:attrName>ppt_w</p:attrName>
                                        </p:attrNameLst>
                                      </p:cBhvr>
                                      <p:tavLst>
                                        <p:tav tm="0">
                                          <p:val>
                                            <p:fltVal val="0"/>
                                          </p:val>
                                        </p:tav>
                                        <p:tav tm="100000">
                                          <p:val>
                                            <p:strVal val="#ppt_w"/>
                                          </p:val>
                                        </p:tav>
                                      </p:tavLst>
                                    </p:anim>
                                    <p:anim calcmode="lin" valueType="num">
                                      <p:cBhvr additive="repl">
                                        <p:cTn id="17" dur="500" fill="hold"/>
                                        <p:tgtEl>
                                          <p:spTgt spid="6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TextShape 1"/>
          <p:cNvSpPr txBox="1"/>
          <p:nvPr/>
        </p:nvSpPr>
        <p:spPr>
          <a:xfrm>
            <a:off x="457200" y="115560"/>
            <a:ext cx="8229600" cy="274680"/>
          </a:xfrm>
          <a:prstGeom prst="rect">
            <a:avLst/>
          </a:prstGeom>
          <a:noFill/>
          <a:ln w="0">
            <a:noFill/>
          </a:ln>
        </p:spPr>
        <p:txBody>
          <a:bodyPr lIns="92160" tIns="46080" rIns="92160" bIns="46080" anchor="ctr">
            <a:noAutofit/>
          </a:bodyPr>
          <a:lstStyle/>
          <a:p>
            <a:pPr algn="ctr">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Times New Roman"/>
              </a:rPr>
              <a:t>LOS DESNUDOS</a:t>
            </a:r>
            <a:endParaRPr lang="es-ES" sz="1800" b="0" strike="noStrike" spc="-1">
              <a:solidFill>
                <a:srgbClr val="000000"/>
              </a:solidFill>
              <a:latin typeface="Times New Roman"/>
            </a:endParaRPr>
          </a:p>
        </p:txBody>
      </p:sp>
      <p:sp>
        <p:nvSpPr>
          <p:cNvPr id="611" name="CustomShape 2"/>
          <p:cNvSpPr/>
          <p:nvPr/>
        </p:nvSpPr>
        <p:spPr>
          <a:xfrm>
            <a:off x="4789440" y="643320"/>
            <a:ext cx="3959280" cy="55803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9966"/>
                </a:solidFill>
                <a:latin typeface="Arial"/>
                <a:ea typeface="Arial"/>
              </a:rPr>
              <a:t>LOS </a:t>
            </a:r>
            <a:r>
              <a:rPr lang="es-ES" sz="1800" b="1" i="1" strike="noStrike" spc="-1">
                <a:solidFill>
                  <a:srgbClr val="FF9966"/>
                </a:solidFill>
                <a:latin typeface="Arial"/>
                <a:ea typeface="Arial"/>
              </a:rPr>
              <a:t>IGNUDI</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latin typeface="Arial"/>
                <a:ea typeface="Arial"/>
              </a:rPr>
              <a:t> Los especialistas consideran que esta figura desnuda que se ubica sobre la Sibila Pérsica, dentro del compartimento dedicado a la Creación del mundo, es el más dinámico del conjunto al reforzar el escorzo con las posturas disparadas de sus miembros.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latin typeface="Arial"/>
                <a:ea typeface="Arial"/>
              </a:rPr>
              <a:t>Se piensa que las fuentes utilizadas por Miguel Ángel debemos encontrarlas en el grupo helenístico procedente de la escuela de Rodas del </a:t>
            </a:r>
            <a:r>
              <a:rPr lang="es-ES" sz="1800" b="0" i="1" strike="noStrike" spc="-1">
                <a:latin typeface="Arial"/>
                <a:ea typeface="Arial"/>
              </a:rPr>
              <a:t>Laocoonte</a:t>
            </a:r>
            <a:r>
              <a:rPr lang="es-ES" sz="1800" b="0" strike="noStrike" spc="-1">
                <a:latin typeface="Arial"/>
                <a:ea typeface="Arial"/>
              </a:rPr>
              <a:t> y en el Torso Belvedere. No hay que olvidar tampoco sus estudios anatómicos sobre cadáveres en el monasterio de San Lorenzo de Florencia, aunque ello estaba penado por la iglesia y era práctica prohibida.</a:t>
            </a:r>
            <a:endParaRPr lang="es-ES" sz="1800" b="0" strike="noStrike" spc="-1">
              <a:latin typeface="Arial"/>
            </a:endParaRPr>
          </a:p>
        </p:txBody>
      </p:sp>
      <p:pic>
        <p:nvPicPr>
          <p:cNvPr id="612" name="Picture 4_7" descr="09_5nw"/>
          <p:cNvPicPr/>
          <p:nvPr/>
        </p:nvPicPr>
        <p:blipFill>
          <a:blip r:embed="rId2" cstate="print"/>
          <a:stretch/>
        </p:blipFill>
        <p:spPr>
          <a:xfrm>
            <a:off x="539640" y="620640"/>
            <a:ext cx="3789360" cy="58327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 name="Picture 2_18" descr="03_4se"/>
          <p:cNvPicPr/>
          <p:nvPr/>
        </p:nvPicPr>
        <p:blipFill>
          <a:blip r:embed="rId2" cstate="print"/>
          <a:stretch/>
        </p:blipFill>
        <p:spPr>
          <a:xfrm>
            <a:off x="399960" y="333360"/>
            <a:ext cx="3884760" cy="5905440"/>
          </a:xfrm>
          <a:prstGeom prst="rect">
            <a:avLst/>
          </a:prstGeom>
          <a:ln w="0">
            <a:noFill/>
          </a:ln>
        </p:spPr>
      </p:pic>
      <p:pic>
        <p:nvPicPr>
          <p:cNvPr id="614" name="Picture 3_34" descr="01_4se"/>
          <p:cNvPicPr/>
          <p:nvPr/>
        </p:nvPicPr>
        <p:blipFill>
          <a:blip r:embed="rId3" cstate="print"/>
          <a:stretch/>
        </p:blipFill>
        <p:spPr>
          <a:xfrm>
            <a:off x="4992840" y="404640"/>
            <a:ext cx="3755880" cy="59058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Picture 2" descr="Madonna del duque de Urbino (Piero della Francesca) | Renacimiento,  Selectividad"/>
          <p:cNvPicPr/>
          <p:nvPr/>
        </p:nvPicPr>
        <p:blipFill>
          <a:blip r:embed="rId2" cstate="print"/>
          <a:stretch/>
        </p:blipFill>
        <p:spPr>
          <a:xfrm>
            <a:off x="179640" y="0"/>
            <a:ext cx="8486280" cy="6597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 name="Picture 2_19" descr="totbov"/>
          <p:cNvPicPr/>
          <p:nvPr/>
        </p:nvPicPr>
        <p:blipFill>
          <a:blip r:embed="rId2" cstate="print"/>
          <a:stretch/>
        </p:blipFill>
        <p:spPr>
          <a:xfrm>
            <a:off x="76320" y="609480"/>
            <a:ext cx="4406760" cy="5029200"/>
          </a:xfrm>
          <a:prstGeom prst="rect">
            <a:avLst/>
          </a:prstGeom>
          <a:ln w="0">
            <a:noFill/>
          </a:ln>
        </p:spPr>
      </p:pic>
      <p:pic>
        <p:nvPicPr>
          <p:cNvPr id="616" name="Picture 3_35" descr="pared"/>
          <p:cNvPicPr/>
          <p:nvPr/>
        </p:nvPicPr>
        <p:blipFill>
          <a:blip r:embed="rId3" cstate="print"/>
          <a:srcRect b="19999"/>
          <a:stretch/>
        </p:blipFill>
        <p:spPr>
          <a:xfrm>
            <a:off x="4565520" y="914400"/>
            <a:ext cx="4578480" cy="4648320"/>
          </a:xfrm>
          <a:prstGeom prst="rect">
            <a:avLst/>
          </a:prstGeom>
          <a:ln w="0">
            <a:noFill/>
          </a:ln>
        </p:spPr>
      </p:pic>
      <p:sp>
        <p:nvSpPr>
          <p:cNvPr id="617" name="CustomShape 1"/>
          <p:cNvSpPr/>
          <p:nvPr/>
        </p:nvSpPr>
        <p:spPr>
          <a:xfrm>
            <a:off x="2273760" y="6093000"/>
            <a:ext cx="4385520" cy="368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1" strike="noStrike" spc="-1">
                <a:latin typeface="Verdana"/>
              </a:rPr>
              <a:t>25 años separan estas dos obras</a:t>
            </a:r>
            <a:endParaRPr lang="es-ES" sz="1800" b="0" strike="noStrike" spc="-1">
              <a:latin typeface="Arial"/>
            </a:endParaRPr>
          </a:p>
        </p:txBody>
      </p:sp>
      <p:sp>
        <p:nvSpPr>
          <p:cNvPr id="618" name="CustomShape 2"/>
          <p:cNvSpPr/>
          <p:nvPr/>
        </p:nvSpPr>
        <p:spPr>
          <a:xfrm>
            <a:off x="1730160" y="189000"/>
            <a:ext cx="1169280" cy="368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marL="216000" indent="-216000">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latin typeface="Arial"/>
              </a:rPr>
              <a:t>Bóveda</a:t>
            </a:r>
          </a:p>
        </p:txBody>
      </p:sp>
      <p:sp>
        <p:nvSpPr>
          <p:cNvPr id="619" name="CustomShape 3"/>
          <p:cNvSpPr/>
          <p:nvPr/>
        </p:nvSpPr>
        <p:spPr>
          <a:xfrm>
            <a:off x="5670720" y="423720"/>
            <a:ext cx="1879560" cy="368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marL="216000" indent="-216000">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latin typeface="Arial"/>
              </a:rPr>
              <a:t>Pared del altar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 name="Picture 2_20" descr="todo"/>
          <p:cNvPicPr/>
          <p:nvPr/>
        </p:nvPicPr>
        <p:blipFill>
          <a:blip r:embed="rId2" cstate="print"/>
          <a:stretch/>
        </p:blipFill>
        <p:spPr>
          <a:xfrm>
            <a:off x="2021040" y="0"/>
            <a:ext cx="5101920" cy="6858000"/>
          </a:xfrm>
          <a:prstGeom prst="rect">
            <a:avLst/>
          </a:prstGeom>
          <a:ln w="0">
            <a:noFill/>
          </a:ln>
        </p:spPr>
      </p:pic>
      <p:pic>
        <p:nvPicPr>
          <p:cNvPr id="621" name="Picture 3_36" descr="pared"/>
          <p:cNvPicPr/>
          <p:nvPr/>
        </p:nvPicPr>
        <p:blipFill>
          <a:blip r:embed="rId3" cstate="print"/>
          <a:stretch/>
        </p:blipFill>
        <p:spPr>
          <a:xfrm>
            <a:off x="1925640" y="28440"/>
            <a:ext cx="5403960" cy="6858000"/>
          </a:xfrm>
          <a:prstGeom prst="rect">
            <a:avLst/>
          </a:prstGeom>
          <a:ln w="0">
            <a:noFill/>
          </a:ln>
        </p:spPr>
      </p:pic>
      <p:pic>
        <p:nvPicPr>
          <p:cNvPr id="622" name="Picture 4_8" descr="todo"/>
          <p:cNvPicPr/>
          <p:nvPr/>
        </p:nvPicPr>
        <p:blipFill>
          <a:blip r:embed="rId4" cstate="print"/>
          <a:stretch/>
        </p:blipFill>
        <p:spPr>
          <a:xfrm>
            <a:off x="7329600" y="1905120"/>
            <a:ext cx="1814400" cy="2438280"/>
          </a:xfrm>
          <a:prstGeom prst="rect">
            <a:avLst/>
          </a:prstGeom>
          <a:ln w="0">
            <a:noFill/>
          </a:ln>
        </p:spPr>
      </p:pic>
      <p:sp>
        <p:nvSpPr>
          <p:cNvPr id="623" name="CustomShape 1"/>
          <p:cNvSpPr/>
          <p:nvPr/>
        </p:nvSpPr>
        <p:spPr>
          <a:xfrm>
            <a:off x="8077320" y="2971800"/>
            <a:ext cx="380880" cy="457200"/>
          </a:xfrm>
          <a:prstGeom prst="rect">
            <a:avLst/>
          </a:prstGeom>
          <a:noFill/>
          <a:ln w="57240">
            <a:solidFill>
              <a:srgbClr val="66FF33"/>
            </a:solidFill>
            <a:miter/>
          </a:ln>
        </p:spPr>
        <p:style>
          <a:lnRef idx="0">
            <a:scrgbClr r="0" g="0" b="0"/>
          </a:lnRef>
          <a:fillRef idx="0">
            <a:scrgbClr r="0" g="0" b="0"/>
          </a:fillRef>
          <a:effectRef idx="0">
            <a:scrgbClr r="0" g="0" b="0"/>
          </a:effectRef>
          <a:fontRef idx="minor"/>
        </p:style>
      </p:sp>
      <p:sp>
        <p:nvSpPr>
          <p:cNvPr id="624" name="CustomShape 2"/>
          <p:cNvSpPr/>
          <p:nvPr/>
        </p:nvSpPr>
        <p:spPr>
          <a:xfrm>
            <a:off x="0" y="981000"/>
            <a:ext cx="1814400" cy="9169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i="1" strike="noStrike" spc="-1">
                <a:solidFill>
                  <a:srgbClr val="FF9966"/>
                </a:solidFill>
                <a:latin typeface="Arial"/>
                <a:ea typeface="Arial"/>
              </a:rPr>
              <a:t>El Juicio Final</a:t>
            </a:r>
            <a:r>
              <a:t/>
            </a:r>
            <a:br/>
            <a:r>
              <a:rPr lang="es-ES" sz="1800" b="1" strike="noStrike" spc="-1">
                <a:solidFill>
                  <a:srgbClr val="FF9966"/>
                </a:solidFill>
                <a:latin typeface="Arial"/>
                <a:ea typeface="Arial"/>
              </a:rPr>
              <a:t>(1537- 41)</a:t>
            </a:r>
            <a:r>
              <a:t/>
            </a:r>
            <a:b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23" presetClass="entr" presetSubtype="272" fill="hold" nodeType="clickEffect">
                                  <p:stCondLst>
                                    <p:cond delay="0"/>
                                  </p:stCondLst>
                                  <p:childTnLst>
                                    <p:set>
                                      <p:cBhvr>
                                        <p:cTn id="6" dur="1" fill="hold">
                                          <p:stCondLst>
                                            <p:cond delay="0"/>
                                          </p:stCondLst>
                                        </p:cTn>
                                        <p:tgtEl>
                                          <p:spTgt spid="621"/>
                                        </p:tgtEl>
                                        <p:attrNameLst>
                                          <p:attrName>style.visibility</p:attrName>
                                        </p:attrNameLst>
                                      </p:cBhvr>
                                      <p:to>
                                        <p:strVal val="visible"/>
                                      </p:to>
                                    </p:set>
                                    <p:anim calcmode="lin" valueType="num">
                                      <p:cBhvr additive="repl">
                                        <p:cTn id="7" dur="500" fill="hold"/>
                                        <p:tgtEl>
                                          <p:spTgt spid="621"/>
                                        </p:tgtEl>
                                        <p:attrNameLst>
                                          <p:attrName>ppt_w</p:attrName>
                                        </p:attrNameLst>
                                      </p:cBhvr>
                                      <p:tavLst>
                                        <p:tav tm="0">
                                          <p:val>
                                            <p:strVal val="2/3*#ppt_w"/>
                                          </p:val>
                                        </p:tav>
                                        <p:tav tm="100000">
                                          <p:val>
                                            <p:strVal val="#ppt_w"/>
                                          </p:val>
                                        </p:tav>
                                      </p:tavLst>
                                    </p:anim>
                                    <p:anim calcmode="lin" valueType="num">
                                      <p:cBhvr additive="repl">
                                        <p:cTn id="8" dur="500" fill="hold"/>
                                        <p:tgtEl>
                                          <p:spTgt spid="621"/>
                                        </p:tgtEl>
                                        <p:attrNameLst>
                                          <p:attrName>ppt_h</p:attrName>
                                        </p:attrNameLst>
                                      </p:cBhvr>
                                      <p:tavLst>
                                        <p:tav tm="0">
                                          <p:val>
                                            <p:strVal val="2/3*#ppt_h"/>
                                          </p:val>
                                        </p:tav>
                                        <p:tav tm="100000">
                                          <p:val>
                                            <p:strVal val="#ppt_h"/>
                                          </p:val>
                                        </p:tav>
                                      </p:tavLst>
                                    </p:anim>
                                  </p:childTnLst>
                                </p:cTn>
                              </p:par>
                            </p:childTnLst>
                          </p:cTn>
                        </p:par>
                        <p:par>
                          <p:cTn id="9" fill="hold" nodeType="afterEffect">
                            <p:stCondLst>
                              <p:cond delay="500"/>
                            </p:stCondLst>
                            <p:childTnLst>
                              <p:par>
                                <p:cTn id="10" presetID="17" presetClass="entr" presetSubtype="8" fill="hold" nodeType="afterEffect">
                                  <p:stCondLst>
                                    <p:cond delay="0"/>
                                  </p:stCondLst>
                                  <p:childTnLst>
                                    <p:set>
                                      <p:cBhvr>
                                        <p:cTn id="11" dur="1" fill="hold">
                                          <p:stCondLst>
                                            <p:cond delay="0"/>
                                          </p:stCondLst>
                                        </p:cTn>
                                        <p:tgtEl>
                                          <p:spTgt spid="622"/>
                                        </p:tgtEl>
                                        <p:attrNameLst>
                                          <p:attrName>style.visibility</p:attrName>
                                        </p:attrNameLst>
                                      </p:cBhvr>
                                      <p:to>
                                        <p:strVal val="visible"/>
                                      </p:to>
                                    </p:set>
                                    <p:anim calcmode="lin" valueType="num">
                                      <p:cBhvr additive="repl">
                                        <p:cTn id="12" dur="500" fill="hold"/>
                                        <p:tgtEl>
                                          <p:spTgt spid="622"/>
                                        </p:tgtEl>
                                        <p:attrNameLst>
                                          <p:attrName>ppt_x</p:attrName>
                                        </p:attrNameLst>
                                      </p:cBhvr>
                                      <p:tavLst>
                                        <p:tav tm="0">
                                          <p:val>
                                            <p:strVal val="#ppt_x-#ppt_w/2"/>
                                          </p:val>
                                        </p:tav>
                                        <p:tav tm="100000">
                                          <p:val>
                                            <p:strVal val="#ppt_x"/>
                                          </p:val>
                                        </p:tav>
                                      </p:tavLst>
                                    </p:anim>
                                    <p:anim calcmode="lin" valueType="num">
                                      <p:cBhvr additive="repl">
                                        <p:cTn id="13" dur="500" fill="hold"/>
                                        <p:tgtEl>
                                          <p:spTgt spid="622"/>
                                        </p:tgtEl>
                                        <p:attrNameLst>
                                          <p:attrName>ppt_y</p:attrName>
                                        </p:attrNameLst>
                                      </p:cBhvr>
                                      <p:tavLst>
                                        <p:tav tm="0">
                                          <p:val>
                                            <p:strVal val="#ppt_y"/>
                                          </p:val>
                                        </p:tav>
                                        <p:tav tm="100000">
                                          <p:val>
                                            <p:strVal val="#ppt_y"/>
                                          </p:val>
                                        </p:tav>
                                      </p:tavLst>
                                    </p:anim>
                                    <p:anim calcmode="lin" valueType="num">
                                      <p:cBhvr additive="repl">
                                        <p:cTn id="14" dur="500" fill="hold"/>
                                        <p:tgtEl>
                                          <p:spTgt spid="622"/>
                                        </p:tgtEl>
                                        <p:attrNameLst>
                                          <p:attrName>ppt_w</p:attrName>
                                        </p:attrNameLst>
                                      </p:cBhvr>
                                      <p:tavLst>
                                        <p:tav tm="0">
                                          <p:val>
                                            <p:fltVal val="0"/>
                                          </p:val>
                                        </p:tav>
                                        <p:tav tm="100000">
                                          <p:val>
                                            <p:strVal val="#ppt_w"/>
                                          </p:val>
                                        </p:tav>
                                      </p:tavLst>
                                    </p:anim>
                                    <p:anim calcmode="lin" valueType="num">
                                      <p:cBhvr additive="repl">
                                        <p:cTn id="15" dur="500" fill="hold"/>
                                        <p:tgtEl>
                                          <p:spTgt spid="622"/>
                                        </p:tgtEl>
                                        <p:attrNameLst>
                                          <p:attrName>ppt_h</p:attrName>
                                        </p:attrNameLst>
                                      </p:cBhvr>
                                      <p:tavLst>
                                        <p:tav tm="0">
                                          <p:val>
                                            <p:strVal val="#ppt_h"/>
                                          </p:val>
                                        </p:tav>
                                        <p:tav tm="100000">
                                          <p:val>
                                            <p:strVal val="#ppt_h"/>
                                          </p:val>
                                        </p:tav>
                                      </p:tavLst>
                                    </p:anim>
                                  </p:childTnLst>
                                </p:cTn>
                              </p:par>
                            </p:childTnLst>
                          </p:cTn>
                        </p:par>
                        <p:par>
                          <p:cTn id="16" fill="hold" nodeType="afterEffect">
                            <p:stCondLst>
                              <p:cond delay="1000"/>
                            </p:stCondLst>
                            <p:childTnLst>
                              <p:par>
                                <p:cTn id="17" presetID="1" presetClass="entr" fill="hold" nodeType="afterEffect">
                                  <p:stCondLst>
                                    <p:cond delay="0"/>
                                  </p:stCondLst>
                                  <p:childTnLst>
                                    <p:set>
                                      <p:cBhvr>
                                        <p:cTn id="18" dur="1" fill="hold">
                                          <p:stCondLst>
                                            <p:cond delay="499"/>
                                          </p:stCondLst>
                                        </p:cTn>
                                        <p:tgtEl>
                                          <p:spTgt spid="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 name="Picture 2_21" descr="pared"/>
          <p:cNvPicPr/>
          <p:nvPr/>
        </p:nvPicPr>
        <p:blipFill>
          <a:blip r:embed="rId2" cstate="print"/>
          <a:srcRect b="20001"/>
          <a:stretch/>
        </p:blipFill>
        <p:spPr>
          <a:xfrm>
            <a:off x="1193760" y="0"/>
            <a:ext cx="6754680" cy="6858000"/>
          </a:xfrm>
          <a:prstGeom prst="rect">
            <a:avLst/>
          </a:prstGeom>
          <a:ln w="0">
            <a:noFill/>
          </a:ln>
        </p:spPr>
      </p:pic>
      <p:sp>
        <p:nvSpPr>
          <p:cNvPr id="626" name="Line 1"/>
          <p:cNvSpPr/>
          <p:nvPr/>
        </p:nvSpPr>
        <p:spPr>
          <a:xfrm>
            <a:off x="609480" y="3886200"/>
            <a:ext cx="7925040" cy="0"/>
          </a:xfrm>
          <a:prstGeom prst="line">
            <a:avLst/>
          </a:prstGeom>
          <a:ln w="76320">
            <a:solidFill>
              <a:srgbClr val="FFFFFF"/>
            </a:solidFill>
            <a:prstDash val="dash"/>
            <a:miter/>
          </a:ln>
        </p:spPr>
        <p:style>
          <a:lnRef idx="0">
            <a:scrgbClr r="0" g="0" b="0"/>
          </a:lnRef>
          <a:fillRef idx="0">
            <a:scrgbClr r="0" g="0" b="0"/>
          </a:fillRef>
          <a:effectRef idx="0">
            <a:scrgbClr r="0" g="0" b="0"/>
          </a:effectRef>
          <a:fontRef idx="minor"/>
        </p:style>
      </p:sp>
      <p:sp>
        <p:nvSpPr>
          <p:cNvPr id="627" name="CustomShape 2"/>
          <p:cNvSpPr/>
          <p:nvPr/>
        </p:nvSpPr>
        <p:spPr>
          <a:xfrm>
            <a:off x="5219280" y="1557360"/>
            <a:ext cx="2748600" cy="764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4400" b="1" strike="noStrike" spc="-1">
                <a:solidFill>
                  <a:srgbClr val="66FF33"/>
                </a:solidFill>
                <a:latin typeface="Tahoma"/>
              </a:rPr>
              <a:t>EL CIELO</a:t>
            </a:r>
            <a:endParaRPr lang="es-ES" sz="4400" b="0" strike="noStrike" spc="-1">
              <a:latin typeface="Arial"/>
            </a:endParaRPr>
          </a:p>
        </p:txBody>
      </p:sp>
      <p:sp>
        <p:nvSpPr>
          <p:cNvPr id="628" name="CustomShape 3"/>
          <p:cNvSpPr/>
          <p:nvPr/>
        </p:nvSpPr>
        <p:spPr>
          <a:xfrm>
            <a:off x="1189080" y="4797360"/>
            <a:ext cx="3198240" cy="764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4400" b="1" strike="noStrike" spc="-1">
                <a:solidFill>
                  <a:srgbClr val="66FF33"/>
                </a:solidFill>
                <a:latin typeface="Tahoma"/>
              </a:rPr>
              <a:t>LA TIERRA</a:t>
            </a:r>
            <a:endParaRPr lang="es-ES" sz="4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2" presetClass="entr" presetSubtype="8"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 calcmode="lin" valueType="num">
                                      <p:cBhvr additive="base">
                                        <p:cTn id="7" dur="500" fill="hold"/>
                                        <p:tgtEl>
                                          <p:spTgt spid="626"/>
                                        </p:tgtEl>
                                        <p:attrNameLst>
                                          <p:attrName>ppt_x</p:attrName>
                                        </p:attrNameLst>
                                      </p:cBhvr>
                                      <p:tavLst>
                                        <p:tav tm="0">
                                          <p:val>
                                            <p:strVal val="0-#ppt_w/2"/>
                                          </p:val>
                                        </p:tav>
                                        <p:tav tm="100000">
                                          <p:val>
                                            <p:strVal val="#ppt_x"/>
                                          </p:val>
                                        </p:tav>
                                      </p:tavLst>
                                    </p:anim>
                                    <p:anim calcmode="lin" valueType="num">
                                      <p:cBhvr additive="base">
                                        <p:cTn id="8" dur="500" fill="hold"/>
                                        <p:tgtEl>
                                          <p:spTgt spid="626"/>
                                        </p:tgtEl>
                                        <p:attrNameLst>
                                          <p:attrName>ppt_y</p:attrName>
                                        </p:attrNameLst>
                                      </p:cBhvr>
                                      <p:tavLst>
                                        <p:tav tm="0">
                                          <p:val>
                                            <p:strVal val="#ppt_y"/>
                                          </p:val>
                                        </p:tav>
                                        <p:tav tm="100000">
                                          <p:val>
                                            <p:strVal val="#ppt_y"/>
                                          </p:val>
                                        </p:tav>
                                      </p:tavLst>
                                    </p:anim>
                                  </p:childTnLst>
                                </p:cTn>
                              </p:par>
                            </p:childTnLst>
                          </p:cTn>
                        </p:par>
                        <p:par>
                          <p:cTn id="9" fill="hold" nodeType="afterEffect">
                            <p:stCondLst>
                              <p:cond delay="500"/>
                            </p:stCondLst>
                            <p:childTnLst>
                              <p:par>
                                <p:cTn id="10" presetID="1" presetClass="entr" fill="hold" nodeType="afterEffect">
                                  <p:stCondLst>
                                    <p:cond delay="0"/>
                                  </p:stCondLst>
                                  <p:childTnLst>
                                    <p:set>
                                      <p:cBhvr>
                                        <p:cTn id="11" dur="1" fill="hold">
                                          <p:stCondLst>
                                            <p:cond delay="499"/>
                                          </p:stCondLst>
                                        </p:cTn>
                                        <p:tgtEl>
                                          <p:spTgt spid="627"/>
                                        </p:tgtEl>
                                        <p:attrNameLst>
                                          <p:attrName>style.visibility</p:attrName>
                                        </p:attrNameLst>
                                      </p:cBhvr>
                                      <p:to>
                                        <p:strVal val="visible"/>
                                      </p:to>
                                    </p:set>
                                  </p:childTnLst>
                                </p:cTn>
                              </p:par>
                            </p:childTnLst>
                          </p:cTn>
                        </p:par>
                        <p:par>
                          <p:cTn id="12" fill="hold" nodeType="afterEffect">
                            <p:stCondLst>
                              <p:cond delay="1000"/>
                            </p:stCondLst>
                            <p:childTnLst>
                              <p:par>
                                <p:cTn id="13" presetID="1" presetClass="entr" fill="hold" nodeType="afterEffect">
                                  <p:stCondLst>
                                    <p:cond delay="0"/>
                                  </p:stCondLst>
                                  <p:childTnLst>
                                    <p:set>
                                      <p:cBhvr>
                                        <p:cTn id="14" dur="1" fill="hold">
                                          <p:stCondLst>
                                            <p:cond delay="499"/>
                                          </p:stCondLst>
                                        </p:cTn>
                                        <p:tgtEl>
                                          <p:spTgt spid="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TextShape 1"/>
          <p:cNvSpPr txBox="1"/>
          <p:nvPr/>
        </p:nvSpPr>
        <p:spPr>
          <a:xfrm>
            <a:off x="5580000" y="547560"/>
            <a:ext cx="3036960" cy="1873440"/>
          </a:xfrm>
          <a:prstGeom prst="rect">
            <a:avLst/>
          </a:prstGeom>
          <a:noFill/>
          <a:ln w="0">
            <a:noFill/>
          </a:ln>
        </p:spPr>
        <p:txBody>
          <a:bodyPr lIns="92160" tIns="46080" rIns="92160" bIns="46080" anchor="ctr">
            <a:noAutofit/>
          </a:bodyPr>
          <a:lstStyle/>
          <a:p>
            <a:pPr algn="ctr">
              <a:spcAft>
                <a:spcPts val="1123"/>
              </a:spcAft>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i="1" strike="noStrike" spc="-1">
                <a:solidFill>
                  <a:srgbClr val="FF9966"/>
                </a:solidFill>
                <a:latin typeface="Times New Roman"/>
              </a:rPr>
              <a:t>El Juicio Final</a:t>
            </a:r>
            <a:r>
              <a:t/>
            </a:r>
            <a:br/>
            <a:r>
              <a:rPr lang="es-ES" sz="1800" b="1" strike="noStrike" spc="-1">
                <a:solidFill>
                  <a:srgbClr val="FF9966"/>
                </a:solidFill>
                <a:latin typeface="Times New Roman"/>
              </a:rPr>
              <a:t>(1536- 41)</a:t>
            </a:r>
            <a:r>
              <a:t/>
            </a:r>
            <a:br/>
            <a:r>
              <a:t/>
            </a:r>
            <a:br/>
            <a:r>
              <a:rPr lang="es-ES" sz="1800" b="0" strike="noStrike" spc="-1">
                <a:solidFill>
                  <a:srgbClr val="000000"/>
                </a:solidFill>
                <a:latin typeface="Times New Roman"/>
              </a:rPr>
              <a:t>Fresco, 1370 x 1220 cm</a:t>
            </a:r>
            <a:r>
              <a:t/>
            </a:r>
            <a:br/>
            <a:r>
              <a:rPr lang="es-ES" sz="1800" b="0" strike="noStrike" spc="-1">
                <a:solidFill>
                  <a:srgbClr val="000000"/>
                </a:solidFill>
                <a:latin typeface="Times New Roman"/>
              </a:rPr>
              <a:t>Capilla Sixtina, Vaticano</a:t>
            </a:r>
            <a:r>
              <a:t/>
            </a:r>
            <a:br/>
            <a:endParaRPr lang="es-ES" sz="1800" b="0" strike="noStrike" spc="-1">
              <a:solidFill>
                <a:srgbClr val="000000"/>
              </a:solidFill>
              <a:latin typeface="Times New Roman"/>
            </a:endParaRPr>
          </a:p>
        </p:txBody>
      </p:sp>
      <p:pic>
        <p:nvPicPr>
          <p:cNvPr id="630" name="Picture 3_37" descr="0lastjud"/>
          <p:cNvPicPr/>
          <p:nvPr/>
        </p:nvPicPr>
        <p:blipFill>
          <a:blip r:embed="rId2" cstate="print"/>
          <a:stretch/>
        </p:blipFill>
        <p:spPr>
          <a:xfrm>
            <a:off x="250920" y="619200"/>
            <a:ext cx="5116320" cy="5689440"/>
          </a:xfrm>
          <a:prstGeom prst="rect">
            <a:avLst/>
          </a:prstGeom>
          <a:ln w="0">
            <a:noFill/>
          </a:ln>
        </p:spPr>
      </p:pic>
      <p:sp>
        <p:nvSpPr>
          <p:cNvPr id="631" name="CustomShape 2"/>
          <p:cNvSpPr/>
          <p:nvPr/>
        </p:nvSpPr>
        <p:spPr>
          <a:xfrm>
            <a:off x="5435640" y="2613600"/>
            <a:ext cx="3708360" cy="34480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latin typeface="Arial"/>
                <a:ea typeface="Arial"/>
              </a:rPr>
              <a:t>    En la parte frontal de la Capilla, en la pared del altar, se encuentra la representación del Juicio Final. La escena está dominada por </a:t>
            </a:r>
            <a:r>
              <a:rPr lang="es-ES" sz="2000" b="1" strike="noStrike" spc="-1">
                <a:latin typeface="Arial"/>
                <a:ea typeface="Arial"/>
              </a:rPr>
              <a:t>Cristo</a:t>
            </a:r>
            <a:r>
              <a:rPr lang="es-ES" sz="2000" b="0" strike="noStrike" spc="-1">
                <a:latin typeface="Arial"/>
                <a:ea typeface="Arial"/>
              </a:rPr>
              <a:t>, que se encuentra en </a:t>
            </a:r>
            <a:r>
              <a:rPr lang="es-ES" sz="2000" b="1" strike="noStrike" spc="-1">
                <a:latin typeface="Arial"/>
                <a:ea typeface="Arial"/>
              </a:rPr>
              <a:t>actitud de juzgar con su brazo levantado</a:t>
            </a:r>
            <a:r>
              <a:rPr lang="es-ES" sz="2000" b="0" strike="noStrike" spc="-1">
                <a:latin typeface="Arial"/>
                <a:ea typeface="Arial"/>
              </a:rPr>
              <a:t>. Todos los personajes de la obra parecen estar envueltos por un </a:t>
            </a:r>
            <a:r>
              <a:rPr lang="es-ES" sz="2000" b="1" strike="noStrike" spc="-1">
                <a:latin typeface="Arial"/>
                <a:ea typeface="Arial"/>
              </a:rPr>
              <a:t>ambiente apocalíptico.</a:t>
            </a:r>
            <a:r>
              <a:rPr lang="es-ES" sz="2000" b="0" strike="noStrike" spc="-1">
                <a:latin typeface="Arial"/>
                <a:ea typeface="Arial"/>
              </a:rPr>
              <a:t> </a:t>
            </a:r>
            <a:endParaRPr lang="es-ES" sz="2000" b="0" strike="noStrike" spc="-1">
              <a:latin typeface="Arial"/>
            </a:endParaRPr>
          </a:p>
        </p:txBody>
      </p:sp>
      <p:sp>
        <p:nvSpPr>
          <p:cNvPr id="632" name="Line 3"/>
          <p:cNvSpPr/>
          <p:nvPr/>
        </p:nvSpPr>
        <p:spPr>
          <a:xfrm flipV="1">
            <a:off x="1332000" y="1125360"/>
            <a:ext cx="71280" cy="4608720"/>
          </a:xfrm>
          <a:prstGeom prst="line">
            <a:avLst/>
          </a:prstGeom>
          <a:ln w="76320">
            <a:solidFill>
              <a:srgbClr val="3366FF"/>
            </a:solidFill>
            <a:miter/>
            <a:tailEnd type="triangle" w="med" len="med"/>
          </a:ln>
        </p:spPr>
        <p:style>
          <a:lnRef idx="0">
            <a:scrgbClr r="0" g="0" b="0"/>
          </a:lnRef>
          <a:fillRef idx="0">
            <a:scrgbClr r="0" g="0" b="0"/>
          </a:fillRef>
          <a:effectRef idx="0">
            <a:scrgbClr r="0" g="0" b="0"/>
          </a:effectRef>
          <a:fontRef idx="minor"/>
        </p:style>
      </p:sp>
      <p:sp>
        <p:nvSpPr>
          <p:cNvPr id="633" name="Line 4"/>
          <p:cNvSpPr/>
          <p:nvPr/>
        </p:nvSpPr>
        <p:spPr>
          <a:xfrm flipH="1">
            <a:off x="4211280" y="1413000"/>
            <a:ext cx="73080" cy="4176720"/>
          </a:xfrm>
          <a:prstGeom prst="line">
            <a:avLst/>
          </a:prstGeom>
          <a:ln w="76320">
            <a:solidFill>
              <a:srgbClr val="FF0000"/>
            </a:solidFill>
            <a:miter/>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 name="Picture 2_22" descr="2lastjud"/>
          <p:cNvPicPr/>
          <p:nvPr/>
        </p:nvPicPr>
        <p:blipFill>
          <a:blip r:embed="rId2" cstate="print"/>
          <a:stretch/>
        </p:blipFill>
        <p:spPr>
          <a:xfrm>
            <a:off x="0" y="0"/>
            <a:ext cx="9144000" cy="68961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 name="Picture 2_23" descr="01 infern"/>
          <p:cNvPicPr/>
          <p:nvPr/>
        </p:nvPicPr>
        <p:blipFill>
          <a:blip r:embed="rId2" cstate="print"/>
          <a:stretch/>
        </p:blipFill>
        <p:spPr>
          <a:xfrm>
            <a:off x="1547640" y="165240"/>
            <a:ext cx="6720120" cy="6667200"/>
          </a:xfrm>
          <a:prstGeom prst="rect">
            <a:avLst/>
          </a:prstGeom>
          <a:ln w="0">
            <a:noFill/>
          </a:ln>
        </p:spPr>
      </p:pic>
      <p:sp>
        <p:nvSpPr>
          <p:cNvPr id="636" name="CustomShape 1"/>
          <p:cNvSpPr/>
          <p:nvPr/>
        </p:nvSpPr>
        <p:spPr>
          <a:xfrm>
            <a:off x="2577960" y="5084640"/>
            <a:ext cx="1172880" cy="3682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000000">
              <a:alpha val="50000"/>
            </a:srgbClr>
          </a:solid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66FF33"/>
                </a:solidFill>
                <a:latin typeface="Tahoma"/>
              </a:rPr>
              <a:t>CARONTE</a:t>
            </a:r>
            <a:endParaRPr lang="es-ES" sz="1800" b="0" strike="noStrike" spc="-1">
              <a:latin typeface="Arial"/>
            </a:endParaRPr>
          </a:p>
        </p:txBody>
      </p:sp>
      <p:sp>
        <p:nvSpPr>
          <p:cNvPr id="637" name="CustomShape 2"/>
          <p:cNvSpPr/>
          <p:nvPr/>
        </p:nvSpPr>
        <p:spPr>
          <a:xfrm>
            <a:off x="7643520" y="5877000"/>
            <a:ext cx="884880" cy="3682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000000">
              <a:alpha val="50000"/>
            </a:srgbClr>
          </a:solid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66FF33"/>
                </a:solidFill>
                <a:latin typeface="Tahoma"/>
              </a:rPr>
              <a:t>MINOS</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7" presetClass="entr" presetSubtype="8" fill="hold" nodeType="clickEffect">
                                  <p:stCondLst>
                                    <p:cond delay="0"/>
                                  </p:stCondLst>
                                  <p:childTnLst>
                                    <p:set>
                                      <p:cBhvr>
                                        <p:cTn id="6" dur="1" fill="hold">
                                          <p:stCondLst>
                                            <p:cond delay="0"/>
                                          </p:stCondLst>
                                        </p:cTn>
                                        <p:tgtEl>
                                          <p:spTgt spid="636"/>
                                        </p:tgtEl>
                                        <p:attrNameLst>
                                          <p:attrName>style.visibility</p:attrName>
                                        </p:attrNameLst>
                                      </p:cBhvr>
                                      <p:to>
                                        <p:strVal val="visible"/>
                                      </p:to>
                                    </p:set>
                                    <p:anim calcmode="lin" valueType="num">
                                      <p:cBhvr additive="repl">
                                        <p:cTn id="7" dur="500" fill="hold"/>
                                        <p:tgtEl>
                                          <p:spTgt spid="636"/>
                                        </p:tgtEl>
                                        <p:attrNameLst>
                                          <p:attrName>ppt_x</p:attrName>
                                        </p:attrNameLst>
                                      </p:cBhvr>
                                      <p:tavLst>
                                        <p:tav tm="0">
                                          <p:val>
                                            <p:strVal val="#ppt_x-#ppt_w/2"/>
                                          </p:val>
                                        </p:tav>
                                        <p:tav tm="100000">
                                          <p:val>
                                            <p:strVal val="#ppt_x"/>
                                          </p:val>
                                        </p:tav>
                                      </p:tavLst>
                                    </p:anim>
                                    <p:anim calcmode="lin" valueType="num">
                                      <p:cBhvr additive="repl">
                                        <p:cTn id="8" dur="500" fill="hold"/>
                                        <p:tgtEl>
                                          <p:spTgt spid="636"/>
                                        </p:tgtEl>
                                        <p:attrNameLst>
                                          <p:attrName>ppt_y</p:attrName>
                                        </p:attrNameLst>
                                      </p:cBhvr>
                                      <p:tavLst>
                                        <p:tav tm="0">
                                          <p:val>
                                            <p:strVal val="#ppt_y"/>
                                          </p:val>
                                        </p:tav>
                                        <p:tav tm="100000">
                                          <p:val>
                                            <p:strVal val="#ppt_y"/>
                                          </p:val>
                                        </p:tav>
                                      </p:tavLst>
                                    </p:anim>
                                    <p:anim calcmode="lin" valueType="num">
                                      <p:cBhvr additive="repl">
                                        <p:cTn id="9" dur="500" fill="hold"/>
                                        <p:tgtEl>
                                          <p:spTgt spid="636"/>
                                        </p:tgtEl>
                                        <p:attrNameLst>
                                          <p:attrName>ppt_w</p:attrName>
                                        </p:attrNameLst>
                                      </p:cBhvr>
                                      <p:tavLst>
                                        <p:tav tm="0">
                                          <p:val>
                                            <p:fltVal val="0"/>
                                          </p:val>
                                        </p:tav>
                                        <p:tav tm="100000">
                                          <p:val>
                                            <p:strVal val="#ppt_w"/>
                                          </p:val>
                                        </p:tav>
                                      </p:tavLst>
                                    </p:anim>
                                    <p:anim calcmode="lin" valueType="num">
                                      <p:cBhvr additive="repl">
                                        <p:cTn id="10" dur="500" fill="hold"/>
                                        <p:tgtEl>
                                          <p:spTgt spid="636"/>
                                        </p:tgtEl>
                                        <p:attrNameLst>
                                          <p:attrName>ppt_h</p:attrName>
                                        </p:attrNameLst>
                                      </p:cBhvr>
                                      <p:tavLst>
                                        <p:tav tm="0">
                                          <p:val>
                                            <p:strVal val="#ppt_h"/>
                                          </p:val>
                                        </p:tav>
                                        <p:tav tm="100000">
                                          <p:val>
                                            <p:strVal val="#ppt_h"/>
                                          </p:val>
                                        </p:tav>
                                      </p:tavLst>
                                    </p:anim>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7" presetClass="entr" presetSubtype="10" fill="hold" nodeType="clickEffect">
                                  <p:stCondLst>
                                    <p:cond delay="0"/>
                                  </p:stCondLst>
                                  <p:childTnLst>
                                    <p:set>
                                      <p:cBhvr>
                                        <p:cTn id="14" dur="1" fill="hold">
                                          <p:stCondLst>
                                            <p:cond delay="0"/>
                                          </p:stCondLst>
                                        </p:cTn>
                                        <p:tgtEl>
                                          <p:spTgt spid="637"/>
                                        </p:tgtEl>
                                        <p:attrNameLst>
                                          <p:attrName>style.visibility</p:attrName>
                                        </p:attrNameLst>
                                      </p:cBhvr>
                                      <p:to>
                                        <p:strVal val="visible"/>
                                      </p:to>
                                    </p:set>
                                    <p:anim calcmode="lin" valueType="num">
                                      <p:cBhvr additive="repl">
                                        <p:cTn id="15" dur="500" fill="hold"/>
                                        <p:tgtEl>
                                          <p:spTgt spid="637"/>
                                        </p:tgtEl>
                                        <p:attrNameLst>
                                          <p:attrName>ppt_w</p:attrName>
                                        </p:attrNameLst>
                                      </p:cBhvr>
                                      <p:tavLst>
                                        <p:tav tm="0">
                                          <p:val>
                                            <p:fltVal val="0"/>
                                          </p:val>
                                        </p:tav>
                                        <p:tav tm="100000">
                                          <p:val>
                                            <p:strVal val="#ppt_w"/>
                                          </p:val>
                                        </p:tav>
                                      </p:tavLst>
                                    </p:anim>
                                    <p:anim calcmode="lin" valueType="num">
                                      <p:cBhvr additive="repl">
                                        <p:cTn id="16" dur="500" fill="hold"/>
                                        <p:tgtEl>
                                          <p:spTgt spid="6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 name="Picture 2_24" descr="https://historia-arte.com/_/eyJ0eXAiOiJKV1QiLCJhbGciOiJIUzI1NiJ9.eyJpbSI6WyJcL2FydHdvcmtcL2ltYWdlRmlsZVwvNWNjNTZkMzMxNzVkNC5qcGciLCJyZXNpemUsNTgwIl19.N95KvtgRkJ9qgPbjz52gAI1C7uFZOfWUDXkr6ZguGVU.jpg"/>
          <p:cNvPicPr/>
          <p:nvPr/>
        </p:nvPicPr>
        <p:blipFill>
          <a:blip r:embed="rId2" cstate="print"/>
          <a:stretch/>
        </p:blipFill>
        <p:spPr>
          <a:xfrm>
            <a:off x="395280" y="233280"/>
            <a:ext cx="7848720" cy="65358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9" name="1 Imagen" descr="2ceil_vf.jpg"/>
          <p:cNvPicPr/>
          <p:nvPr/>
        </p:nvPicPr>
        <p:blipFill>
          <a:blip r:embed="rId2" cstate="print"/>
          <a:stretch/>
        </p:blipFill>
        <p:spPr>
          <a:xfrm>
            <a:off x="2267640" y="400320"/>
            <a:ext cx="4680000" cy="61520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 name="1 Imagen" descr="1chapel.jpg"/>
          <p:cNvPicPr/>
          <p:nvPr/>
        </p:nvPicPr>
        <p:blipFill>
          <a:blip r:embed="rId2" cstate="print"/>
          <a:stretch/>
        </p:blipFill>
        <p:spPr>
          <a:xfrm>
            <a:off x="2195640" y="237600"/>
            <a:ext cx="4680000" cy="62856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1 Imagen" descr="3ceil_ho.jpg"/>
          <p:cNvPicPr/>
          <p:nvPr/>
        </p:nvPicPr>
        <p:blipFill>
          <a:blip r:embed="rId2" cstate="print"/>
          <a:stretch/>
        </p:blipFill>
        <p:spPr>
          <a:xfrm>
            <a:off x="261360" y="1917000"/>
            <a:ext cx="8559000" cy="30020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980</TotalTime>
  <Words>5428</Words>
  <Application>Microsoft Office PowerPoint</Application>
  <PresentationFormat>Presentación en pantalla (4:3)</PresentationFormat>
  <Paragraphs>381</Paragraphs>
  <Slides>167</Slides>
  <Notes>7</Notes>
  <HiddenSlides>0</HiddenSlides>
  <MMClips>0</MMClips>
  <ScaleCrop>false</ScaleCrop>
  <HeadingPairs>
    <vt:vector size="4" baseType="variant">
      <vt:variant>
        <vt:lpstr>Tema</vt:lpstr>
      </vt:variant>
      <vt:variant>
        <vt:i4>8</vt:i4>
      </vt:variant>
      <vt:variant>
        <vt:lpstr>Títulos de diapositiva</vt:lpstr>
      </vt:variant>
      <vt:variant>
        <vt:i4>167</vt:i4>
      </vt:variant>
    </vt:vector>
  </HeadingPairs>
  <TitlesOfParts>
    <vt:vector size="175" baseType="lpstr">
      <vt:lpstr>Office Theme</vt:lpstr>
      <vt:lpstr>Office Theme</vt:lpstr>
      <vt:lpstr>Office Theme</vt:lpstr>
      <vt:lpstr>Office Theme</vt:lpstr>
      <vt:lpstr>Office Theme</vt: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lpstr>Diapositiva 156</vt:lpstr>
      <vt:lpstr>Diapositiva 157</vt:lpstr>
      <vt:lpstr>Diapositiva 158</vt:lpstr>
      <vt:lpstr>Diapositiva 159</vt:lpstr>
      <vt:lpstr>Diapositiva 160</vt:lpstr>
      <vt:lpstr>Diapositiva 161</vt:lpstr>
      <vt:lpstr>Diapositiva 162</vt:lpstr>
      <vt:lpstr>Diapositiva 163</vt:lpstr>
      <vt:lpstr>Diapositiva 164</vt:lpstr>
      <vt:lpstr>Diapositiva 165</vt:lpstr>
      <vt:lpstr>Diapositiva 166</vt:lpstr>
      <vt:lpstr>Diapositiva 167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RENACIMIENTO ITALIANO</dc:title>
  <dc:creator>ELENA</dc:creator>
  <cp:lastModifiedBy>Miguel A Richart B</cp:lastModifiedBy>
  <cp:revision>71</cp:revision>
  <dcterms:created xsi:type="dcterms:W3CDTF">2012-01-07T07:17:56Z</dcterms:created>
  <dcterms:modified xsi:type="dcterms:W3CDTF">2024-02-10T21:29:30Z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Presentación en pantalla (4:3)</vt:lpwstr>
  </property>
  <property fmtid="{D5CDD505-2E9C-101B-9397-08002B2CF9AE}" pid="3" name="Slides">
    <vt:i4>118</vt:i4>
  </property>
</Properties>
</file>