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_rels/slide90.xml.rels" ContentType="application/vnd.openxmlformats-package.relationships+xml"/>
  <Override PartName="/ppt/slides/_rels/slide91.xml.rels" ContentType="application/vnd.openxmlformats-package.relationships+xml"/>
  <Override PartName="/ppt/slides/_rels/slide92.xml.rels" ContentType="application/vnd.openxmlformats-package.relationships+xml"/>
  <Override PartName="/ppt/media/image1.gif" ContentType="image/gif"/>
  <Override PartName="/ppt/media/image34.jpeg" ContentType="image/jpeg"/>
  <Override PartName="/ppt/media/image6.png" ContentType="image/png"/>
  <Override PartName="/ppt/media/image2.jpeg" ContentType="image/jpeg"/>
  <Override PartName="/ppt/media/image8.png" ContentType="image/png"/>
  <Override PartName="/ppt/media/image55.jpeg" ContentType="image/jpeg"/>
  <Override PartName="/ppt/media/image3.jpeg" ContentType="image/jpeg"/>
  <Override PartName="/ppt/media/image5.png" ContentType="image/png"/>
  <Override PartName="/ppt/media/image4.jpeg" ContentType="image/jpeg"/>
  <Override PartName="/ppt/media/image56.jpeg" ContentType="image/jpeg"/>
  <Override PartName="/ppt/media/image7.png" ContentType="image/png"/>
  <Override PartName="/ppt/media/image62.jpeg" ContentType="image/jpeg"/>
  <Override PartName="/ppt/media/image75.png" ContentType="image/png"/>
  <Override PartName="/ppt/media/image9.png" ContentType="image/png"/>
  <Override PartName="/ppt/media/image51.jpeg" ContentType="image/jpeg"/>
  <Override PartName="/ppt/media/image10.png" ContentType="image/png"/>
  <Override PartName="/ppt/media/image29.jpeg" ContentType="image/jpeg"/>
  <Override PartName="/ppt/media/image11.png" ContentType="image/png"/>
  <Override PartName="/ppt/media/image57.jpeg" ContentType="image/jpeg"/>
  <Override PartName="/ppt/media/image12.png" ContentType="image/png"/>
  <Override PartName="/ppt/media/image13.png" ContentType="image/png"/>
  <Override PartName="/ppt/media/image46.jpeg" ContentType="image/jpeg"/>
  <Override PartName="/ppt/media/image14.png" ContentType="image/png"/>
  <Override PartName="/ppt/media/image15.png" ContentType="image/png"/>
  <Override PartName="/ppt/media/image35.jpeg" ContentType="image/jpeg"/>
  <Override PartName="/ppt/media/image16.png" ContentType="image/png"/>
  <Override PartName="/ppt/media/image63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58.jpeg" ContentType="image/jpeg"/>
  <Override PartName="/ppt/media/image22.png" ContentType="image/png"/>
  <Override PartName="/ppt/media/image23.png" ContentType="image/png"/>
  <Override PartName="/ppt/media/image47.jpeg" ContentType="image/jpeg"/>
  <Override PartName="/ppt/media/image24.png" ContentType="image/png"/>
  <Override PartName="/ppt/media/image25.png" ContentType="image/png"/>
  <Override PartName="/ppt/media/image36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30.jpeg" ContentType="image/jpeg"/>
  <Override PartName="/ppt/media/image32.png" ContentType="image/png"/>
  <Override PartName="/ppt/media/image31.png" ContentType="image/png"/>
  <Override PartName="/ppt/media/image59.jpeg" ContentType="image/jpeg"/>
  <Override PartName="/ppt/media/image33.jpeg" ContentType="image/jpeg"/>
  <Override PartName="/ppt/media/image37.jpeg" ContentType="image/jpeg"/>
  <Override PartName="/ppt/media/image38.jpeg" ContentType="image/jpeg"/>
  <Override PartName="/ppt/media/image45.png" ContentType="image/png"/>
  <Override PartName="/ppt/media/image39.jpeg" ContentType="image/jpeg"/>
  <Override PartName="/ppt/media/image40.png" ContentType="image/png"/>
  <Override PartName="/ppt/media/image42.jpeg" ContentType="image/jpeg"/>
  <Override PartName="/ppt/media/image41.jpeg" ContentType="image/jpeg"/>
  <Override PartName="/ppt/media/image43.jpeg" ContentType="image/jpeg"/>
  <Override PartName="/ppt/media/image44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png" ContentType="image/png"/>
  <Override PartName="/ppt/media/image53.jpeg" ContentType="image/jpeg"/>
  <Override PartName="/ppt/media/image54.png" ContentType="image/png"/>
  <Override PartName="/ppt/media/image60.jpeg" ContentType="image/jpeg"/>
  <Override PartName="/ppt/media/image61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6.png" ContentType="image/png"/>
  <Override PartName="/ppt/media/image77.jpeg" ContentType="image/jpeg"/>
  <Override PartName="/ppt/media/image78.png" ContentType="image/png"/>
  <Override PartName="/ppt/media/image79.png" ContentType="image/png"/>
  <Override PartName="/ppt/media/image80.png" ContentType="image/png"/>
  <Override PartName="/ppt/media/image81.jpeg" ContentType="image/jpeg"/>
  <Override PartName="/ppt/media/image82.png" ContentType="image/png"/>
  <Override PartName="/ppt/media/image83.jpeg" ContentType="image/jpeg"/>
  <Override PartName="/ppt/media/image84.png" ContentType="image/png"/>
  <Override PartName="/ppt/media/image85.jpeg" ContentType="image/jpeg"/>
  <Override PartName="/ppt/media/image86.gif" ContentType="image/gif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jpeg" ContentType="image/jpeg"/>
  <Override PartName="/ppt/media/image9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Relationship Id="rId83" Type="http://schemas.openxmlformats.org/officeDocument/2006/relationships/slide" Target="slides/slide74.xml"/><Relationship Id="rId84" Type="http://schemas.openxmlformats.org/officeDocument/2006/relationships/slide" Target="slides/slide75.xml"/><Relationship Id="rId85" Type="http://schemas.openxmlformats.org/officeDocument/2006/relationships/slide" Target="slides/slide76.xml"/><Relationship Id="rId86" Type="http://schemas.openxmlformats.org/officeDocument/2006/relationships/slide" Target="slides/slide77.xml"/><Relationship Id="rId87" Type="http://schemas.openxmlformats.org/officeDocument/2006/relationships/slide" Target="slides/slide78.xml"/><Relationship Id="rId88" Type="http://schemas.openxmlformats.org/officeDocument/2006/relationships/slide" Target="slides/slide79.xml"/><Relationship Id="rId89" Type="http://schemas.openxmlformats.org/officeDocument/2006/relationships/slide" Target="slides/slide80.xml"/><Relationship Id="rId90" Type="http://schemas.openxmlformats.org/officeDocument/2006/relationships/slide" Target="slides/slide81.xml"/><Relationship Id="rId91" Type="http://schemas.openxmlformats.org/officeDocument/2006/relationships/slide" Target="slides/slide82.xml"/><Relationship Id="rId92" Type="http://schemas.openxmlformats.org/officeDocument/2006/relationships/slide" Target="slides/slide83.xml"/><Relationship Id="rId93" Type="http://schemas.openxmlformats.org/officeDocument/2006/relationships/slide" Target="slides/slide84.xml"/><Relationship Id="rId94" Type="http://schemas.openxmlformats.org/officeDocument/2006/relationships/slide" Target="slides/slide85.xml"/><Relationship Id="rId95" Type="http://schemas.openxmlformats.org/officeDocument/2006/relationships/slide" Target="slides/slide86.xml"/><Relationship Id="rId96" Type="http://schemas.openxmlformats.org/officeDocument/2006/relationships/slide" Target="slides/slide87.xml"/><Relationship Id="rId97" Type="http://schemas.openxmlformats.org/officeDocument/2006/relationships/slide" Target="slides/slide88.xml"/><Relationship Id="rId98" Type="http://schemas.openxmlformats.org/officeDocument/2006/relationships/slide" Target="slides/slide89.xml"/><Relationship Id="rId99" Type="http://schemas.openxmlformats.org/officeDocument/2006/relationships/slide" Target="slides/slide90.xml"/><Relationship Id="rId100" Type="http://schemas.openxmlformats.org/officeDocument/2006/relationships/slide" Target="slides/slide91.xml"/><Relationship Id="rId101" Type="http://schemas.openxmlformats.org/officeDocument/2006/relationships/slide" Target="slides/slide9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5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7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7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7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7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1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1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latin typeface="Arial"/>
              </a:rPr>
              <a:t>Pulse para editar el formato del texto de título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Pulse para editar el formato de texto del esquema</a:t>
            </a:r>
            <a:endParaRPr b="0" lang="es-E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latin typeface="Arial"/>
              </a:rPr>
              <a:t>Segundo nivel del esquema</a:t>
            </a:r>
            <a:endParaRPr b="0" lang="es-E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Tercer nivel del esquema</a:t>
            </a:r>
            <a:endParaRPr b="0" lang="es-E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latin typeface="Arial"/>
              </a:rPr>
              <a:t>Cuarto nivel del esquema</a:t>
            </a:r>
            <a:endParaRPr b="0" lang="es-E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Quinto nivel del esquema</a:t>
            </a:r>
            <a:endParaRPr b="0" lang="es-E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Sexto nivel del esquema</a:t>
            </a:r>
            <a:endParaRPr b="0" lang="es-E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latin typeface="Arial"/>
              </a:rPr>
              <a:t>Séptimo nivel del esquema</a:t>
            </a:r>
            <a:endParaRPr b="0" lang="es-E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100000">
              <a:srgbClr val="f0ebd5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BA175E4-8C71-4D76-B3B8-ACE6EB949A45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30/01/24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3063B6D-86D2-48F5-9742-A0A2901E33B7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100000">
              <a:srgbClr val="f0ebd5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A8D60EC-4A40-4F65-889D-726F4ACB6A24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30/01/24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6760B35-C068-4595-81C2-62DF37ECC00E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100000">
              <a:srgbClr val="f0ebd5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5AA4AA26-9E5D-4997-8550-2F49DF011A9A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30/01/24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1B00F43-986A-47EC-A9F5-6E6F92F4800E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100000">
              <a:srgbClr val="f0ebd5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F92A897-0DB1-42ED-97D2-18EF2D7CC55E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30/01/24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87BC817-9043-4C2B-BA40-1F14EA2782E5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100000">
              <a:srgbClr val="f0ebd5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s-ES" sz="2000" spc="-1" strike="noStrike">
                <a:solidFill>
                  <a:srgbClr val="8b8b8b"/>
                </a:solidFill>
                <a:latin typeface="Calibri"/>
              </a:rPr>
              <a:t>Haga clic para modificar el estilo de texto del patrón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71D6116-ACFA-483E-8067-B4911A530B28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30/01/24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5B84985-D2C0-4400-A749-80555BF49D09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slideLayout" Target="../slideLayouts/slideLayout4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4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6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gif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49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slideLayout" Target="../slideLayouts/slideLayout4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4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49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49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7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64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64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49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64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64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49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49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slideLayout" Target="../slideLayouts/slideLayout49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49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49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4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49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49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49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49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49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49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49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49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49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4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49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49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1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1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86.gif"/><Relationship Id="rId2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13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13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13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3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3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683640" y="1124640"/>
            <a:ext cx="7771320" cy="14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TEMA 3. EL RENACER DE LAS CIUDADES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1371600" y="3886200"/>
            <a:ext cx="6399720" cy="17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1" lang="es-ES" sz="4000" spc="-1" strike="noStrike">
                <a:solidFill>
                  <a:srgbClr val="8b8b8b"/>
                </a:solidFill>
                <a:latin typeface="Calibri"/>
                <a:ea typeface="DejaVu Sans"/>
              </a:rPr>
              <a:t>EUROPA EN LA BAJA EDAD MEDIA  SIGLOS XII, XIII, XIV Y XV</a:t>
            </a:r>
            <a:endParaRPr b="0" lang="es-E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4" name="" descr=""/>
          <p:cNvPicPr/>
          <p:nvPr/>
        </p:nvPicPr>
        <p:blipFill>
          <a:blip r:embed="rId1"/>
          <a:stretch/>
        </p:blipFill>
        <p:spPr>
          <a:xfrm>
            <a:off x="-5400" y="396000"/>
            <a:ext cx="9142920" cy="607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7" name="" descr=""/>
          <p:cNvPicPr/>
          <p:nvPr/>
        </p:nvPicPr>
        <p:blipFill>
          <a:blip r:embed="rId1"/>
          <a:stretch/>
        </p:blipFill>
        <p:spPr>
          <a:xfrm>
            <a:off x="-5400" y="2880"/>
            <a:ext cx="914292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0" name="" descr=""/>
          <p:cNvPicPr/>
          <p:nvPr/>
        </p:nvPicPr>
        <p:blipFill>
          <a:blip r:embed="rId1"/>
          <a:stretch/>
        </p:blipFill>
        <p:spPr>
          <a:xfrm>
            <a:off x="0" y="108000"/>
            <a:ext cx="9376560" cy="637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4. CÓMO VIVÍAN LOS HABITANTES DE LA CIUDAD MEDIEVAL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7000"/>
          </a:bodyPr>
          <a:p>
            <a:pPr marL="343080" indent="-34236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- Centros artesanales y comerciales.</a:t>
            </a:r>
            <a:endParaRPr b="0" lang="es-ES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- Desarrollo de los Gremios de cada uno de los oficios.</a:t>
            </a:r>
            <a:endParaRPr b="0" lang="es-ES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- Nobleza, alto clero y bajo clero.</a:t>
            </a:r>
            <a:endParaRPr b="0" lang="es-ES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- Surgimento de nuevos grupos sociales: BURGUESÍA</a:t>
            </a:r>
            <a:endParaRPr b="0" lang="es-ES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- Pequeña Burguesía: artesanos y pequeños comerciantes.</a:t>
            </a:r>
            <a:endParaRPr b="0" lang="es-ES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- Alta Burguesía: Grandes comerciantes y banqueros.</a:t>
            </a:r>
            <a:endParaRPr b="0" lang="es-ES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- Gente humilde, criados y mendigos aunque en las ciudades siempre son hombres libres, no siervos.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4" name="" descr=""/>
          <p:cNvPicPr/>
          <p:nvPr/>
        </p:nvPicPr>
        <p:blipFill>
          <a:blip r:embed="rId1"/>
          <a:stretch/>
        </p:blipFill>
        <p:spPr>
          <a:xfrm>
            <a:off x="300600" y="480960"/>
            <a:ext cx="8686080" cy="599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180000" y="274680"/>
            <a:ext cx="8459640" cy="6344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8" name="" descr=""/>
          <p:cNvPicPr/>
          <p:nvPr/>
        </p:nvPicPr>
        <p:blipFill>
          <a:blip r:embed="rId1"/>
          <a:stretch/>
        </p:blipFill>
        <p:spPr>
          <a:xfrm>
            <a:off x="17280" y="20520"/>
            <a:ext cx="914328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0" name="" descr=""/>
          <p:cNvPicPr/>
          <p:nvPr/>
        </p:nvPicPr>
        <p:blipFill>
          <a:blip r:embed="rId1"/>
          <a:stretch/>
        </p:blipFill>
        <p:spPr>
          <a:xfrm>
            <a:off x="17280" y="20520"/>
            <a:ext cx="914328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2" name="" descr=""/>
          <p:cNvPicPr/>
          <p:nvPr/>
        </p:nvPicPr>
        <p:blipFill>
          <a:blip r:embed="rId1"/>
          <a:stretch/>
        </p:blipFill>
        <p:spPr>
          <a:xfrm>
            <a:off x="17280" y="20520"/>
            <a:ext cx="914328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4" name="" descr=""/>
          <p:cNvPicPr/>
          <p:nvPr/>
        </p:nvPicPr>
        <p:blipFill>
          <a:blip r:embed="rId1"/>
          <a:stretch/>
        </p:blipFill>
        <p:spPr>
          <a:xfrm>
            <a:off x="17280" y="20520"/>
            <a:ext cx="914328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1ª EXPANSIÓN EUROPEA 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Siglos XI al XV</a:t>
            </a:r>
            <a:endParaRPr b="0" lang="es-ES" sz="32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Mejora de las condiciones en general en Europa (fin invasiones, mejoras climáticas, mejoras en la agricultura…).</a:t>
            </a:r>
            <a:endParaRPr b="0" lang="es-ES" sz="32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Crecimiento de las ciudades y desarrollo económico.</a:t>
            </a:r>
            <a:endParaRPr b="0" lang="es-ES" sz="32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Aparición y protagonismo de la BURGUESÍA</a:t>
            </a:r>
            <a:endParaRPr b="0" lang="es-ES" sz="32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LEEMOS PÁGINA 63. 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17280" y="20520"/>
            <a:ext cx="914328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8" name="" descr=""/>
          <p:cNvPicPr/>
          <p:nvPr/>
        </p:nvPicPr>
        <p:blipFill>
          <a:blip r:embed="rId1"/>
          <a:stretch/>
        </p:blipFill>
        <p:spPr>
          <a:xfrm>
            <a:off x="17280" y="20520"/>
            <a:ext cx="914328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5. QUIÉN MANDABA  DURANTE LA EDAD MEDIA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70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Rey como figura fundamental con el poder mayor. Poder de realengo en sus tierras, pero no en las de la nobleza, que tenían jurisdicción propia.</a:t>
            </a:r>
            <a:endParaRPr b="0" lang="es-ES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La Burguesía apoyará a los reyes para recortar poder a la nobleza, a cambio tendrán protección frente a los nobles.</a:t>
            </a:r>
            <a:endParaRPr b="0" lang="es-ES" sz="3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Los reyes otorgaban a la burguesía y  a las ciudades provilegios o “cartas pueblas”.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2" name="" descr=""/>
          <p:cNvPicPr/>
          <p:nvPr/>
        </p:nvPicPr>
        <p:blipFill>
          <a:blip r:embed="rId1"/>
          <a:stretch/>
        </p:blipFill>
        <p:spPr>
          <a:xfrm>
            <a:off x="17280" y="20520"/>
            <a:ext cx="914328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4" name="" descr=""/>
          <p:cNvPicPr/>
          <p:nvPr/>
        </p:nvPicPr>
        <p:blipFill>
          <a:blip r:embed="rId1"/>
          <a:stretch/>
        </p:blipFill>
        <p:spPr>
          <a:xfrm>
            <a:off x="17280" y="20520"/>
            <a:ext cx="914328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Los monarcas fomentarán la creación de las  CORTES formadas por la nobleza, el claro y los burgueses como representantes de las ciudades.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17280" y="20520"/>
            <a:ext cx="914328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TextShape 3"/>
          <p:cNvSpPr txBox="1"/>
          <p:nvPr/>
        </p:nvSpPr>
        <p:spPr>
          <a:xfrm>
            <a:off x="720000" y="720000"/>
            <a:ext cx="8100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es-ES" sz="1800" spc="-1" strike="noStrike">
                <a:latin typeface="Arial"/>
              </a:rPr>
              <a:t>6 CÓMO AFECTÓ LA PESTE NEGRA A LA SOCIEDAD EUROPEA</a:t>
            </a:r>
            <a:endParaRPr b="0" lang="es-ES" sz="1800" spc="-1" strike="noStrike">
              <a:latin typeface="Arial"/>
            </a:endParaRPr>
          </a:p>
          <a:p>
            <a:endParaRPr b="0" lang="es-ES" sz="1800" spc="-1" strike="noStrike">
              <a:latin typeface="Arial"/>
            </a:endParaRPr>
          </a:p>
          <a:p>
            <a:endParaRPr b="0" lang="es-ES" sz="1800" spc="-1" strike="noStrike">
              <a:latin typeface="Arial"/>
            </a:endParaRPr>
          </a:p>
        </p:txBody>
      </p:sp>
      <p:pic>
        <p:nvPicPr>
          <p:cNvPr id="382" name="" descr=""/>
          <p:cNvPicPr/>
          <p:nvPr/>
        </p:nvPicPr>
        <p:blipFill>
          <a:blip r:embed="rId1"/>
          <a:stretch/>
        </p:blipFill>
        <p:spPr>
          <a:xfrm>
            <a:off x="360000" y="1337040"/>
            <a:ext cx="860364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" descr=""/>
          <p:cNvPicPr/>
          <p:nvPr/>
        </p:nvPicPr>
        <p:blipFill>
          <a:blip r:embed="rId1"/>
          <a:stretch/>
        </p:blipFill>
        <p:spPr>
          <a:xfrm>
            <a:off x="540000" y="376920"/>
            <a:ext cx="8460000" cy="628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" descr=""/>
          <p:cNvPicPr/>
          <p:nvPr/>
        </p:nvPicPr>
        <p:blipFill>
          <a:blip r:embed="rId1"/>
          <a:stretch/>
        </p:blipFill>
        <p:spPr>
          <a:xfrm>
            <a:off x="508680" y="38880"/>
            <a:ext cx="82098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1. EL RENACER URBANO. CAUSAS: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1000"/>
          </a:bodyPr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Aumento de la producción agrícola por mejora del instrumental agrícola, nuevos métodos de cultivo, generalización de molinos de viento e hidráulicos.</a:t>
            </a:r>
            <a:endParaRPr b="0" lang="es-ES" sz="32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Aumento y crecimiento de la población ( de 45 a 75 en tres siglos).</a:t>
            </a:r>
            <a:endParaRPr b="0" lang="es-ES" sz="32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Aumento de los excedentes agrarios para alimentar a la población en crecimiento. Desarrollo del comercio y de la burguesía. Aparición de lso bancos y desarrollo financiero.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" descr=""/>
          <p:cNvPicPr/>
          <p:nvPr/>
        </p:nvPicPr>
        <p:blipFill>
          <a:blip r:embed="rId1"/>
          <a:stretch/>
        </p:blipFill>
        <p:spPr>
          <a:xfrm>
            <a:off x="41760" y="878040"/>
            <a:ext cx="9143640" cy="517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" descr=""/>
          <p:cNvPicPr/>
          <p:nvPr/>
        </p:nvPicPr>
        <p:blipFill>
          <a:blip r:embed="rId1"/>
          <a:stretch/>
        </p:blipFill>
        <p:spPr>
          <a:xfrm>
            <a:off x="2241000" y="38880"/>
            <a:ext cx="47455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" descr=""/>
          <p:cNvPicPr/>
          <p:nvPr/>
        </p:nvPicPr>
        <p:blipFill>
          <a:blip r:embed="rId1"/>
          <a:stretch/>
        </p:blipFill>
        <p:spPr>
          <a:xfrm>
            <a:off x="360000" y="498960"/>
            <a:ext cx="8589600" cy="5801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" descr=""/>
          <p:cNvPicPr/>
          <p:nvPr/>
        </p:nvPicPr>
        <p:blipFill>
          <a:blip r:embed="rId1"/>
          <a:stretch/>
        </p:blipFill>
        <p:spPr>
          <a:xfrm>
            <a:off x="2198520" y="38880"/>
            <a:ext cx="48301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ARTE GÓTICO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755640" y="620640"/>
            <a:ext cx="7560360" cy="572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Contexto histórico-cultural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Siglos del gótico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: XIII, XIV y XV. </a:t>
            </a:r>
            <a:endParaRPr b="0" lang="es-E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Expansión económica 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desde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siglo XII: </a:t>
            </a:r>
            <a:endParaRPr b="0" lang="es-ES" sz="18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cambios en el mundo rural: avances técnicos, roturación de tierras, crecimiento demográfico</a:t>
            </a:r>
            <a:endParaRPr b="0" lang="es-ES" sz="18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Desarrollo de las ciudades,  Gremios, reactivación  del comercio</a:t>
            </a:r>
            <a:endParaRPr b="0" lang="es-ES" sz="18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Construcción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catedrales, Universidades </a:t>
            </a:r>
            <a:endParaRPr b="0" lang="es-E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s-ES" sz="18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Sociedad 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más libre: aparece figura del burgués</a:t>
            </a:r>
            <a:endParaRPr b="0" lang="es-E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Religión:        </a:t>
            </a:r>
            <a:endParaRPr b="0" lang="es-ES" sz="1800" spc="-1" strike="noStrike">
              <a:latin typeface="Arial"/>
            </a:endParaRPr>
          </a:p>
          <a:p>
            <a:pPr lvl="4" marL="18288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Órdenes mendicantes </a:t>
            </a:r>
            <a:endParaRPr b="0" lang="es-ES" sz="1800" spc="-1" strike="noStrike">
              <a:latin typeface="Arial"/>
            </a:endParaRPr>
          </a:p>
          <a:p>
            <a:pPr lvl="4" marL="18288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Reforma del Cister </a:t>
            </a:r>
            <a:endParaRPr b="0" lang="es-ES" sz="1800" spc="-1" strike="noStrike">
              <a:latin typeface="Arial"/>
            </a:endParaRPr>
          </a:p>
          <a:p>
            <a:pPr marL="1828800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Origen: Francia 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 (mediados siglo XII). Difusión y evolución</a:t>
            </a:r>
            <a:endParaRPr b="0" lang="es-E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Siglo XIV : crisis. 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Causas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            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395640" y="476640"/>
            <a:ext cx="7992360" cy="64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ELEMENTOS ARQUITECTÓNICOS:</a:t>
            </a: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Arco apuntado</a:t>
            </a: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Bóveda de crucería</a:t>
            </a: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Arbotantes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. Contrafuertes. Pináculos</a:t>
            </a: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Pilares cilíndricos con columnas adosadas a los pilares. Capitel</a:t>
            </a: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Amplios ventanales</a:t>
            </a: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Planta basilical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de tres o cinco naves, cabecera semicircular con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girola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.   Muro nave central tres pisos: arcos,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triforio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y ventanal</a:t>
            </a: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Otros elementos: gárgolas, tracería, vidrieras, rosetón, gablete...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Características estéticas: Verticalidad, luz, vidrieras (arte de luz y color)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ETAPAS: </a:t>
            </a:r>
            <a:endParaRPr b="0" lang="es-ES" sz="20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Fase inicial: cisterciense y primeras catedrales</a:t>
            </a:r>
            <a:endParaRPr b="0" lang="es-ES" sz="20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Clásica. Grandes catedrales Siglo XIII</a:t>
            </a:r>
            <a:endParaRPr b="0" lang="es-ES" sz="20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Siglo XIV</a:t>
            </a:r>
            <a:endParaRPr b="0" lang="es-ES" sz="20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Gótico flamígero (Siglo XV).</a:t>
            </a:r>
            <a:endParaRPr b="0" lang="es-ES" sz="20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TIPOS DE EDIFICIOS: - Religiosos: Catedrales, iglesias, monasterios...     </a:t>
            </a:r>
            <a:endParaRPr b="0" lang="es-ES" sz="20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                                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- Civiles: Palacios, ayuntamientos, lonjas...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1 Imagen" descr="arco.jpg"/>
          <p:cNvPicPr/>
          <p:nvPr/>
        </p:nvPicPr>
        <p:blipFill>
          <a:blip r:embed="rId1"/>
          <a:stretch/>
        </p:blipFill>
        <p:spPr>
          <a:xfrm>
            <a:off x="251640" y="260640"/>
            <a:ext cx="1990440" cy="3057120"/>
          </a:xfrm>
          <a:prstGeom prst="rect">
            <a:avLst/>
          </a:prstGeom>
          <a:ln w="0">
            <a:noFill/>
          </a:ln>
        </p:spPr>
      </p:pic>
      <p:pic>
        <p:nvPicPr>
          <p:cNvPr id="394" name="2 Imagen_1" descr="Arco_Carpanel 2.jpg"/>
          <p:cNvPicPr/>
          <p:nvPr/>
        </p:nvPicPr>
        <p:blipFill>
          <a:blip r:embed="rId2"/>
          <a:stretch/>
        </p:blipFill>
        <p:spPr>
          <a:xfrm>
            <a:off x="5508000" y="404640"/>
            <a:ext cx="2857320" cy="1875960"/>
          </a:xfrm>
          <a:prstGeom prst="rect">
            <a:avLst/>
          </a:prstGeom>
          <a:ln w="0">
            <a:noFill/>
          </a:ln>
        </p:spPr>
      </p:pic>
      <p:pic>
        <p:nvPicPr>
          <p:cNvPr id="395" name="3 Imagen_1" descr="Image87.jpg"/>
          <p:cNvPicPr/>
          <p:nvPr/>
        </p:nvPicPr>
        <p:blipFill>
          <a:blip r:embed="rId3"/>
          <a:stretch/>
        </p:blipFill>
        <p:spPr>
          <a:xfrm>
            <a:off x="2988000" y="116640"/>
            <a:ext cx="2160000" cy="2558520"/>
          </a:xfrm>
          <a:prstGeom prst="rect">
            <a:avLst/>
          </a:prstGeom>
          <a:ln w="0">
            <a:noFill/>
          </a:ln>
        </p:spPr>
      </p:pic>
      <p:pic>
        <p:nvPicPr>
          <p:cNvPr id="396" name="4 Imagen_1" descr="boveda de cruceria.jpg"/>
          <p:cNvPicPr/>
          <p:nvPr/>
        </p:nvPicPr>
        <p:blipFill>
          <a:blip r:embed="rId4"/>
          <a:stretch/>
        </p:blipFill>
        <p:spPr>
          <a:xfrm>
            <a:off x="2267640" y="2781000"/>
            <a:ext cx="6050880" cy="407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1 Imagen_0" descr="boveda_cruceria.jpg"/>
          <p:cNvPicPr/>
          <p:nvPr/>
        </p:nvPicPr>
        <p:blipFill>
          <a:blip r:embed="rId1"/>
          <a:stretch/>
        </p:blipFill>
        <p:spPr>
          <a:xfrm>
            <a:off x="1262160" y="0"/>
            <a:ext cx="6619680" cy="6857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Shape 1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9" name="Picture 7_1" descr="img477"/>
          <p:cNvPicPr/>
          <p:nvPr/>
        </p:nvPicPr>
        <p:blipFill>
          <a:blip r:embed="rId1"/>
          <a:stretch/>
        </p:blipFill>
        <p:spPr>
          <a:xfrm>
            <a:off x="2220840" y="0"/>
            <a:ext cx="69228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8" name="Picture 2" descr="DE HISTORIA y SOCIEDAD: 2014"/>
          <p:cNvPicPr/>
          <p:nvPr/>
        </p:nvPicPr>
        <p:blipFill>
          <a:blip r:embed="rId1"/>
          <a:stretch/>
        </p:blipFill>
        <p:spPr>
          <a:xfrm>
            <a:off x="0" y="1700640"/>
            <a:ext cx="9142920" cy="359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1 Imagen_1" descr="112px-Arc_boutant_cathedrale_Clermont_Ferrand.png"/>
          <p:cNvPicPr/>
          <p:nvPr/>
        </p:nvPicPr>
        <p:blipFill>
          <a:blip r:embed="rId1"/>
          <a:stretch/>
        </p:blipFill>
        <p:spPr>
          <a:xfrm>
            <a:off x="3861000" y="2667240"/>
            <a:ext cx="1422000" cy="1523520"/>
          </a:xfrm>
          <a:prstGeom prst="rect">
            <a:avLst/>
          </a:prstGeom>
          <a:ln w="0">
            <a:noFill/>
          </a:ln>
        </p:spPr>
      </p:pic>
      <p:pic>
        <p:nvPicPr>
          <p:cNvPr id="401" name="2 Imagen_0" descr="estructura y planta.jpg"/>
          <p:cNvPicPr/>
          <p:nvPr/>
        </p:nvPicPr>
        <p:blipFill>
          <a:blip r:embed="rId2"/>
          <a:stretch/>
        </p:blipFill>
        <p:spPr>
          <a:xfrm>
            <a:off x="-25920" y="188640"/>
            <a:ext cx="8918280" cy="5621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1 Imagen_2" descr="226px-Sevilla_cathedral_-_vault-2.jpg"/>
          <p:cNvPicPr/>
          <p:nvPr/>
        </p:nvPicPr>
        <p:blipFill>
          <a:blip r:embed="rId1"/>
          <a:stretch/>
        </p:blipFill>
        <p:spPr>
          <a:xfrm>
            <a:off x="755640" y="3683160"/>
            <a:ext cx="3240000" cy="2666520"/>
          </a:xfrm>
          <a:prstGeom prst="rect">
            <a:avLst/>
          </a:prstGeom>
          <a:ln w="0">
            <a:noFill/>
          </a:ln>
        </p:spPr>
      </p:pic>
      <p:pic>
        <p:nvPicPr>
          <p:cNvPr id="403" name="2 Imagen_3" descr="280px-King%27s_College_Chapel_-_fan_vaulted_ceiling_-_Cambridge_-_UK_-_2007.jpg"/>
          <p:cNvPicPr/>
          <p:nvPr/>
        </p:nvPicPr>
        <p:blipFill>
          <a:blip r:embed="rId2"/>
          <a:stretch/>
        </p:blipFill>
        <p:spPr>
          <a:xfrm>
            <a:off x="4788000" y="3934080"/>
            <a:ext cx="3683520" cy="2446920"/>
          </a:xfrm>
          <a:prstGeom prst="rect">
            <a:avLst/>
          </a:prstGeom>
          <a:ln w="0">
            <a:noFill/>
          </a:ln>
        </p:spPr>
      </p:pic>
      <p:pic>
        <p:nvPicPr>
          <p:cNvPr id="404" name="3 Imagen_0" descr="800px-Laon_cathedral_notre_dame_interior_007-2m.jpg"/>
          <p:cNvPicPr/>
          <p:nvPr/>
        </p:nvPicPr>
        <p:blipFill>
          <a:blip r:embed="rId3"/>
          <a:stretch/>
        </p:blipFill>
        <p:spPr>
          <a:xfrm>
            <a:off x="4428000" y="476640"/>
            <a:ext cx="4374720" cy="3024000"/>
          </a:xfrm>
          <a:prstGeom prst="rect">
            <a:avLst/>
          </a:prstGeom>
          <a:ln w="0">
            <a:noFill/>
          </a:ln>
        </p:spPr>
      </p:pic>
      <p:pic>
        <p:nvPicPr>
          <p:cNvPr id="405" name="4 Imagen_0" descr="Ablis_-_voutes.jpg"/>
          <p:cNvPicPr/>
          <p:nvPr/>
        </p:nvPicPr>
        <p:blipFill>
          <a:blip r:embed="rId4"/>
          <a:stretch/>
        </p:blipFill>
        <p:spPr>
          <a:xfrm>
            <a:off x="323640" y="548640"/>
            <a:ext cx="3788640" cy="280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1 Imagen_3" descr="281px-St_Denis_North_a.jpg"/>
          <p:cNvPicPr/>
          <p:nvPr/>
        </p:nvPicPr>
        <p:blipFill>
          <a:blip r:embed="rId1"/>
          <a:stretch/>
        </p:blipFill>
        <p:spPr>
          <a:xfrm>
            <a:off x="4716000" y="3717000"/>
            <a:ext cx="3540240" cy="3036240"/>
          </a:xfrm>
          <a:prstGeom prst="rect">
            <a:avLst/>
          </a:prstGeom>
          <a:ln w="0">
            <a:noFill/>
          </a:ln>
        </p:spPr>
      </p:pic>
      <p:pic>
        <p:nvPicPr>
          <p:cNvPr id="407" name="3 Imagen_3" descr="360px-Veitsdom_-_Ma%C3%9Fwerkfenster.jpg"/>
          <p:cNvPicPr/>
          <p:nvPr/>
        </p:nvPicPr>
        <p:blipFill>
          <a:blip r:embed="rId2"/>
          <a:stretch/>
        </p:blipFill>
        <p:spPr>
          <a:xfrm>
            <a:off x="3924000" y="404640"/>
            <a:ext cx="4571640" cy="3060360"/>
          </a:xfrm>
          <a:prstGeom prst="rect">
            <a:avLst/>
          </a:prstGeom>
          <a:ln w="0">
            <a:noFill/>
          </a:ln>
        </p:spPr>
      </p:pic>
      <p:pic>
        <p:nvPicPr>
          <p:cNvPr id="408" name="4 Imagen_3" descr="untitled.bmp"/>
          <p:cNvPicPr/>
          <p:nvPr/>
        </p:nvPicPr>
        <p:blipFill>
          <a:blip r:embed="rId3"/>
          <a:stretch/>
        </p:blipFill>
        <p:spPr>
          <a:xfrm>
            <a:off x="611640" y="332640"/>
            <a:ext cx="3240000" cy="43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1 Imagen_4" descr="Contrafuertes.jpg"/>
          <p:cNvPicPr/>
          <p:nvPr/>
        </p:nvPicPr>
        <p:blipFill>
          <a:blip r:embed="rId1"/>
          <a:stretch/>
        </p:blipFill>
        <p:spPr>
          <a:xfrm>
            <a:off x="179640" y="134640"/>
            <a:ext cx="8784720" cy="658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1 Imagen_5" descr="290px-Notre_Dame_buttress.jpg"/>
          <p:cNvPicPr/>
          <p:nvPr/>
        </p:nvPicPr>
        <p:blipFill>
          <a:blip r:embed="rId1"/>
          <a:stretch/>
        </p:blipFill>
        <p:spPr>
          <a:xfrm>
            <a:off x="2051640" y="56880"/>
            <a:ext cx="4896360" cy="6550920"/>
          </a:xfrm>
          <a:prstGeom prst="rect">
            <a:avLst/>
          </a:prstGeom>
          <a:ln w="0">
            <a:noFill/>
          </a:ln>
        </p:spPr>
      </p:pic>
      <p:sp>
        <p:nvSpPr>
          <p:cNvPr id="411" name="CustomShape 1"/>
          <p:cNvSpPr/>
          <p:nvPr/>
        </p:nvSpPr>
        <p:spPr>
          <a:xfrm>
            <a:off x="7020360" y="6093360"/>
            <a:ext cx="21232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Arbotantes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6" descr="sc006467cd"/>
          <p:cNvPicPr/>
          <p:nvPr/>
        </p:nvPicPr>
        <p:blipFill>
          <a:blip r:embed="rId1"/>
          <a:stretch/>
        </p:blipFill>
        <p:spPr>
          <a:xfrm>
            <a:off x="0" y="0"/>
            <a:ext cx="4647960" cy="3233520"/>
          </a:xfrm>
          <a:prstGeom prst="rect">
            <a:avLst/>
          </a:prstGeom>
          <a:ln w="9525">
            <a:noFill/>
          </a:ln>
        </p:spPr>
      </p:pic>
      <p:pic>
        <p:nvPicPr>
          <p:cNvPr id="413" name="Picture 8_1" descr="3820376589_6b88d0a351"/>
          <p:cNvPicPr/>
          <p:nvPr/>
        </p:nvPicPr>
        <p:blipFill>
          <a:blip r:embed="rId2"/>
          <a:stretch/>
        </p:blipFill>
        <p:spPr>
          <a:xfrm>
            <a:off x="3886200" y="2841480"/>
            <a:ext cx="5257440" cy="40161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icture 7" descr="Laon"/>
          <p:cNvPicPr/>
          <p:nvPr/>
        </p:nvPicPr>
        <p:blipFill>
          <a:blip r:embed="rId1"/>
          <a:stretch/>
        </p:blipFill>
        <p:spPr>
          <a:xfrm>
            <a:off x="0" y="0"/>
            <a:ext cx="4449240" cy="586692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8_2" descr="Laon_Cathedrale_Nave"/>
          <p:cNvPicPr/>
          <p:nvPr/>
        </p:nvPicPr>
        <p:blipFill>
          <a:blip r:embed="rId2"/>
          <a:stretch/>
        </p:blipFill>
        <p:spPr>
          <a:xfrm>
            <a:off x="4495680" y="2209680"/>
            <a:ext cx="4647960" cy="4647960"/>
          </a:xfrm>
          <a:prstGeom prst="rect">
            <a:avLst/>
          </a:prstGeom>
          <a:ln w="0">
            <a:noFill/>
          </a:ln>
        </p:spPr>
      </p:pic>
      <p:sp>
        <p:nvSpPr>
          <p:cNvPr id="416" name="CustomShape 1"/>
          <p:cNvSpPr/>
          <p:nvPr/>
        </p:nvSpPr>
        <p:spPr>
          <a:xfrm>
            <a:off x="5334120" y="457200"/>
            <a:ext cx="1980720" cy="3646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</a:rPr>
              <a:t>Laon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4 Marcador de contenido" descr="Paris façade notre-dame-paris-ciel-bleu.jpg"/>
          <p:cNvPicPr/>
          <p:nvPr/>
        </p:nvPicPr>
        <p:blipFill>
          <a:blip r:embed="rId1"/>
          <a:srcRect l="0" t="6732" r="0" b="20867"/>
          <a:stretch/>
        </p:blipFill>
        <p:spPr>
          <a:xfrm>
            <a:off x="0" y="0"/>
            <a:ext cx="6400440" cy="686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1 Imagen_6" descr="notre_dame_paris.jpg"/>
          <p:cNvPicPr/>
          <p:nvPr/>
        </p:nvPicPr>
        <p:blipFill>
          <a:blip r:embed="rId1"/>
          <a:stretch/>
        </p:blipFill>
        <p:spPr>
          <a:xfrm>
            <a:off x="2880" y="0"/>
            <a:ext cx="91382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1 Imagen_7" descr="13215-FRA-Paris-Notre_Dame.jpg"/>
          <p:cNvPicPr/>
          <p:nvPr/>
        </p:nvPicPr>
        <p:blipFill>
          <a:blip r:embed="rId1"/>
          <a:stretch/>
        </p:blipFill>
        <p:spPr>
          <a:xfrm>
            <a:off x="971640" y="188640"/>
            <a:ext cx="7200360" cy="648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1" name="Picture 2" descr="Tema 5. Las ciudades de la Europa Medieval. 2º ESO | PPT"/>
          <p:cNvPicPr/>
          <p:nvPr/>
        </p:nvPicPr>
        <p:blipFill>
          <a:blip r:embed="rId1"/>
          <a:stretch/>
        </p:blipFill>
        <p:spPr>
          <a:xfrm>
            <a:off x="251640" y="188640"/>
            <a:ext cx="8496000" cy="637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1" name="Picture 7_2" descr="Paris elevacion esquema"/>
          <p:cNvPicPr/>
          <p:nvPr/>
        </p:nvPicPr>
        <p:blipFill>
          <a:blip r:embed="rId1"/>
          <a:stretch/>
        </p:blipFill>
        <p:spPr>
          <a:xfrm>
            <a:off x="0" y="0"/>
            <a:ext cx="3468240" cy="556236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8_0" descr="paris elevacion foto color"/>
          <p:cNvPicPr/>
          <p:nvPr/>
        </p:nvPicPr>
        <p:blipFill>
          <a:blip r:embed="rId2"/>
          <a:stretch/>
        </p:blipFill>
        <p:spPr>
          <a:xfrm>
            <a:off x="3276720" y="0"/>
            <a:ext cx="4451040" cy="556236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8_3" descr="Paris pilar"/>
          <p:cNvPicPr/>
          <p:nvPr/>
        </p:nvPicPr>
        <p:blipFill>
          <a:blip r:embed="rId3"/>
          <a:srcRect l="15769" t="0" r="16197" b="0"/>
          <a:stretch/>
        </p:blipFill>
        <p:spPr>
          <a:xfrm>
            <a:off x="7521480" y="0"/>
            <a:ext cx="1622160" cy="5562360"/>
          </a:xfrm>
          <a:prstGeom prst="rect">
            <a:avLst/>
          </a:prstGeom>
          <a:ln w="9525">
            <a:noFill/>
          </a:ln>
        </p:spPr>
      </p:pic>
      <p:sp>
        <p:nvSpPr>
          <p:cNvPr id="424" name="CustomShape 2"/>
          <p:cNvSpPr/>
          <p:nvPr/>
        </p:nvSpPr>
        <p:spPr>
          <a:xfrm>
            <a:off x="685800" y="6095880"/>
            <a:ext cx="3733560" cy="3646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</a:rPr>
              <a:t>Notre Dame de París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4 Marcador de contenido_0" descr="Chartres-Cathedral_Facade_2401.jpg"/>
          <p:cNvPicPr/>
          <p:nvPr/>
        </p:nvPicPr>
        <p:blipFill>
          <a:blip r:embed="rId1"/>
          <a:stretch/>
        </p:blipFill>
        <p:spPr>
          <a:xfrm>
            <a:off x="4038480" y="25560"/>
            <a:ext cx="5105160" cy="6806880"/>
          </a:xfrm>
          <a:prstGeom prst="rect">
            <a:avLst/>
          </a:prstGeom>
          <a:ln w="0">
            <a:noFill/>
          </a:ln>
        </p:spPr>
      </p:pic>
      <p:pic>
        <p:nvPicPr>
          <p:cNvPr id="426" name="2 Imagen_2" descr="Plan_cathedrale_Chartres.png"/>
          <p:cNvPicPr/>
          <p:nvPr/>
        </p:nvPicPr>
        <p:blipFill>
          <a:blip r:embed="rId2"/>
          <a:stretch/>
        </p:blipFill>
        <p:spPr>
          <a:xfrm>
            <a:off x="198360" y="332640"/>
            <a:ext cx="3522240" cy="5904360"/>
          </a:xfrm>
          <a:prstGeom prst="rect">
            <a:avLst/>
          </a:prstGeom>
          <a:ln w="0">
            <a:noFill/>
          </a:ln>
        </p:spPr>
      </p:pic>
      <p:sp>
        <p:nvSpPr>
          <p:cNvPr id="427" name="CustomShape 1"/>
          <p:cNvSpPr/>
          <p:nvPr/>
        </p:nvSpPr>
        <p:spPr>
          <a:xfrm>
            <a:off x="395640" y="6165360"/>
            <a:ext cx="259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Chartres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1 Imagen_8" descr="Triforium_Chartres.jpg"/>
          <p:cNvPicPr/>
          <p:nvPr/>
        </p:nvPicPr>
        <p:blipFill>
          <a:blip r:embed="rId1"/>
          <a:stretch/>
        </p:blipFill>
        <p:spPr>
          <a:xfrm>
            <a:off x="323640" y="260640"/>
            <a:ext cx="8604000" cy="645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1 Imagen_9" descr="5283401reims.jpg"/>
          <p:cNvPicPr/>
          <p:nvPr/>
        </p:nvPicPr>
        <p:blipFill>
          <a:blip r:embed="rId1"/>
          <a:stretch/>
        </p:blipFill>
        <p:spPr>
          <a:xfrm>
            <a:off x="0" y="836640"/>
            <a:ext cx="5074560" cy="4973760"/>
          </a:xfrm>
          <a:prstGeom prst="rect">
            <a:avLst/>
          </a:prstGeom>
          <a:ln w="0">
            <a:noFill/>
          </a:ln>
        </p:spPr>
      </p:pic>
      <p:sp>
        <p:nvSpPr>
          <p:cNvPr id="430" name="CustomShape 1"/>
          <p:cNvSpPr/>
          <p:nvPr/>
        </p:nvSpPr>
        <p:spPr>
          <a:xfrm flipH="1">
            <a:off x="8217360" y="6021360"/>
            <a:ext cx="9255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Reims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431" name="3 Imagen_2" descr="interior reims.jpg"/>
          <p:cNvPicPr/>
          <p:nvPr/>
        </p:nvPicPr>
        <p:blipFill>
          <a:blip r:embed="rId2"/>
          <a:stretch/>
        </p:blipFill>
        <p:spPr>
          <a:xfrm>
            <a:off x="5148000" y="404640"/>
            <a:ext cx="3733560" cy="558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1 Imagen_10" descr="Facade_de_la_cathedrale_d%27Amiens.jpg"/>
          <p:cNvPicPr/>
          <p:nvPr/>
        </p:nvPicPr>
        <p:blipFill>
          <a:blip r:embed="rId1"/>
          <a:stretch/>
        </p:blipFill>
        <p:spPr>
          <a:xfrm>
            <a:off x="0" y="404640"/>
            <a:ext cx="4541760" cy="6068880"/>
          </a:xfrm>
          <a:prstGeom prst="rect">
            <a:avLst/>
          </a:prstGeom>
          <a:ln w="0">
            <a:noFill/>
          </a:ln>
        </p:spPr>
      </p:pic>
      <p:pic>
        <p:nvPicPr>
          <p:cNvPr id="433" name="2 Imagen_4" descr="Cathedrale_d%27Amiens_-_nef_depuis_le_triforium.jpg"/>
          <p:cNvPicPr/>
          <p:nvPr/>
        </p:nvPicPr>
        <p:blipFill>
          <a:blip r:embed="rId2"/>
          <a:stretch/>
        </p:blipFill>
        <p:spPr>
          <a:xfrm>
            <a:off x="4556520" y="323280"/>
            <a:ext cx="4587120" cy="6209280"/>
          </a:xfrm>
          <a:prstGeom prst="rect">
            <a:avLst/>
          </a:prstGeom>
          <a:ln w="0">
            <a:noFill/>
          </a:ln>
        </p:spPr>
      </p:pic>
      <p:sp>
        <p:nvSpPr>
          <p:cNvPr id="434" name="CustomShape 1"/>
          <p:cNvSpPr/>
          <p:nvPr/>
        </p:nvSpPr>
        <p:spPr>
          <a:xfrm>
            <a:off x="0" y="6525360"/>
            <a:ext cx="28432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Catedral de Amiens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s-ES" sz="4000" spc="-1" strike="noStrike" cap="all">
                <a:solidFill>
                  <a:srgbClr val="000000"/>
                </a:solidFill>
                <a:latin typeface="Calibri"/>
              </a:rPr>
              <a:t>escultura</a:t>
            </a:r>
            <a:endParaRPr b="0" lang="es-E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" name="TextShape 2"/>
          <p:cNvSpPr txBox="1"/>
          <p:nvPr/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323640" y="548640"/>
            <a:ext cx="8496720" cy="374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Características escultura gótica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es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esencialmente religiosa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está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supeditada a la arquitectura: portadas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Naturalismo y búsqueda de la belleza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 representa a Cristo, a la Virgen en el tímpano y a los ángeles, profetas y santos en las arquivoltas, jambas y parteluz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Tímpano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dividido en tres o más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bandas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Las esculturas de las arquivoltas y jambas presentan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doseletes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cada vez más altos.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1 Imagen_11" descr="puerta del juicio . Chartres.jpg"/>
          <p:cNvPicPr/>
          <p:nvPr/>
        </p:nvPicPr>
        <p:blipFill>
          <a:blip r:embed="rId1"/>
          <a:stretch/>
        </p:blipFill>
        <p:spPr>
          <a:xfrm>
            <a:off x="179640" y="404640"/>
            <a:ext cx="8826120" cy="5714640"/>
          </a:xfrm>
          <a:prstGeom prst="rect">
            <a:avLst/>
          </a:prstGeom>
          <a:ln w="0">
            <a:noFill/>
          </a:ln>
        </p:spPr>
      </p:pic>
      <p:sp>
        <p:nvSpPr>
          <p:cNvPr id="439" name="CustomShape 1"/>
          <p:cNvSpPr/>
          <p:nvPr/>
        </p:nvSpPr>
        <p:spPr>
          <a:xfrm>
            <a:off x="179640" y="6309360"/>
            <a:ext cx="4968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Puerta del Juicio. Catedral de Chartres. Siglo XIII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1 Imagen_14" descr="REIMS2.jpg"/>
          <p:cNvPicPr/>
          <p:nvPr/>
        </p:nvPicPr>
        <p:blipFill>
          <a:blip r:embed="rId1"/>
          <a:stretch/>
        </p:blipFill>
        <p:spPr>
          <a:xfrm>
            <a:off x="323640" y="260640"/>
            <a:ext cx="7322760" cy="6040800"/>
          </a:xfrm>
          <a:prstGeom prst="rect">
            <a:avLst/>
          </a:prstGeom>
          <a:ln w="0">
            <a:noFill/>
          </a:ln>
        </p:spPr>
      </p:pic>
      <p:sp>
        <p:nvSpPr>
          <p:cNvPr id="441" name="CustomShape 1"/>
          <p:cNvSpPr/>
          <p:nvPr/>
        </p:nvSpPr>
        <p:spPr>
          <a:xfrm>
            <a:off x="7812360" y="5805360"/>
            <a:ext cx="10076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Reims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1 Imagen_15" descr="reims-siglo-xiii.jpg"/>
          <p:cNvPicPr/>
          <p:nvPr/>
        </p:nvPicPr>
        <p:blipFill>
          <a:blip r:embed="rId1"/>
          <a:stretch/>
        </p:blipFill>
        <p:spPr>
          <a:xfrm>
            <a:off x="1691640" y="188640"/>
            <a:ext cx="4398480" cy="645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4" name="Picture 2" descr="https://i.pinimg.com/564x/85/1f/33/851f335de1c004112e792ce2e80cea07.jpg"/>
          <p:cNvPicPr/>
          <p:nvPr/>
        </p:nvPicPr>
        <p:blipFill>
          <a:blip r:embed="rId1"/>
          <a:stretch/>
        </p:blipFill>
        <p:spPr>
          <a:xfrm>
            <a:off x="179640" y="188640"/>
            <a:ext cx="8623800" cy="633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1 Imagen_17" descr="Verdammte_Fuerstenportal_Fuerstenportal_am_Bamberger_Dom.jpg"/>
          <p:cNvPicPr/>
          <p:nvPr/>
        </p:nvPicPr>
        <p:blipFill>
          <a:blip r:embed="rId1"/>
          <a:stretch/>
        </p:blipFill>
        <p:spPr>
          <a:xfrm>
            <a:off x="1115640" y="140040"/>
            <a:ext cx="6768360" cy="644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1 Imagen_18" descr="Erloeste_Fuerstenportal_Fuerstenportal_am_Bamberger_Dom.jpg"/>
          <p:cNvPicPr/>
          <p:nvPr/>
        </p:nvPicPr>
        <p:blipFill>
          <a:blip r:embed="rId1"/>
          <a:stretch/>
        </p:blipFill>
        <p:spPr>
          <a:xfrm>
            <a:off x="899640" y="175320"/>
            <a:ext cx="7329240" cy="649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1 Imagen_19" descr="detalle.jpg"/>
          <p:cNvPicPr/>
          <p:nvPr/>
        </p:nvPicPr>
        <p:blipFill>
          <a:blip r:embed="rId1"/>
          <a:stretch/>
        </p:blipFill>
        <p:spPr>
          <a:xfrm>
            <a:off x="152280" y="236160"/>
            <a:ext cx="8667720" cy="578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2_0" descr="https://www.patrimonioparajovenes.com/wp-content/uploads/2023/03/Retablo-El-Paular-766x1024.jpg"/>
          <p:cNvPicPr/>
          <p:nvPr/>
        </p:nvPicPr>
        <p:blipFill>
          <a:blip r:embed="rId1"/>
          <a:stretch/>
        </p:blipFill>
        <p:spPr>
          <a:xfrm>
            <a:off x="0" y="-1564200"/>
            <a:ext cx="9143640" cy="84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Picture 2_1" descr="https://files.123inventatuweb.com/acens79169/image/9a512bba4dfe423a83a7307adfc7a35a.jpg"/>
          <p:cNvPicPr/>
          <p:nvPr/>
        </p:nvPicPr>
        <p:blipFill>
          <a:blip r:embed="rId1"/>
          <a:stretch/>
        </p:blipFill>
        <p:spPr>
          <a:xfrm>
            <a:off x="447840" y="0"/>
            <a:ext cx="8695800" cy="621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2_2" descr="https://files.123inventatuweb.com/acens79169/image/d807a6edd9054ce4bda6c6b9d1365fc6.jpg"/>
          <p:cNvPicPr/>
          <p:nvPr/>
        </p:nvPicPr>
        <p:blipFill>
          <a:blip r:embed="rId1"/>
          <a:stretch/>
        </p:blipFill>
        <p:spPr>
          <a:xfrm>
            <a:off x="0" y="0"/>
            <a:ext cx="8695800" cy="621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Picture 4" descr="https://sancho70art.files.wordpress.com/2014/07/cartuja_de_moraflores_burgos_-_retablo_mayor.jpg"/>
          <p:cNvPicPr/>
          <p:nvPr/>
        </p:nvPicPr>
        <p:blipFill>
          <a:blip r:embed="rId1"/>
          <a:stretch/>
        </p:blipFill>
        <p:spPr>
          <a:xfrm>
            <a:off x="899640" y="-387360"/>
            <a:ext cx="7056360" cy="750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4_0" descr="https://sancho70art.files.wordpress.com/2014/07/cartuja_de_moraflores_burgos_-_retablo_mayor.jpg"/>
          <p:cNvPicPr/>
          <p:nvPr/>
        </p:nvPicPr>
        <p:blipFill>
          <a:blip r:embed="rId1"/>
          <a:stretch/>
        </p:blipFill>
        <p:spPr>
          <a:xfrm>
            <a:off x="-2916720" y="-2403720"/>
            <a:ext cx="14545080" cy="1547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2_4" descr="Natividad (1)"/>
          <p:cNvPicPr/>
          <p:nvPr/>
        </p:nvPicPr>
        <p:blipFill>
          <a:blip r:embed="rId1"/>
          <a:stretch/>
        </p:blipFill>
        <p:spPr>
          <a:xfrm>
            <a:off x="611640" y="188640"/>
            <a:ext cx="7200360" cy="649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2_5" descr="https://www.cartuja.org/wp-content/uploads/2017/11/bautismo-1-600x542.jpg"/>
          <p:cNvPicPr/>
          <p:nvPr/>
        </p:nvPicPr>
        <p:blipFill>
          <a:blip r:embed="rId1"/>
          <a:stretch/>
        </p:blipFill>
        <p:spPr>
          <a:xfrm>
            <a:off x="395640" y="260640"/>
            <a:ext cx="7416360" cy="669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2. LA EXPANSIÓN COMERCIAL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CAUSAS DE LA EXPANSIÓN COMERCIAL EUROPEA EN LA BAJA EDAD MEDIA:</a:t>
            </a:r>
            <a:endParaRPr b="0" lang="es-ES" sz="3200" spc="-1" strike="noStrike">
              <a:latin typeface="Arial"/>
            </a:endParaRPr>
          </a:p>
          <a:p>
            <a:pPr lvl="1" marL="743040" indent="-28476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INNOVACIONES EN EL TRANSPORTE (TERRESTRE Y MARÍTIMO).</a:t>
            </a:r>
            <a:endParaRPr b="0" lang="es-ES" sz="2800" spc="-1" strike="noStrike">
              <a:latin typeface="Arial"/>
            </a:endParaRPr>
          </a:p>
          <a:p>
            <a:pPr lvl="1" marL="743040" indent="-28476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INNOVACIONES COMERCIALES (FERIAS, LETRAS DE CAMBIO, DESARROLLO DE LOS BANCOS…)</a:t>
            </a:r>
            <a:endParaRPr b="0" lang="es-ES" sz="2800" spc="-1" strike="noStrike">
              <a:latin typeface="Arial"/>
            </a:endParaRPr>
          </a:p>
          <a:p>
            <a:pPr lvl="1" marL="743040" indent="-28476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DESARROLLO DEL COMERCIO A MEDIA Y A LARGA DISTANCIA.</a:t>
            </a:r>
            <a:endParaRPr b="0" lang="es-ES" sz="2800" spc="-1" strike="noStrike">
              <a:latin typeface="Arial"/>
            </a:endParaRPr>
          </a:p>
          <a:p>
            <a:pPr lvl="2" marL="1143000" indent="-2275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RUTAS TERRESTRES</a:t>
            </a:r>
            <a:endParaRPr b="0" lang="es-ES" sz="2400" spc="-1" strike="noStrike">
              <a:latin typeface="Arial"/>
            </a:endParaRPr>
          </a:p>
          <a:p>
            <a:pPr lvl="2" marL="1143000" indent="-2275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RUTAS MARÍTIMAS</a:t>
            </a:r>
            <a:endParaRPr b="0" lang="es-ES" sz="2400" spc="-1" strike="noStrike">
              <a:latin typeface="Arial"/>
            </a:endParaRPr>
          </a:p>
          <a:p>
            <a:pPr lvl="2" marL="1143000" indent="-2275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EJERCICIOS PÁGINA 67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icture 2_6" descr="Asunción de la Virgen (1)"/>
          <p:cNvPicPr/>
          <p:nvPr/>
        </p:nvPicPr>
        <p:blipFill>
          <a:blip r:embed="rId1"/>
          <a:stretch/>
        </p:blipFill>
        <p:spPr>
          <a:xfrm>
            <a:off x="395640" y="0"/>
            <a:ext cx="7560360" cy="6842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1 Imagen_21" descr="pedro I.jpg"/>
          <p:cNvPicPr/>
          <p:nvPr/>
        </p:nvPicPr>
        <p:blipFill>
          <a:blip r:embed="rId1"/>
          <a:stretch/>
        </p:blipFill>
        <p:spPr>
          <a:xfrm>
            <a:off x="323640" y="692640"/>
            <a:ext cx="7224480" cy="5418360"/>
          </a:xfrm>
          <a:prstGeom prst="rect">
            <a:avLst/>
          </a:prstGeom>
          <a:ln w="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395640" y="6165360"/>
            <a:ext cx="280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Sepulcro Pedro I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PINTURA GÓTICA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457" name="CustomShape 2"/>
          <p:cNvSpPr/>
          <p:nvPr/>
        </p:nvSpPr>
        <p:spPr>
          <a:xfrm>
            <a:off x="1371600" y="3886200"/>
            <a:ext cx="6399720" cy="17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CustomShape 1"/>
          <p:cNvSpPr/>
          <p:nvPr/>
        </p:nvSpPr>
        <p:spPr>
          <a:xfrm>
            <a:off x="323640" y="404640"/>
            <a:ext cx="8208000" cy="740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Características: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 Hacia la pintura moderna. Tratamiento de la luz, espacialidad, expresividad, movimiento, composición, simbolismo, anatomía….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Soportes:</a:t>
            </a:r>
            <a:endParaRPr b="0" lang="es-ES" sz="2400" spc="-1" strike="noStrike">
              <a:latin typeface="Arial"/>
            </a:endParaRPr>
          </a:p>
          <a:p>
            <a:pPr lvl="1" marL="4572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pintura mural escasa excepto en Italia</a:t>
            </a:r>
            <a:endParaRPr b="0" lang="es-ES" sz="2400" spc="-1" strike="noStrike">
              <a:latin typeface="Arial"/>
            </a:endParaRPr>
          </a:p>
          <a:p>
            <a:pPr lvl="1" marL="4572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sobre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tabla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dípticos, trípticos, polípticos, retablos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(XIV)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Técnica:</a:t>
            </a:r>
            <a:endParaRPr b="0" lang="es-ES" sz="2400" spc="-1" strike="noStrike">
              <a:latin typeface="Arial"/>
            </a:endParaRPr>
          </a:p>
          <a:p>
            <a:pPr lvl="1" marL="4572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Fresco,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temple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(huevo),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óleo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(XV)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Vidrieras y miniaturas (siglo XIII)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Italia: </a:t>
            </a:r>
            <a:endParaRPr b="0" lang="es-ES" sz="2400" spc="-1" strike="noStrike">
              <a:latin typeface="Arial"/>
            </a:endParaRPr>
          </a:p>
          <a:p>
            <a:pPr lvl="1" marL="4572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siglo XIII Cimabue</a:t>
            </a:r>
            <a:endParaRPr b="0" lang="es-ES" sz="2400" spc="-1" strike="noStrike">
              <a:latin typeface="Arial"/>
            </a:endParaRPr>
          </a:p>
          <a:p>
            <a:pPr lvl="1" marL="4572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siglo XIV Trecento: Escuela de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Siena (Duccio)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y de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Florencia (Giotto). </a:t>
            </a:r>
            <a:endParaRPr b="0" lang="es-ES" sz="2400" spc="-1" strike="noStrike">
              <a:latin typeface="Arial"/>
            </a:endParaRPr>
          </a:p>
          <a:p>
            <a:pPr lvl="1" marL="4572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Primitivos flamencos</a:t>
            </a:r>
            <a:endParaRPr b="0" lang="es-ES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" descr=""/>
          <p:cNvPicPr/>
          <p:nvPr/>
        </p:nvPicPr>
        <p:blipFill>
          <a:blip r:embed="rId1"/>
          <a:stretch/>
        </p:blipFill>
        <p:spPr>
          <a:xfrm>
            <a:off x="720000" y="20160"/>
            <a:ext cx="673704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" descr=""/>
          <p:cNvPicPr/>
          <p:nvPr/>
        </p:nvPicPr>
        <p:blipFill>
          <a:blip r:embed="rId1"/>
          <a:stretch/>
        </p:blipFill>
        <p:spPr>
          <a:xfrm>
            <a:off x="1620000" y="162360"/>
            <a:ext cx="575928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1 Imagen_25" descr="arnolfini.jpg"/>
          <p:cNvPicPr/>
          <p:nvPr/>
        </p:nvPicPr>
        <p:blipFill>
          <a:blip r:embed="rId1"/>
          <a:stretch/>
        </p:blipFill>
        <p:spPr>
          <a:xfrm>
            <a:off x="971640" y="188640"/>
            <a:ext cx="4893840" cy="6482160"/>
          </a:xfrm>
          <a:prstGeom prst="rect">
            <a:avLst/>
          </a:prstGeom>
          <a:ln w="0">
            <a:noFill/>
          </a:ln>
        </p:spPr>
      </p:pic>
      <p:sp>
        <p:nvSpPr>
          <p:cNvPr id="462" name="CustomShape 1"/>
          <p:cNvSpPr/>
          <p:nvPr/>
        </p:nvSpPr>
        <p:spPr>
          <a:xfrm>
            <a:off x="6012000" y="5661360"/>
            <a:ext cx="28072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JAN VAN EYCK.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Matrimonio Arnolfini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" descr=""/>
          <p:cNvPicPr/>
          <p:nvPr/>
        </p:nvPicPr>
        <p:blipFill>
          <a:blip r:embed="rId1"/>
          <a:stretch/>
        </p:blipFill>
        <p:spPr>
          <a:xfrm>
            <a:off x="17280" y="1056600"/>
            <a:ext cx="9142920" cy="478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" descr=""/>
          <p:cNvPicPr/>
          <p:nvPr/>
        </p:nvPicPr>
        <p:blipFill>
          <a:blip r:embed="rId1"/>
          <a:stretch/>
        </p:blipFill>
        <p:spPr>
          <a:xfrm>
            <a:off x="198360" y="448920"/>
            <a:ext cx="8781120" cy="599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" descr=""/>
          <p:cNvPicPr/>
          <p:nvPr/>
        </p:nvPicPr>
        <p:blipFill>
          <a:blip r:embed="rId1"/>
          <a:stretch/>
        </p:blipFill>
        <p:spPr>
          <a:xfrm>
            <a:off x="-316440" y="564480"/>
            <a:ext cx="9315720" cy="6585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9" name="Picture 2" descr="https://i.pinimg.com/564x/d6/c4/47/d6c447ea9add7ceec905a0008a789c8e.jpg"/>
          <p:cNvPicPr/>
          <p:nvPr/>
        </p:nvPicPr>
        <p:blipFill>
          <a:blip r:embed="rId1"/>
          <a:stretch/>
        </p:blipFill>
        <p:spPr>
          <a:xfrm>
            <a:off x="0" y="0"/>
            <a:ext cx="8888400" cy="638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1 Imagen_38" descr="El_Descendimiento.jpg"/>
          <p:cNvPicPr/>
          <p:nvPr/>
        </p:nvPicPr>
        <p:blipFill>
          <a:blip r:embed="rId1"/>
          <a:stretch/>
        </p:blipFill>
        <p:spPr>
          <a:xfrm>
            <a:off x="755640" y="200160"/>
            <a:ext cx="7520040" cy="6021720"/>
          </a:xfrm>
          <a:prstGeom prst="rect">
            <a:avLst/>
          </a:prstGeom>
          <a:ln w="0">
            <a:noFill/>
          </a:ln>
        </p:spPr>
      </p:pic>
      <p:sp>
        <p:nvSpPr>
          <p:cNvPr id="467" name="CustomShape 1"/>
          <p:cNvSpPr/>
          <p:nvPr/>
        </p:nvSpPr>
        <p:spPr>
          <a:xfrm>
            <a:off x="827640" y="6309360"/>
            <a:ext cx="4607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VAN DER WEYDEN. El descendimiento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1 Imagen_39" descr="Imagen_2.png"/>
          <p:cNvPicPr/>
          <p:nvPr/>
        </p:nvPicPr>
        <p:blipFill>
          <a:blip r:embed="rId1"/>
          <a:stretch/>
        </p:blipFill>
        <p:spPr>
          <a:xfrm>
            <a:off x="0" y="0"/>
            <a:ext cx="8930880" cy="6452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1 Imagen_40" descr="El_descendimiento_de_Roger_van_der_Weyden_thumb[7].jpg"/>
          <p:cNvPicPr/>
          <p:nvPr/>
        </p:nvPicPr>
        <p:blipFill>
          <a:blip r:embed="rId1"/>
          <a:stretch/>
        </p:blipFill>
        <p:spPr>
          <a:xfrm>
            <a:off x="92160" y="332640"/>
            <a:ext cx="8943120" cy="636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" descr=""/>
          <p:cNvPicPr/>
          <p:nvPr/>
        </p:nvPicPr>
        <p:blipFill>
          <a:blip r:embed="rId1"/>
          <a:stretch/>
        </p:blipFill>
        <p:spPr>
          <a:xfrm>
            <a:off x="0" y="900000"/>
            <a:ext cx="9142920" cy="514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1 Imagen_42" descr="jardin delicias.jpg"/>
          <p:cNvPicPr/>
          <p:nvPr/>
        </p:nvPicPr>
        <p:blipFill>
          <a:blip r:embed="rId1"/>
          <a:stretch/>
        </p:blipFill>
        <p:spPr>
          <a:xfrm>
            <a:off x="-64440" y="908640"/>
            <a:ext cx="9207360" cy="492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1 Imagen_43" descr="el bosco.gif"/>
          <p:cNvPicPr/>
          <p:nvPr/>
        </p:nvPicPr>
        <p:blipFill>
          <a:blip r:embed="rId1"/>
          <a:stretch/>
        </p:blipFill>
        <p:spPr>
          <a:xfrm>
            <a:off x="179640" y="260640"/>
            <a:ext cx="8735760" cy="5697000"/>
          </a:xfrm>
          <a:prstGeom prst="rect">
            <a:avLst/>
          </a:prstGeom>
          <a:ln w="0">
            <a:noFill/>
          </a:ln>
        </p:spPr>
      </p:pic>
      <p:sp>
        <p:nvSpPr>
          <p:cNvPr id="473" name="CustomShape 1"/>
          <p:cNvSpPr/>
          <p:nvPr/>
        </p:nvSpPr>
        <p:spPr>
          <a:xfrm>
            <a:off x="251640" y="6093360"/>
            <a:ext cx="6047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 Bosco. El Jardín de las Delicias (1510) 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" descr=""/>
          <p:cNvPicPr/>
          <p:nvPr/>
        </p:nvPicPr>
        <p:blipFill>
          <a:blip r:embed="rId1"/>
          <a:stretch/>
        </p:blipFill>
        <p:spPr>
          <a:xfrm>
            <a:off x="413280" y="1044720"/>
            <a:ext cx="835092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" descr=""/>
          <p:cNvPicPr/>
          <p:nvPr/>
        </p:nvPicPr>
        <p:blipFill>
          <a:blip r:embed="rId1"/>
          <a:stretch/>
        </p:blipFill>
        <p:spPr>
          <a:xfrm>
            <a:off x="180000" y="946440"/>
            <a:ext cx="8639280" cy="573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" descr=""/>
          <p:cNvPicPr/>
          <p:nvPr/>
        </p:nvPicPr>
        <p:blipFill>
          <a:blip r:embed="rId1"/>
          <a:stretch/>
        </p:blipFill>
        <p:spPr>
          <a:xfrm>
            <a:off x="180000" y="1620000"/>
            <a:ext cx="9541440" cy="467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" descr=""/>
          <p:cNvPicPr/>
          <p:nvPr/>
        </p:nvPicPr>
        <p:blipFill>
          <a:blip r:embed="rId1"/>
          <a:stretch/>
        </p:blipFill>
        <p:spPr>
          <a:xfrm>
            <a:off x="17280" y="900000"/>
            <a:ext cx="9142920" cy="514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3. COMO ERAN LAS CIUDADES MEDIEVALES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Calles irregulares.</a:t>
            </a:r>
            <a:endParaRPr b="0" lang="es-ES" sz="32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Plaza central con ayuntamiento y catedral.</a:t>
            </a:r>
            <a:endParaRPr b="0" lang="es-ES" sz="32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Murallas exteriores de protección.</a:t>
            </a:r>
            <a:endParaRPr b="0" lang="es-ES" sz="32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Barrios o arrabales en donde viven los habitantes de las ciudades.</a:t>
            </a:r>
            <a:endParaRPr b="0" lang="es-ES" sz="32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Patricios, villanos y pobres habitan la ciudad.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1 Imagen_46" descr="El_Bosco_El-carro-de-heno.jpg"/>
          <p:cNvPicPr/>
          <p:nvPr/>
        </p:nvPicPr>
        <p:blipFill>
          <a:blip r:embed="rId1"/>
          <a:stretch/>
        </p:blipFill>
        <p:spPr>
          <a:xfrm>
            <a:off x="539640" y="159120"/>
            <a:ext cx="8136000" cy="6157080"/>
          </a:xfrm>
          <a:prstGeom prst="rect">
            <a:avLst/>
          </a:prstGeom>
          <a:ln w="0">
            <a:noFill/>
          </a:ln>
        </p:spPr>
      </p:pic>
      <p:sp>
        <p:nvSpPr>
          <p:cNvPr id="479" name="CustomShape 1"/>
          <p:cNvSpPr/>
          <p:nvPr/>
        </p:nvSpPr>
        <p:spPr>
          <a:xfrm>
            <a:off x="539640" y="6381360"/>
            <a:ext cx="3959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 Bosco. Tríptico El carro de heno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1 Imagen_47" descr="Joachim_Patinir_007.jpg"/>
          <p:cNvPicPr/>
          <p:nvPr/>
        </p:nvPicPr>
        <p:blipFill>
          <a:blip r:embed="rId1"/>
          <a:stretch/>
        </p:blipFill>
        <p:spPr>
          <a:xfrm>
            <a:off x="251640" y="476640"/>
            <a:ext cx="8640000" cy="5327640"/>
          </a:xfrm>
          <a:prstGeom prst="rect">
            <a:avLst/>
          </a:prstGeom>
          <a:ln w="0">
            <a:noFill/>
          </a:ln>
        </p:spPr>
      </p:pic>
      <p:sp>
        <p:nvSpPr>
          <p:cNvPr id="481" name="CustomShape 1"/>
          <p:cNvSpPr/>
          <p:nvPr/>
        </p:nvSpPr>
        <p:spPr>
          <a:xfrm>
            <a:off x="611640" y="6021360"/>
            <a:ext cx="4247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PATINIR. Paso de la laguna Estigia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Application>LibreOffice/7.0.4.2$Windows_X86_64 LibreOffice_project/dcf040e67528d9187c66b2379df5ea4407429775</Application>
  <AppVersion>15.0000</AppVersion>
  <Words>197</Words>
  <Paragraphs>19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2024-01-07T21:08:49Z</dcterms:created>
  <dc:creator>Miguel A Richart B</dc:creator>
  <dc:description/>
  <dc:language>es-ES</dc:language>
  <cp:lastModifiedBy/>
  <dcterms:modified xsi:type="dcterms:W3CDTF">2024-01-30T21:49:43Z</dcterms:modified>
  <cp:revision>9</cp:revision>
  <dc:subject/>
  <dc:title>TEMA 3. EL RENACER DE LAS CIUDADES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Presentación en pantalla (4:3)</vt:lpwstr>
  </property>
  <property fmtid="{D5CDD505-2E9C-101B-9397-08002B2CF9AE}" pid="3" name="Slides">
    <vt:i4>14</vt:i4>
  </property>
</Properties>
</file>