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0" r:id="rId5"/>
    <p:sldId id="265" r:id="rId6"/>
    <p:sldId id="269" r:id="rId7"/>
    <p:sldId id="271" r:id="rId8"/>
    <p:sldId id="268" r:id="rId9"/>
    <p:sldId id="261" r:id="rId10"/>
    <p:sldId id="266" r:id="rId11"/>
    <p:sldId id="272" r:id="rId12"/>
    <p:sldId id="263" r:id="rId13"/>
    <p:sldId id="264" r:id="rId14"/>
    <p:sldId id="273" r:id="rId15"/>
    <p:sldId id="258" r:id="rId16"/>
    <p:sldId id="267" r:id="rId17"/>
    <p:sldId id="270" r:id="rId18"/>
    <p:sldId id="274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4A6E-BCF2-430B-8992-074351B755B8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18DD5-E2F7-4D6B-96AF-F041E85A7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d/Jan_Vermeer_van_Delft_021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3/32/Catedral_de_Toledo-Transparent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2348880"/>
            <a:ext cx="8077200" cy="1673352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VOCABULARIO ARTE BARROCO</a:t>
            </a:r>
            <a:r>
              <a:rPr lang="es-ES" b="1" dirty="0" smtClean="0">
                <a:solidFill>
                  <a:schemeClr val="accent1"/>
                </a:solidFill>
              </a:rPr>
              <a:t/>
            </a:r>
            <a:br>
              <a:rPr lang="es-ES" b="1" dirty="0" smtClean="0">
                <a:solidFill>
                  <a:schemeClr val="accent1"/>
                </a:solidFill>
              </a:rPr>
            </a:b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260648"/>
            <a:ext cx="80648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	  SERPENTINATA </a:t>
            </a:r>
          </a:p>
          <a:p>
            <a:r>
              <a:rPr lang="es-ES" dirty="0" smtClean="0"/>
              <a:t> </a:t>
            </a:r>
            <a:r>
              <a:rPr lang="es-ES" sz="2400" dirty="0"/>
              <a:t>Del </a:t>
            </a:r>
            <a:r>
              <a:rPr lang="es-ES" sz="2400" dirty="0" smtClean="0"/>
              <a:t>italiano</a:t>
            </a:r>
            <a:r>
              <a:rPr lang="es-ES" sz="2400" dirty="0"/>
              <a:t>, en forma de serpentina, composición escultórica en forma de giro violento sobre sí mismo, en que las figuras se disponen en sentido helicoidal ascendente. </a:t>
            </a:r>
            <a:endParaRPr lang="es-ES" sz="2400" dirty="0" smtClean="0"/>
          </a:p>
          <a:p>
            <a:r>
              <a:rPr lang="es-ES" sz="2400" dirty="0" smtClean="0"/>
              <a:t>Es </a:t>
            </a:r>
            <a:r>
              <a:rPr lang="es-ES" sz="2400" dirty="0"/>
              <a:t>muy habitual en el Manierismo y el Barroco. </a:t>
            </a:r>
          </a:p>
        </p:txBody>
      </p:sp>
      <p:pic>
        <p:nvPicPr>
          <p:cNvPr id="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0928"/>
            <a:ext cx="3096344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ISTORIA DEL ARTE: LA ESCULTURA MANIERISTA: EL RAPTO DE LA SABINA ( GIAMBOLOGN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0888"/>
            <a:ext cx="3327834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260648"/>
            <a:ext cx="82809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40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		 PASO PROCESIONAL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Representación de un episodio de la Pasión de Cristo a través de una o varias figuras, formando una especie de escena teatral, colocadas en una plataforma que permite su traslado.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Especialmente interesantes las esculpidas en España a partir del Barroco para ilustrar la Semana Santa.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537520"/>
            <a:ext cx="57606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404664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	     NATURALEZA </a:t>
            </a:r>
            <a:r>
              <a:rPr lang="es-ES" sz="3600" b="1" dirty="0">
                <a:solidFill>
                  <a:srgbClr val="FFC000"/>
                </a:solidFill>
              </a:rPr>
              <a:t>MUERTA </a:t>
            </a:r>
            <a:endParaRPr lang="es-ES" sz="3600" b="1" dirty="0" smtClean="0">
              <a:solidFill>
                <a:srgbClr val="FFC000"/>
              </a:solidFill>
            </a:endParaRPr>
          </a:p>
          <a:p>
            <a:r>
              <a:rPr lang="es-ES" sz="2400" dirty="0" smtClean="0"/>
              <a:t>Pintura </a:t>
            </a:r>
            <a:r>
              <a:rPr lang="es-ES" sz="2400" dirty="0"/>
              <a:t>que representa una composición a base de seres inanimados (animales muertos, vegetales y </a:t>
            </a:r>
            <a:r>
              <a:rPr lang="es-ES" sz="2400" dirty="0" smtClean="0"/>
              <a:t>objeto</a:t>
            </a:r>
            <a:r>
              <a:rPr lang="es-ES" sz="2400" dirty="0" smtClean="0"/>
              <a:t>s)</a:t>
            </a:r>
            <a:endParaRPr lang="es-ES" sz="2400" dirty="0"/>
          </a:p>
        </p:txBody>
      </p:sp>
      <p:pic>
        <p:nvPicPr>
          <p:cNvPr id="3" name="Picture 5" descr="stil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916832"/>
            <a:ext cx="8351838" cy="4746625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404664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        PINTURA </a:t>
            </a:r>
            <a:r>
              <a:rPr lang="es-ES" sz="4000" b="1" dirty="0">
                <a:solidFill>
                  <a:srgbClr val="FFC000"/>
                </a:solidFill>
              </a:rPr>
              <a:t>DE GÉNERO </a:t>
            </a:r>
            <a:r>
              <a:rPr lang="es-ES" sz="4000" dirty="0" smtClean="0"/>
              <a:t> </a:t>
            </a:r>
          </a:p>
          <a:p>
            <a:r>
              <a:rPr lang="es-ES" sz="2400" dirty="0" smtClean="0"/>
              <a:t>Representa </a:t>
            </a:r>
            <a:r>
              <a:rPr lang="es-ES" sz="2400" dirty="0"/>
              <a:t>temas y escenas de lo cotidiano</a:t>
            </a:r>
            <a:r>
              <a:rPr lang="es-ES" sz="2400" dirty="0" smtClean="0"/>
              <a:t>. Podemos ver fiestas tradicionales, bailes, escenas callejeras, etc.  </a:t>
            </a:r>
            <a:endParaRPr lang="es-ES" sz="2400" dirty="0"/>
          </a:p>
        </p:txBody>
      </p:sp>
      <p:pic>
        <p:nvPicPr>
          <p:cNvPr id="3" name="Picture 5" descr="grapem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844824"/>
            <a:ext cx="3303538" cy="4797152"/>
          </a:xfrm>
          <a:prstGeom prst="rect">
            <a:avLst/>
          </a:prstGeom>
          <a:noFill/>
          <a:ln/>
        </p:spPr>
      </p:pic>
      <p:pic>
        <p:nvPicPr>
          <p:cNvPr id="4" name="Picture 2" descr="Imagen:Jan Vermeer van Delft 02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16832"/>
            <a:ext cx="4032448" cy="455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0"/>
            <a:ext cx="87484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36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ea typeface="Times New Roman" pitchFamily="18" charset="0"/>
                <a:cs typeface="Calibri" pitchFamily="34" charset="0"/>
              </a:rPr>
              <a:t>			</a:t>
            </a:r>
            <a:r>
              <a:rPr kumimoji="0" lang="es-ES" sz="3600" b="1" i="0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ea typeface="Times New Roman" pitchFamily="18" charset="0"/>
                <a:cs typeface="Calibri" pitchFamily="34" charset="0"/>
              </a:rPr>
              <a:t>    </a:t>
            </a:r>
            <a:r>
              <a:rPr kumimoji="0" lang="es-ES" sz="36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ea typeface="Times New Roman" pitchFamily="18" charset="0"/>
                <a:cs typeface="Calibri" pitchFamily="34" charset="0"/>
              </a:rPr>
              <a:t>VANITAS</a:t>
            </a:r>
            <a:endParaRPr lang="es-ES" sz="3600" b="1" dirty="0">
              <a:solidFill>
                <a:srgbClr val="FFC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Género pictórico  que representa objetos o elementos cuyo objetivo moralizante es promover la reflexión sobre lo efímero de la vida (la calavera o el esqueleto, la guadaña, el cirio,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y, sobre todo, el reloj de arena, que acusa inexorablemente el paso del tiempo). Junto a éstos se asocian, en enérgico contraste, las cosas terrenales que son pura “vanidad” y de nada sirven en el momento de la muerte: las coronas (el poder), las monedas (la riqueza), los manjares (los placeres), los libros (el saber)…</a:t>
            </a:r>
            <a:endParaRPr kumimoji="0" lang="es-ES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ea typeface="Times New Roman" pitchFamily="18" charset="0"/>
                <a:cs typeface="Calibri" pitchFamily="34" charset="0"/>
              </a:rPr>
              <a:t>A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lcanzó un importante desarrollo en la pintura  barroca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española del siglo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XVII.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" name="Picture 4" descr="valdeslealic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3568" y="3257550"/>
            <a:ext cx="3540125" cy="3600450"/>
          </a:xfrm>
          <a:prstGeom prst="rect">
            <a:avLst/>
          </a:prstGeom>
          <a:noFill/>
          <a:ln/>
        </p:spPr>
      </p:pic>
      <p:pic>
        <p:nvPicPr>
          <p:cNvPr id="4" name="Picture 4" descr="2alleg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12976"/>
            <a:ext cx="3780210" cy="34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476672"/>
            <a:ext cx="8964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		CLAROSCURO/TENEBRISMO </a:t>
            </a:r>
          </a:p>
          <a:p>
            <a:r>
              <a:rPr lang="es-ES" sz="2000" dirty="0" smtClean="0"/>
              <a:t> </a:t>
            </a:r>
            <a:r>
              <a:rPr lang="es-ES" sz="2000" dirty="0"/>
              <a:t>Es una técnica de pintura que consiste en el uso de contrastes fuertes de luces y sombras. </a:t>
            </a:r>
            <a:r>
              <a:rPr lang="es-ES" sz="2000" dirty="0" smtClean="0"/>
              <a:t> </a:t>
            </a:r>
            <a:r>
              <a:rPr lang="es-ES" sz="2000" dirty="0"/>
              <a:t>Se consigue un fuerte contraste entre volúmenes, unos iluminados y otros ensombrecidos, para destacar más efectivamente algunos elementos. </a:t>
            </a:r>
            <a:r>
              <a:rPr lang="es-ES" sz="2000" dirty="0" smtClean="0"/>
              <a:t>Esta </a:t>
            </a:r>
            <a:r>
              <a:rPr lang="es-ES" sz="2000" dirty="0"/>
              <a:t>técnica permite crear mayores efectos de relieve y modelado de las formas, a través de la gradación de tonos lumínicos. </a:t>
            </a:r>
            <a:endParaRPr lang="es-ES" sz="2000" dirty="0" smtClean="0"/>
          </a:p>
          <a:p>
            <a:r>
              <a:rPr lang="es-ES" sz="2000" dirty="0" smtClean="0"/>
              <a:t>Utilizada </a:t>
            </a:r>
            <a:r>
              <a:rPr lang="es-ES" sz="2000" dirty="0"/>
              <a:t>por flamencos e italianos del </a:t>
            </a:r>
            <a:r>
              <a:rPr lang="es-ES" sz="2000" dirty="0" err="1" smtClean="0"/>
              <a:t>Cinquecento</a:t>
            </a:r>
            <a:r>
              <a:rPr lang="es-ES" sz="2000" dirty="0" smtClean="0"/>
              <a:t>, alcanzó su máximo </a:t>
            </a:r>
            <a:r>
              <a:rPr lang="es-ES" sz="2000" dirty="0"/>
              <a:t>esplendor en el Barroco, en especial con </a:t>
            </a:r>
            <a:r>
              <a:rPr lang="es-ES" sz="2000" dirty="0" err="1"/>
              <a:t>Caravaggio</a:t>
            </a:r>
            <a:r>
              <a:rPr lang="es-ES" sz="2000" dirty="0"/>
              <a:t>, dando lugar al estilo llamado </a:t>
            </a:r>
            <a:r>
              <a:rPr lang="es-ES" sz="2000" dirty="0" smtClean="0"/>
              <a:t>tenebrismo.</a:t>
            </a:r>
            <a:endParaRPr lang="es-ES" sz="2000" dirty="0"/>
          </a:p>
        </p:txBody>
      </p:sp>
      <p:pic>
        <p:nvPicPr>
          <p:cNvPr id="5" name="Picture 5" descr="1_andr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3568" y="3493148"/>
            <a:ext cx="2519834" cy="3364852"/>
          </a:xfrm>
          <a:prstGeom prst="rect">
            <a:avLst/>
          </a:prstGeom>
          <a:noFill/>
          <a:ln/>
        </p:spPr>
      </p:pic>
      <p:pic>
        <p:nvPicPr>
          <p:cNvPr id="6" name="Picture 5" descr="christs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6136" y="3501008"/>
            <a:ext cx="2232248" cy="316797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60648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	    TRAMPANTOJO</a:t>
            </a:r>
          </a:p>
          <a:p>
            <a:r>
              <a:rPr lang="es-ES" sz="2000" dirty="0" smtClean="0"/>
              <a:t>Engaño visual, al ojo, que es lo que literalmente quiere decir “trompe </a:t>
            </a:r>
            <a:r>
              <a:rPr lang="es-ES" sz="2000" dirty="0" err="1" smtClean="0"/>
              <a:t>l’oeil</a:t>
            </a:r>
            <a:r>
              <a:rPr lang="es-ES" sz="2000" dirty="0" smtClean="0"/>
              <a:t>” en francés, idioma del que es originaria la palabra.</a:t>
            </a:r>
          </a:p>
          <a:p>
            <a:r>
              <a:rPr lang="es-ES" sz="2000" dirty="0" smtClean="0"/>
              <a:t>Es un recurso pictórico que </a:t>
            </a:r>
            <a:r>
              <a:rPr lang="es-ES" sz="2000" dirty="0"/>
              <a:t>se aplica a las pinturas que pretenden engañar al espectador haciéndole creer que los objetos representados son reales y no fingidos. </a:t>
            </a:r>
            <a:r>
              <a:rPr lang="es-ES" sz="2000" dirty="0" smtClean="0"/>
              <a:t>Con </a:t>
            </a:r>
            <a:r>
              <a:rPr lang="es-ES" sz="2000" dirty="0"/>
              <a:t>efectos ópticos y juegos de </a:t>
            </a:r>
            <a:r>
              <a:rPr lang="es-ES" sz="2000" dirty="0" smtClean="0"/>
              <a:t>perspectivas se crea </a:t>
            </a:r>
            <a:r>
              <a:rPr lang="es-ES" sz="2000" dirty="0"/>
              <a:t>una </a:t>
            </a:r>
            <a:r>
              <a:rPr lang="es-ES" sz="2000" dirty="0" smtClean="0"/>
              <a:t>ilusión óptica.</a:t>
            </a:r>
          </a:p>
          <a:p>
            <a:r>
              <a:rPr lang="es-ES" sz="2000" dirty="0" smtClean="0"/>
              <a:t>Fueron </a:t>
            </a:r>
            <a:r>
              <a:rPr lang="es-ES" sz="2000" dirty="0"/>
              <a:t>muy utilizadas en la pintura del </a:t>
            </a:r>
            <a:r>
              <a:rPr lang="es-ES" sz="2000" dirty="0" smtClean="0"/>
              <a:t>Barroco. </a:t>
            </a:r>
            <a:endParaRPr lang="es-ES" sz="2000" dirty="0"/>
          </a:p>
        </p:txBody>
      </p:sp>
      <p:pic>
        <p:nvPicPr>
          <p:cNvPr id="3074" name="Picture 2" descr="Regalos Trampantojo | Zazzle.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040807"/>
            <a:ext cx="3556544" cy="3556545"/>
          </a:xfrm>
          <a:prstGeom prst="rect">
            <a:avLst/>
          </a:prstGeom>
          <a:noFill/>
        </p:spPr>
      </p:pic>
      <p:pic>
        <p:nvPicPr>
          <p:cNvPr id="3076" name="Picture 4" descr="Bodegón de caza, hortalizas y frutas - Colección - Museo Nacional del Pr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4170512" cy="3456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332656"/>
            <a:ext cx="849694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	PERSPECTIVA </a:t>
            </a:r>
            <a:r>
              <a:rPr lang="es-ES" sz="3600" b="1" dirty="0">
                <a:solidFill>
                  <a:srgbClr val="FFC000"/>
                </a:solidFill>
              </a:rPr>
              <a:t>DE </a:t>
            </a:r>
            <a:r>
              <a:rPr lang="es-ES" sz="3600" b="1" i="1" dirty="0">
                <a:solidFill>
                  <a:srgbClr val="FFC000"/>
                </a:solidFill>
              </a:rPr>
              <a:t>SOTTO IN SU</a:t>
            </a:r>
            <a:r>
              <a:rPr lang="es-ES" sz="3600" b="1" dirty="0">
                <a:solidFill>
                  <a:srgbClr val="FFC000"/>
                </a:solidFill>
              </a:rPr>
              <a:t>: </a:t>
            </a:r>
            <a:endParaRPr lang="es-ES" sz="3600" b="1" dirty="0" smtClean="0">
              <a:solidFill>
                <a:srgbClr val="FFC000"/>
              </a:solidFill>
            </a:endParaRPr>
          </a:p>
          <a:p>
            <a:r>
              <a:rPr lang="es-ES" sz="2000" dirty="0" smtClean="0"/>
              <a:t> </a:t>
            </a:r>
            <a:r>
              <a:rPr lang="es-ES" sz="2000" dirty="0"/>
              <a:t>Se aplica a las perspectivas cuando las figuras pintadas en un techo están escorzadas y parece que realmente flotan en el espacio por encima del espectador. El término italiano </a:t>
            </a:r>
            <a:r>
              <a:rPr lang="es-ES" sz="2000" i="1" dirty="0"/>
              <a:t>SOTTO IN SU </a:t>
            </a:r>
            <a:r>
              <a:rPr lang="es-ES" sz="2000" dirty="0"/>
              <a:t>significa en castellano “de abajo arriba”.</a:t>
            </a:r>
          </a:p>
        </p:txBody>
      </p:sp>
      <p:pic>
        <p:nvPicPr>
          <p:cNvPr id="3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060848"/>
            <a:ext cx="6377706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60648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	        GRABADO</a:t>
            </a:r>
          </a:p>
          <a:p>
            <a:r>
              <a:rPr lang="es-ES" sz="2000" dirty="0" smtClean="0"/>
              <a:t>Procedimiento artístico por el que se consigue una estampa mediante la obtención previa de una matriz o plancha. </a:t>
            </a:r>
          </a:p>
          <a:p>
            <a:r>
              <a:rPr lang="es-ES" sz="2000" dirty="0" smtClean="0"/>
              <a:t>Hay dos tipos fundamentales: aquél en el que la plancha se trabaja de modo que el dibujo queda en relieve (xilografía), o bien aquél en el que el dibujo queda en hueco (sobre plancha de cobre y otros materiales pulidos). </a:t>
            </a:r>
          </a:p>
          <a:p>
            <a:endParaRPr lang="es-ES" sz="2000" dirty="0" smtClean="0"/>
          </a:p>
        </p:txBody>
      </p:sp>
      <p:sp>
        <p:nvSpPr>
          <p:cNvPr id="1026" name="AutoShape 2" descr="Los grabados de Goya - Español con Ar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8" name="Picture 4" descr="Los grabados de Goya - Español con 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622301"/>
            <a:ext cx="3240360" cy="3835211"/>
          </a:xfrm>
          <a:prstGeom prst="rect">
            <a:avLst/>
          </a:prstGeom>
          <a:noFill/>
        </p:spPr>
      </p:pic>
      <p:pic>
        <p:nvPicPr>
          <p:cNvPr id="1030" name="Picture 6" descr="Xilografia 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4219575" cy="3276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260648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ENCAMONADA (BÓVEDA Y CÚPULA) </a:t>
            </a:r>
            <a:endParaRPr lang="es-ES" sz="4000" b="1" dirty="0" smtClean="0">
              <a:solidFill>
                <a:srgbClr val="FFC000"/>
              </a:solidFill>
            </a:endParaRPr>
          </a:p>
          <a:p>
            <a:r>
              <a:rPr lang="es-ES" sz="2400" dirty="0" smtClean="0"/>
              <a:t>Falsa </a:t>
            </a:r>
            <a:r>
              <a:rPr lang="es-ES" sz="2400" dirty="0"/>
              <a:t>bóveda formada por materiales de poco peso, como madera o cañas, y cubiertos de yeso. Sin función constructiva. </a:t>
            </a:r>
            <a:r>
              <a:rPr lang="es-ES" sz="2400" dirty="0" smtClean="0"/>
              <a:t>Fabricada </a:t>
            </a:r>
            <a:r>
              <a:rPr lang="es-ES" sz="2400" dirty="0"/>
              <a:t>con camones, es decir, armazones de caña o listones (ahorro). </a:t>
            </a:r>
          </a:p>
          <a:p>
            <a:r>
              <a:rPr lang="es-ES" sz="2400" dirty="0" smtClean="0"/>
              <a:t>Se </a:t>
            </a:r>
            <a:r>
              <a:rPr lang="es-ES" sz="2400" dirty="0"/>
              <a:t>da con frecuencia en el Barroco español.</a:t>
            </a:r>
          </a:p>
        </p:txBody>
      </p:sp>
      <p:pic>
        <p:nvPicPr>
          <p:cNvPr id="11266" name="Picture 2" descr="https://www.glosarioarquitectonico.com/wp-content/uploads/2018/08/encamonada4-25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068960"/>
            <a:ext cx="2880320" cy="3401953"/>
          </a:xfrm>
          <a:prstGeom prst="rect">
            <a:avLst/>
          </a:prstGeom>
          <a:noFill/>
        </p:spPr>
      </p:pic>
      <p:pic>
        <p:nvPicPr>
          <p:cNvPr id="11268" name="Picture 4" descr="https://www.glosarioarquitectonico.com/wp-content/uploads/2018/08/encamonad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531612"/>
            <a:ext cx="2736304" cy="4001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145083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		LUNETO </a:t>
            </a:r>
          </a:p>
          <a:p>
            <a:r>
              <a:rPr lang="es-ES" sz="2000" dirty="0" smtClean="0"/>
              <a:t>Es </a:t>
            </a:r>
            <a:r>
              <a:rPr lang="es-ES" sz="2000" dirty="0"/>
              <a:t>el tipo de bóveda resultante cuando una bóveda de cañón es cruzada perpendicularmente por otras de cañón de menor altura, dando lugar a formas triangulares curvas, llamadas luneto</a:t>
            </a:r>
            <a:r>
              <a:rPr lang="es-ES" sz="2000" dirty="0" smtClean="0"/>
              <a:t>.</a:t>
            </a:r>
          </a:p>
          <a:p>
            <a:r>
              <a:rPr lang="es-ES" sz="2000" dirty="0"/>
              <a:t>Bovedilla en forma de media luna, que se abre en la bóveda principal, para dar luz a ésta</a:t>
            </a:r>
            <a:r>
              <a:rPr lang="es-ES" sz="2000" dirty="0" smtClean="0"/>
              <a:t>.</a:t>
            </a:r>
          </a:p>
        </p:txBody>
      </p:sp>
      <p:pic>
        <p:nvPicPr>
          <p:cNvPr id="8194" name="Picture 2" descr="https://www.glosarioarquitectonico.com/wp-content/uploads/2015/12/lunet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068960"/>
            <a:ext cx="3168352" cy="3561634"/>
          </a:xfrm>
          <a:prstGeom prst="rect">
            <a:avLst/>
          </a:prstGeom>
          <a:noFill/>
        </p:spPr>
      </p:pic>
      <p:pic>
        <p:nvPicPr>
          <p:cNvPr id="8196" name="Picture 4" descr="https://www.glosarioarquitectonico.com/wp-content/uploads/2015/12/lunet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68960"/>
            <a:ext cx="5402582" cy="3568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0"/>
            <a:ext cx="84249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			   ESTÍPITE </a:t>
            </a:r>
          </a:p>
          <a:p>
            <a:r>
              <a:rPr lang="es-ES" sz="2400" dirty="0" smtClean="0"/>
              <a:t>Pilastra </a:t>
            </a:r>
            <a:r>
              <a:rPr lang="es-ES" sz="2400" dirty="0"/>
              <a:t>en forma de tronco invertido de pirámide, que puede alcanzar una gran complejidad y tener funciones de soporte o como decoración. </a:t>
            </a:r>
            <a:endParaRPr lang="es-ES" sz="2400" dirty="0" smtClean="0"/>
          </a:p>
          <a:p>
            <a:r>
              <a:rPr lang="es-ES" sz="2400" dirty="0" smtClean="0"/>
              <a:t>Muy </a:t>
            </a:r>
            <a:r>
              <a:rPr lang="es-ES" sz="2400" dirty="0"/>
              <a:t>característico de la arquitectura barroca española de los siglos XVII y XVIII. </a:t>
            </a:r>
          </a:p>
        </p:txBody>
      </p:sp>
      <p:pic>
        <p:nvPicPr>
          <p:cNvPr id="3" name="16 Imagen" descr="ESTÍPITE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36912"/>
            <a:ext cx="1224136" cy="40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6984" y="2420888"/>
            <a:ext cx="2897989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https://www.glosarioarquitectonico.com/wp-content/uploads/2015/12/est%C3%ADp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2736304" cy="4102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548680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	COLUMNA SALOMÓNICA </a:t>
            </a:r>
          </a:p>
          <a:p>
            <a:r>
              <a:rPr lang="es-ES" sz="2400" dirty="0" smtClean="0"/>
              <a:t>Columna </a:t>
            </a:r>
            <a:r>
              <a:rPr lang="es-ES" sz="2400" dirty="0"/>
              <a:t>que tiene el fuste retorcido en forma de espiral ascendente, muy característica de la arquitectura barroca. También se llama columna </a:t>
            </a:r>
            <a:r>
              <a:rPr lang="es-ES" sz="2400" dirty="0" err="1"/>
              <a:t>torsa</a:t>
            </a:r>
            <a:r>
              <a:rPr lang="es-ES" sz="2400" dirty="0"/>
              <a:t> o entorchada</a:t>
            </a:r>
            <a:r>
              <a:rPr lang="es-ES" sz="2400" dirty="0" smtClean="0"/>
              <a:t>.</a:t>
            </a:r>
          </a:p>
          <a:p>
            <a:r>
              <a:rPr lang="es-ES" sz="2400" dirty="0" smtClean="0"/>
              <a:t>El </a:t>
            </a:r>
            <a:r>
              <a:rPr lang="es-ES" sz="2400" dirty="0"/>
              <a:t>nombre se deriva de las columnas del Templo de Salomón en Jerusalén. </a:t>
            </a:r>
          </a:p>
        </p:txBody>
      </p:sp>
      <p:pic>
        <p:nvPicPr>
          <p:cNvPr id="3" name="Picture 2051" descr="http://www.uct.edu.ec/info/Columna_Salomonica_con_Tallado_Iglesia_de_la_Compa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778426"/>
            <a:ext cx="2808312" cy="407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054" descr="http://www.777angel.com/company/orejude/fotos/99,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501008"/>
            <a:ext cx="21669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40904"/>
            <a:ext cx="8424936" cy="28007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36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</a:t>
            </a:r>
            <a:r>
              <a:rPr kumimoji="0" lang="es-ES" sz="3600" b="1" i="0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s-ES" sz="36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ORDEN GIGANTE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Columna o pilastra, sustentante o decorativa,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cuya altura corresponde a dos o  más plantas de un mismo edificio. Se suele emplear combinado con otros elementos similares y de escala normal para potenciar así su efecto visual, el resultado es de una evidente monumentalidad, al tiempo que aporta notable verticalidad al edificio en el que se aplica.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Este recurso compositivo aparece en el Renacimiento y se emplea de forma frecuente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en el Barroco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695" y="2852936"/>
            <a:ext cx="499506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39552" y="349206"/>
            <a:ext cx="79208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36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		FACHADA RETABLO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Tipo de fachada que adopta la composición de los retablos: con calles 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cuerpos en los que se ubican esculturas o se esculpen escenas religiosas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http://www.sancarlino-borromini.it/album/Arte_e_architettura/Vedute_esterne/facciat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88840"/>
            <a:ext cx="3296516" cy="463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332656"/>
            <a:ext cx="8748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		TRANSPARENTE</a:t>
            </a:r>
          </a:p>
          <a:p>
            <a:r>
              <a:rPr lang="es-ES" sz="2000" dirty="0" smtClean="0"/>
              <a:t>Son </a:t>
            </a:r>
            <a:r>
              <a:rPr lang="es-ES" sz="2000" dirty="0"/>
              <a:t>obras arquitectónicas, pictóricas y escultóricas que </a:t>
            </a:r>
            <a:r>
              <a:rPr lang="es-ES" sz="2000" dirty="0" smtClean="0"/>
              <a:t>consisten </a:t>
            </a:r>
            <a:r>
              <a:rPr lang="es-ES" sz="2000" dirty="0"/>
              <a:t>en un hueco que se abre en las iglesias para que penetre la luz y a través de las imágenes y la luz aparezca un efecto muy teatral. </a:t>
            </a:r>
            <a:endParaRPr lang="es-ES" sz="2000" dirty="0" smtClean="0"/>
          </a:p>
          <a:p>
            <a:r>
              <a:rPr lang="es-ES" sz="2000" dirty="0" smtClean="0"/>
              <a:t>Obra </a:t>
            </a:r>
            <a:r>
              <a:rPr lang="es-ES" sz="2000" dirty="0"/>
              <a:t>arquitectónica y escultórica, concebida a modo de retablo con dos cuerpos en altura unidos o separados por el óculo por el que entra la luz.</a:t>
            </a:r>
          </a:p>
        </p:txBody>
      </p:sp>
      <p:pic>
        <p:nvPicPr>
          <p:cNvPr id="3" name="Picture 2" descr="File:Catedral de Toledo-Transparent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42946"/>
            <a:ext cx="5220072" cy="391505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568308"/>
            <a:ext cx="3196601" cy="428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04664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			ESGRAFIADO</a:t>
            </a:r>
            <a:r>
              <a:rPr lang="es-ES" dirty="0" smtClean="0"/>
              <a:t>  </a:t>
            </a:r>
          </a:p>
          <a:p>
            <a:r>
              <a:rPr lang="es-ES" sz="2000" dirty="0" smtClean="0"/>
              <a:t>Del </a:t>
            </a:r>
            <a:r>
              <a:rPr lang="es-ES" sz="2000" dirty="0"/>
              <a:t>italiano </a:t>
            </a:r>
            <a:r>
              <a:rPr lang="es-ES" sz="2000" dirty="0" err="1"/>
              <a:t>sgraffiare</a:t>
            </a:r>
            <a:r>
              <a:rPr lang="es-ES" sz="2000" dirty="0"/>
              <a:t> (rascar). </a:t>
            </a:r>
            <a:r>
              <a:rPr lang="es-ES" sz="2000" dirty="0" smtClean="0"/>
              <a:t>Esta </a:t>
            </a:r>
            <a:r>
              <a:rPr lang="es-ES" sz="2000" dirty="0"/>
              <a:t>técnica </a:t>
            </a:r>
            <a:r>
              <a:rPr lang="es-ES" sz="2000" dirty="0" smtClean="0"/>
              <a:t>decorativa se basa </a:t>
            </a:r>
            <a:r>
              <a:rPr lang="es-ES" sz="2000" dirty="0"/>
              <a:t>en realizar incisiones con un punzón o grafio, de manera que quede al descubierto la capa inferior. </a:t>
            </a:r>
            <a:endParaRPr lang="es-ES" sz="2000" dirty="0" smtClean="0"/>
          </a:p>
          <a:p>
            <a:r>
              <a:rPr lang="es-ES" sz="2000" dirty="0" smtClean="0"/>
              <a:t>Consiste </a:t>
            </a:r>
            <a:r>
              <a:rPr lang="es-ES" sz="2000" dirty="0"/>
              <a:t>en que una vez pintada la figura en color, el artista rayando con una plumilla, traza líneas y dibujos floreados y arabescos dejando al descubierto finas zonas </a:t>
            </a:r>
            <a:r>
              <a:rPr lang="es-ES" sz="2000"/>
              <a:t>de </a:t>
            </a:r>
            <a:r>
              <a:rPr lang="es-ES" sz="2000" smtClean="0"/>
              <a:t>otro color.</a:t>
            </a:r>
            <a:endParaRPr lang="es-ES" sz="2000" dirty="0"/>
          </a:p>
        </p:txBody>
      </p:sp>
      <p:pic>
        <p:nvPicPr>
          <p:cNvPr id="9218" name="Picture 2" descr="https://www.glosarioarquitectonico.com/wp-content/uploads/2015/12/esgrafiado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924944"/>
            <a:ext cx="2763511" cy="3729399"/>
          </a:xfrm>
          <a:prstGeom prst="rect">
            <a:avLst/>
          </a:prstGeom>
          <a:noFill/>
        </p:spPr>
      </p:pic>
      <p:pic>
        <p:nvPicPr>
          <p:cNvPr id="9220" name="Picture 4" descr="https://www.glosarioarquitectonico.com/wp-content/uploads/2015/12/esgrafiado-300x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4608512" cy="3087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56</Words>
  <Application>Microsoft Office PowerPoint</Application>
  <PresentationFormat>Presentación en pantalla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VOCABULARIO ARTE BARROCO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VOCABULARIO ARTE BARROCO</dc:title>
  <dc:creator>Maria Teresa</dc:creator>
  <cp:lastModifiedBy>Maria Teresa</cp:lastModifiedBy>
  <cp:revision>20</cp:revision>
  <dcterms:created xsi:type="dcterms:W3CDTF">2021-04-06T17:30:43Z</dcterms:created>
  <dcterms:modified xsi:type="dcterms:W3CDTF">2023-03-13T17:03:40Z</dcterms:modified>
</cp:coreProperties>
</file>