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ableStyles.xml" ContentType="application/vnd.openxmlformats-officedocument.presentationml.tableStyles+xml"/>
  <Override PartName="/ppt/slideMasters/slideMaster8.xml" ContentType="application/vnd.openxmlformats-officedocument.presentationml.slideMaster+xml"/>
  <Override PartName="/ppt/slides/slide99.xml" ContentType="application/vnd.openxmlformats-officedocument.presentationml.slide+xml"/>
  <Override PartName="/ppt/slides/slide136.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138.xml" ContentType="application/vnd.openxmlformats-officedocument.presentationml.slide+xml"/>
  <Override PartName="/ppt/slideMasters/slideMaster6.xml" ContentType="application/vnd.openxmlformats-officedocument.presentationml.slideMaster+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139.xml" ContentType="application/vnd.openxmlformats-officedocument.presentationml.slide+xml"/>
  <Override PartName="/ppt/slideMasters/slideMaster7.xml" ContentType="application/vnd.openxmlformats-officedocument.presentationml.slideMaster+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s/slide129.xml" ContentType="application/vnd.openxmlformats-officedocument.presentationml.slid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52" r:id="rId8"/>
  </p:sld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318" r:id="rId29"/>
    <p:sldId id="276" r:id="rId30"/>
    <p:sldId id="277" r:id="rId31"/>
    <p:sldId id="278" r:id="rId32"/>
    <p:sldId id="280" r:id="rId33"/>
    <p:sldId id="279" r:id="rId34"/>
    <p:sldId id="281" r:id="rId35"/>
    <p:sldId id="282" r:id="rId36"/>
    <p:sldId id="283" r:id="rId37"/>
    <p:sldId id="285" r:id="rId38"/>
    <p:sldId id="286" r:id="rId39"/>
    <p:sldId id="287" r:id="rId40"/>
    <p:sldId id="306" r:id="rId41"/>
    <p:sldId id="288" r:id="rId42"/>
    <p:sldId id="289" r:id="rId43"/>
    <p:sldId id="291" r:id="rId44"/>
    <p:sldId id="308" r:id="rId45"/>
    <p:sldId id="292" r:id="rId46"/>
    <p:sldId id="294" r:id="rId47"/>
    <p:sldId id="295" r:id="rId48"/>
    <p:sldId id="296" r:id="rId49"/>
    <p:sldId id="297" r:id="rId50"/>
    <p:sldId id="298" r:id="rId51"/>
    <p:sldId id="299" r:id="rId52"/>
    <p:sldId id="309" r:id="rId53"/>
    <p:sldId id="310" r:id="rId54"/>
    <p:sldId id="311" r:id="rId55"/>
    <p:sldId id="312" r:id="rId56"/>
    <p:sldId id="313" r:id="rId57"/>
    <p:sldId id="314" r:id="rId58"/>
    <p:sldId id="315" r:id="rId59"/>
    <p:sldId id="316" r:id="rId60"/>
    <p:sldId id="320" r:id="rId61"/>
    <p:sldId id="321" r:id="rId62"/>
    <p:sldId id="322" r:id="rId63"/>
    <p:sldId id="323" r:id="rId64"/>
    <p:sldId id="324" r:id="rId65"/>
    <p:sldId id="325" r:id="rId66"/>
    <p:sldId id="326" r:id="rId67"/>
    <p:sldId id="327" r:id="rId68"/>
    <p:sldId id="328" r:id="rId69"/>
    <p:sldId id="330" r:id="rId70"/>
    <p:sldId id="331" r:id="rId71"/>
    <p:sldId id="332" r:id="rId72"/>
    <p:sldId id="333" r:id="rId73"/>
    <p:sldId id="334" r:id="rId74"/>
    <p:sldId id="335" r:id="rId75"/>
    <p:sldId id="336" r:id="rId76"/>
    <p:sldId id="337" r:id="rId77"/>
    <p:sldId id="338" r:id="rId78"/>
    <p:sldId id="339" r:id="rId79"/>
    <p:sldId id="340" r:id="rId80"/>
    <p:sldId id="341" r:id="rId81"/>
    <p:sldId id="342" r:id="rId82"/>
    <p:sldId id="343" r:id="rId83"/>
    <p:sldId id="344" r:id="rId84"/>
    <p:sldId id="345" r:id="rId85"/>
    <p:sldId id="346" r:id="rId86"/>
    <p:sldId id="347" r:id="rId87"/>
    <p:sldId id="348" r:id="rId88"/>
    <p:sldId id="349" r:id="rId89"/>
    <p:sldId id="350" r:id="rId90"/>
    <p:sldId id="351" r:id="rId91"/>
    <p:sldId id="352" r:id="rId92"/>
    <p:sldId id="353" r:id="rId93"/>
    <p:sldId id="354" r:id="rId94"/>
    <p:sldId id="355" r:id="rId95"/>
    <p:sldId id="356" r:id="rId96"/>
    <p:sldId id="357" r:id="rId97"/>
    <p:sldId id="358" r:id="rId98"/>
    <p:sldId id="359" r:id="rId99"/>
    <p:sldId id="360" r:id="rId100"/>
    <p:sldId id="361" r:id="rId101"/>
    <p:sldId id="362" r:id="rId102"/>
    <p:sldId id="363" r:id="rId103"/>
    <p:sldId id="364" r:id="rId104"/>
    <p:sldId id="365" r:id="rId105"/>
    <p:sldId id="366" r:id="rId106"/>
    <p:sldId id="367" r:id="rId107"/>
    <p:sldId id="368" r:id="rId108"/>
    <p:sldId id="369" r:id="rId109"/>
    <p:sldId id="370" r:id="rId110"/>
    <p:sldId id="371" r:id="rId111"/>
    <p:sldId id="372" r:id="rId112"/>
    <p:sldId id="373" r:id="rId113"/>
    <p:sldId id="374" r:id="rId114"/>
    <p:sldId id="375" r:id="rId115"/>
    <p:sldId id="376" r:id="rId116"/>
    <p:sldId id="377" r:id="rId117"/>
    <p:sldId id="378" r:id="rId118"/>
    <p:sldId id="379" r:id="rId119"/>
    <p:sldId id="380" r:id="rId120"/>
    <p:sldId id="381" r:id="rId121"/>
    <p:sldId id="382" r:id="rId122"/>
    <p:sldId id="383" r:id="rId123"/>
    <p:sldId id="384" r:id="rId124"/>
    <p:sldId id="385" r:id="rId125"/>
    <p:sldId id="386" r:id="rId126"/>
    <p:sldId id="387" r:id="rId127"/>
    <p:sldId id="388" r:id="rId128"/>
    <p:sldId id="389" r:id="rId129"/>
    <p:sldId id="390" r:id="rId130"/>
    <p:sldId id="391" r:id="rId131"/>
    <p:sldId id="392" r:id="rId132"/>
    <p:sldId id="393" r:id="rId133"/>
    <p:sldId id="394" r:id="rId134"/>
    <p:sldId id="395" r:id="rId135"/>
    <p:sldId id="396" r:id="rId136"/>
    <p:sldId id="397" r:id="rId137"/>
    <p:sldId id="398" r:id="rId138"/>
    <p:sldId id="399" r:id="rId139"/>
    <p:sldId id="400" r:id="rId140"/>
    <p:sldId id="401" r:id="rId141"/>
    <p:sldId id="402" r:id="rId142"/>
    <p:sldId id="403" r:id="rId143"/>
    <p:sldId id="404" r:id="rId144"/>
    <p:sldId id="405" r:id="rId145"/>
    <p:sldId id="406" r:id="rId146"/>
    <p:sldId id="407" r:id="rId147"/>
    <p:sldId id="408" r:id="rId148"/>
    <p:sldId id="409" r:id="rId149"/>
  </p:sldIdLst>
  <p:sldSz cx="9144000" cy="6858000" type="screen4x3"/>
  <p:notesSz cx="7559675" cy="106918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autoAdjust="0"/>
    <p:restoredTop sz="94723" autoAdjust="0"/>
  </p:normalViewPr>
  <p:slideViewPr>
    <p:cSldViewPr>
      <p:cViewPr varScale="1">
        <p:scale>
          <a:sx n="62" d="100"/>
          <a:sy n="62" d="100"/>
        </p:scale>
        <p:origin x="-1036"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presProps" Target="presProps.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slide" Target="slides/slide116.xml"/><Relationship Id="rId129" Type="http://schemas.openxmlformats.org/officeDocument/2006/relationships/slide" Target="slides/slide121.xml"/><Relationship Id="rId137" Type="http://schemas.openxmlformats.org/officeDocument/2006/relationships/slide" Target="slides/slide12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32" Type="http://schemas.openxmlformats.org/officeDocument/2006/relationships/slide" Target="slides/slide124.xml"/><Relationship Id="rId140" Type="http://schemas.openxmlformats.org/officeDocument/2006/relationships/slide" Target="slides/slide132.xml"/><Relationship Id="rId145" Type="http://schemas.openxmlformats.org/officeDocument/2006/relationships/slide" Target="slides/slide137.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slide" Target="slides/slide135.xml"/><Relationship Id="rId148" Type="http://schemas.openxmlformats.org/officeDocument/2006/relationships/slide" Target="slides/slide140.xml"/><Relationship Id="rId15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5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
        <p:nvSpPr>
          <p:cNvPr id="5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6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
        <p:nvSpPr>
          <p:cNvPr id="68"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82"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84"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8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8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9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9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
        <p:nvSpPr>
          <p:cNvPr id="9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9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9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97"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9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10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101"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03"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latin typeface="Arial"/>
            </a:endParaRPr>
          </a:p>
        </p:txBody>
      </p:sp>
      <p:sp>
        <p:nvSpPr>
          <p:cNvPr id="104"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0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10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10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
        <p:nvSpPr>
          <p:cNvPr id="109"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11"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latin typeface="Arial"/>
            </a:endParaRPr>
          </a:p>
        </p:txBody>
      </p:sp>
      <p:sp>
        <p:nvSpPr>
          <p:cNvPr id="112"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latin typeface="Arial"/>
            </a:endParaRPr>
          </a:p>
        </p:txBody>
      </p:sp>
      <p:sp>
        <p:nvSpPr>
          <p:cNvPr id="113"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latin typeface="Arial"/>
            </a:endParaRPr>
          </a:p>
        </p:txBody>
      </p:sp>
      <p:sp>
        <p:nvSpPr>
          <p:cNvPr id="114"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latin typeface="Arial"/>
            </a:endParaRPr>
          </a:p>
        </p:txBody>
      </p:sp>
      <p:sp>
        <p:nvSpPr>
          <p:cNvPr id="115"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latin typeface="Arial"/>
            </a:endParaRPr>
          </a:p>
        </p:txBody>
      </p:sp>
      <p:sp>
        <p:nvSpPr>
          <p:cNvPr id="116"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20"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22"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2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12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7"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2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13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
        <p:nvSpPr>
          <p:cNvPr id="13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3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13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135"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3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13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139"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41"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latin typeface="Arial"/>
            </a:endParaRPr>
          </a:p>
        </p:txBody>
      </p:sp>
      <p:sp>
        <p:nvSpPr>
          <p:cNvPr id="142"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4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14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14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
        <p:nvSpPr>
          <p:cNvPr id="147"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49"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latin typeface="Arial"/>
            </a:endParaRPr>
          </a:p>
        </p:txBody>
      </p:sp>
      <p:sp>
        <p:nvSpPr>
          <p:cNvPr id="150"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latin typeface="Arial"/>
            </a:endParaRPr>
          </a:p>
        </p:txBody>
      </p:sp>
      <p:sp>
        <p:nvSpPr>
          <p:cNvPr id="151"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latin typeface="Arial"/>
            </a:endParaRPr>
          </a:p>
        </p:txBody>
      </p:sp>
      <p:sp>
        <p:nvSpPr>
          <p:cNvPr id="152"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latin typeface="Arial"/>
            </a:endParaRPr>
          </a:p>
        </p:txBody>
      </p:sp>
      <p:sp>
        <p:nvSpPr>
          <p:cNvPr id="153"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latin typeface="Arial"/>
            </a:endParaRPr>
          </a:p>
        </p:txBody>
      </p:sp>
      <p:sp>
        <p:nvSpPr>
          <p:cNvPr id="154"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58"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6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6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16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5"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6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16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
        <p:nvSpPr>
          <p:cNvPr id="16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7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17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17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7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17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17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7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latin typeface="Arial"/>
            </a:endParaRPr>
          </a:p>
        </p:txBody>
      </p:sp>
      <p:sp>
        <p:nvSpPr>
          <p:cNvPr id="18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8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18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18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
        <p:nvSpPr>
          <p:cNvPr id="185"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8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latin typeface="Arial"/>
            </a:endParaRPr>
          </a:p>
        </p:txBody>
      </p:sp>
      <p:sp>
        <p:nvSpPr>
          <p:cNvPr id="18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latin typeface="Arial"/>
            </a:endParaRPr>
          </a:p>
        </p:txBody>
      </p:sp>
      <p:sp>
        <p:nvSpPr>
          <p:cNvPr id="18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latin typeface="Arial"/>
            </a:endParaRPr>
          </a:p>
        </p:txBody>
      </p:sp>
      <p:sp>
        <p:nvSpPr>
          <p:cNvPr id="190"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latin typeface="Arial"/>
            </a:endParaRPr>
          </a:p>
        </p:txBody>
      </p:sp>
      <p:sp>
        <p:nvSpPr>
          <p:cNvPr id="19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latin typeface="Arial"/>
            </a:endParaRPr>
          </a:p>
        </p:txBody>
      </p:sp>
      <p:sp>
        <p:nvSpPr>
          <p:cNvPr id="192"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96"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9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0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20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3"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0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20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
        <p:nvSpPr>
          <p:cNvPr id="20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0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21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21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1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21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21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1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latin typeface="Arial"/>
            </a:endParaRPr>
          </a:p>
        </p:txBody>
      </p:sp>
      <p:sp>
        <p:nvSpPr>
          <p:cNvPr id="21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2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2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22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
        <p:nvSpPr>
          <p:cNvPr id="22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2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latin typeface="Arial"/>
            </a:endParaRPr>
          </a:p>
        </p:txBody>
      </p:sp>
      <p:sp>
        <p:nvSpPr>
          <p:cNvPr id="22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latin typeface="Arial"/>
            </a:endParaRPr>
          </a:p>
        </p:txBody>
      </p:sp>
      <p:sp>
        <p:nvSpPr>
          <p:cNvPr id="22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latin typeface="Arial"/>
            </a:endParaRPr>
          </a:p>
        </p:txBody>
      </p:sp>
      <p:sp>
        <p:nvSpPr>
          <p:cNvPr id="22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latin typeface="Arial"/>
            </a:endParaRPr>
          </a:p>
        </p:txBody>
      </p:sp>
      <p:sp>
        <p:nvSpPr>
          <p:cNvPr id="22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latin typeface="Arial"/>
            </a:endParaRPr>
          </a:p>
        </p:txBody>
      </p:sp>
      <p:sp>
        <p:nvSpPr>
          <p:cNvPr id="23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3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34"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36"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3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23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4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41"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4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24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
        <p:nvSpPr>
          <p:cNvPr id="24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4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24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249"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5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25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253"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55"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latin typeface="Arial"/>
            </a:endParaRPr>
          </a:p>
        </p:txBody>
      </p:sp>
      <p:sp>
        <p:nvSpPr>
          <p:cNvPr id="256"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5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25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26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
        <p:nvSpPr>
          <p:cNvPr id="261"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63"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latin typeface="Arial"/>
            </a:endParaRPr>
          </a:p>
        </p:txBody>
      </p:sp>
      <p:sp>
        <p:nvSpPr>
          <p:cNvPr id="264"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latin typeface="Arial"/>
            </a:endParaRPr>
          </a:p>
        </p:txBody>
      </p:sp>
      <p:sp>
        <p:nvSpPr>
          <p:cNvPr id="265"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latin typeface="Arial"/>
            </a:endParaRPr>
          </a:p>
        </p:txBody>
      </p:sp>
      <p:sp>
        <p:nvSpPr>
          <p:cNvPr id="266"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latin typeface="Arial"/>
            </a:endParaRPr>
          </a:p>
        </p:txBody>
      </p:sp>
      <p:sp>
        <p:nvSpPr>
          <p:cNvPr id="267"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latin typeface="Arial"/>
            </a:endParaRPr>
          </a:p>
        </p:txBody>
      </p:sp>
      <p:sp>
        <p:nvSpPr>
          <p:cNvPr id="268"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1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316"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1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31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1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32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32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2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23"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32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32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
        <p:nvSpPr>
          <p:cNvPr id="32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2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32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33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33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3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33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33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33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3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33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latin typeface="Arial"/>
            </a:endParaRPr>
          </a:p>
        </p:txBody>
      </p:sp>
      <p:sp>
        <p:nvSpPr>
          <p:cNvPr id="33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34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34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34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
        <p:nvSpPr>
          <p:cNvPr id="34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34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latin typeface="Arial"/>
            </a:endParaRPr>
          </a:p>
        </p:txBody>
      </p:sp>
      <p:sp>
        <p:nvSpPr>
          <p:cNvPr id="34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latin typeface="Arial"/>
            </a:endParaRPr>
          </a:p>
        </p:txBody>
      </p:sp>
      <p:sp>
        <p:nvSpPr>
          <p:cNvPr id="34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latin typeface="Arial"/>
            </a:endParaRPr>
          </a:p>
        </p:txBody>
      </p:sp>
      <p:sp>
        <p:nvSpPr>
          <p:cNvPr id="34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latin typeface="Arial"/>
            </a:endParaRPr>
          </a:p>
        </p:txBody>
      </p:sp>
      <p:sp>
        <p:nvSpPr>
          <p:cNvPr id="34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latin typeface="Arial"/>
            </a:endParaRPr>
          </a:p>
        </p:txBody>
      </p:sp>
      <p:sp>
        <p:nvSpPr>
          <p:cNvPr id="35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8880" cy="1144440"/>
          </a:xfrm>
          <a:prstGeom prst="rect">
            <a:avLst/>
          </a:prstGeom>
        </p:spPr>
        <p:txBody>
          <a:bodyPr lIns="0" tIns="0" rIns="0" bIns="0" anchor="ctr">
            <a:noAutofit/>
          </a:bodyPr>
          <a:lstStyle/>
          <a:p>
            <a:r>
              <a:rPr lang="es-ES" sz="1800" b="0" strike="noStrike" spc="-1">
                <a:latin typeface="Arial"/>
              </a:rPr>
              <a:t>Pulse para editar el formato del texto de título</a:t>
            </a:r>
          </a:p>
        </p:txBody>
      </p:sp>
      <p:sp>
        <p:nvSpPr>
          <p:cNvPr id="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ES"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ES" sz="2400" b="0" strike="noStrike" spc="-1">
                <a:latin typeface="Arial"/>
              </a:rPr>
              <a:t>Tercer nivel del esquema</a:t>
            </a:r>
          </a:p>
          <a:p>
            <a:pPr marL="1728000" lvl="3" indent="-216000">
              <a:spcBef>
                <a:spcPts val="567"/>
              </a:spcBef>
              <a:buClr>
                <a:srgbClr val="000000"/>
              </a:buClr>
              <a:buSzPct val="75000"/>
              <a:buFont typeface="Symbol" charset="2"/>
              <a:buChar char=""/>
            </a:pPr>
            <a:r>
              <a:rPr lang="es-ES" sz="2000" b="0" strike="noStrike" spc="-1">
                <a:latin typeface="Arial"/>
              </a:rPr>
              <a:t>Cuarto nivel del esquema</a:t>
            </a:r>
          </a:p>
          <a:p>
            <a:pPr marL="2160000" lvl="4" indent="-216000">
              <a:spcBef>
                <a:spcPts val="283"/>
              </a:spcBef>
              <a:buClr>
                <a:srgbClr val="000000"/>
              </a:buClr>
              <a:buSzPct val="45000"/>
              <a:buFont typeface="Wingdings" charset="2"/>
              <a:buChar char=""/>
            </a:pPr>
            <a:r>
              <a:rPr lang="es-ES" sz="2000" b="0" strike="noStrike" spc="-1">
                <a:latin typeface="Arial"/>
              </a:rPr>
              <a:t>Quinto nivel del esquema</a:t>
            </a:r>
          </a:p>
          <a:p>
            <a:pPr marL="2592000" lvl="5" indent="-216000">
              <a:spcBef>
                <a:spcPts val="283"/>
              </a:spcBef>
              <a:buClr>
                <a:srgbClr val="000000"/>
              </a:buClr>
              <a:buSzPct val="45000"/>
              <a:buFont typeface="Wingdings" charset="2"/>
              <a:buChar char=""/>
            </a:pPr>
            <a:r>
              <a:rPr lang="es-ES" sz="2000" b="0" strike="noStrike" spc="-1">
                <a:latin typeface="Arial"/>
              </a:rPr>
              <a:t>Sexto nivel del esquema</a:t>
            </a:r>
          </a:p>
          <a:p>
            <a:pPr marL="3024000" lvl="6" indent="-216000">
              <a:spcBef>
                <a:spcPts val="283"/>
              </a:spcBef>
              <a:buClr>
                <a:srgbClr val="000000"/>
              </a:buClr>
              <a:buSzPct val="45000"/>
              <a:buFont typeface="Wingdings" charset="2"/>
              <a:buChar char=""/>
            </a:pPr>
            <a:r>
              <a:rPr lang="es-ES"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s-ES" sz="4400" b="0" strike="noStrike" spc="-1">
                <a:latin typeface="Arial"/>
              </a:rPr>
              <a:t>Pulse para editar el formato del texto de título</a:t>
            </a:r>
          </a:p>
        </p:txBody>
      </p:sp>
      <p:sp>
        <p:nvSpPr>
          <p:cNvPr id="39"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ES"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ES" sz="2400" b="0" strike="noStrike" spc="-1">
                <a:latin typeface="Arial"/>
              </a:rPr>
              <a:t>Tercer nivel del esquema</a:t>
            </a:r>
          </a:p>
          <a:p>
            <a:pPr marL="1728000" lvl="3" indent="-216000">
              <a:spcBef>
                <a:spcPts val="567"/>
              </a:spcBef>
              <a:buClr>
                <a:srgbClr val="000000"/>
              </a:buClr>
              <a:buSzPct val="75000"/>
              <a:buFont typeface="Symbol" charset="2"/>
              <a:buChar char=""/>
            </a:pPr>
            <a:r>
              <a:rPr lang="es-ES" sz="2000" b="0" strike="noStrike" spc="-1">
                <a:latin typeface="Arial"/>
              </a:rPr>
              <a:t>Cuarto nivel del esquema</a:t>
            </a:r>
          </a:p>
          <a:p>
            <a:pPr marL="2160000" lvl="4" indent="-216000">
              <a:spcBef>
                <a:spcPts val="283"/>
              </a:spcBef>
              <a:buClr>
                <a:srgbClr val="000000"/>
              </a:buClr>
              <a:buSzPct val="45000"/>
              <a:buFont typeface="Wingdings" charset="2"/>
              <a:buChar char=""/>
            </a:pPr>
            <a:r>
              <a:rPr lang="es-ES" sz="2000" b="0" strike="noStrike" spc="-1">
                <a:latin typeface="Arial"/>
              </a:rPr>
              <a:t>Quinto nivel del esquema</a:t>
            </a:r>
          </a:p>
          <a:p>
            <a:pPr marL="2592000" lvl="5" indent="-216000">
              <a:spcBef>
                <a:spcPts val="283"/>
              </a:spcBef>
              <a:buClr>
                <a:srgbClr val="000000"/>
              </a:buClr>
              <a:buSzPct val="45000"/>
              <a:buFont typeface="Wingdings" charset="2"/>
              <a:buChar char=""/>
            </a:pPr>
            <a:r>
              <a:rPr lang="es-ES" sz="2000" b="0" strike="noStrike" spc="-1">
                <a:latin typeface="Arial"/>
              </a:rPr>
              <a:t>Sexto nivel del esquema</a:t>
            </a:r>
          </a:p>
          <a:p>
            <a:pPr marL="3024000" lvl="6" indent="-216000">
              <a:spcBef>
                <a:spcPts val="283"/>
              </a:spcBef>
              <a:buClr>
                <a:srgbClr val="000000"/>
              </a:buClr>
              <a:buSzPct val="45000"/>
              <a:buFont typeface="Wingdings" charset="2"/>
              <a:buChar char=""/>
            </a:pPr>
            <a:r>
              <a:rPr lang="es-ES"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CC"/>
            </a:gs>
            <a:gs pos="100000">
              <a:srgbClr val="002F5E"/>
            </a:gs>
          </a:gsLst>
          <a:lin ang="5400000"/>
        </a:gradFill>
        <a:effectLst/>
      </p:bgPr>
    </p:bg>
    <p:spTree>
      <p:nvGrpSpPr>
        <p:cNvPr id="1" name=""/>
        <p:cNvGrpSpPr/>
        <p:nvPr/>
      </p:nvGrpSpPr>
      <p:grpSpPr>
        <a:xfrm>
          <a:off x="0" y="0"/>
          <a:ext cx="0" cy="0"/>
          <a:chOff x="0" y="0"/>
          <a:chExt cx="0" cy="0"/>
        </a:xfrm>
      </p:grpSpPr>
      <p:sp>
        <p:nvSpPr>
          <p:cNvPr id="76" name="CustomShape 1"/>
          <p:cNvSpPr/>
          <p:nvPr/>
        </p:nvSpPr>
        <p:spPr>
          <a:xfrm>
            <a:off x="380880" y="0"/>
            <a:ext cx="1447560" cy="6856200"/>
          </a:xfrm>
          <a:prstGeom prst="rect">
            <a:avLst/>
          </a:prstGeom>
          <a:gradFill rotWithShape="0">
            <a:gsLst>
              <a:gs pos="0">
                <a:srgbClr val="003F7E"/>
              </a:gs>
              <a:gs pos="50000">
                <a:srgbClr val="0066CC">
                  <a:alpha val="50196"/>
                </a:srgbClr>
              </a:gs>
              <a:gs pos="100000">
                <a:srgbClr val="003F7E"/>
              </a:gs>
            </a:gsLst>
            <a:lin ang="5400000"/>
          </a:gradFill>
          <a:ln w="0">
            <a:noFill/>
          </a:ln>
        </p:spPr>
        <p:style>
          <a:lnRef idx="0">
            <a:scrgbClr r="0" g="0" b="0"/>
          </a:lnRef>
          <a:fillRef idx="0">
            <a:scrgbClr r="0" g="0" b="0"/>
          </a:fillRef>
          <a:effectRef idx="0">
            <a:scrgbClr r="0" g="0" b="0"/>
          </a:effectRef>
          <a:fontRef idx="minor"/>
        </p:style>
      </p:sp>
      <p:sp>
        <p:nvSpPr>
          <p:cNvPr id="77" name="CustomShape 2"/>
          <p:cNvSpPr/>
          <p:nvPr/>
        </p:nvSpPr>
        <p:spPr>
          <a:xfrm>
            <a:off x="685800" y="2438280"/>
            <a:ext cx="8456400" cy="761760"/>
          </a:xfrm>
          <a:prstGeom prst="rect">
            <a:avLst/>
          </a:prstGeom>
          <a:gradFill rotWithShape="0">
            <a:gsLst>
              <a:gs pos="0">
                <a:srgbClr val="0066CC"/>
              </a:gs>
              <a:gs pos="100000">
                <a:srgbClr val="00101F"/>
              </a:gs>
            </a:gsLst>
            <a:lin ang="0"/>
          </a:gradFill>
          <a:ln w="0">
            <a:noFill/>
          </a:ln>
        </p:spPr>
        <p:style>
          <a:lnRef idx="0">
            <a:scrgbClr r="0" g="0" b="0"/>
          </a:lnRef>
          <a:fillRef idx="0">
            <a:scrgbClr r="0" g="0" b="0"/>
          </a:fillRef>
          <a:effectRef idx="0">
            <a:scrgbClr r="0" g="0" b="0"/>
          </a:effectRef>
          <a:fontRef idx="minor"/>
        </p:style>
      </p:sp>
      <p:sp>
        <p:nvSpPr>
          <p:cNvPr id="78" name="CustomShape 3"/>
          <p:cNvSpPr/>
          <p:nvPr/>
        </p:nvSpPr>
        <p:spPr>
          <a:xfrm>
            <a:off x="0" y="3505320"/>
            <a:ext cx="4723920" cy="151920"/>
          </a:xfrm>
          <a:prstGeom prst="rect">
            <a:avLst/>
          </a:prstGeom>
          <a:solidFill>
            <a:srgbClr val="00CCFF">
              <a:alpha val="50000"/>
            </a:srgbClr>
          </a:solidFill>
          <a:ln w="0">
            <a:noFill/>
          </a:ln>
        </p:spPr>
        <p:style>
          <a:lnRef idx="0">
            <a:scrgbClr r="0" g="0" b="0"/>
          </a:lnRef>
          <a:fillRef idx="0">
            <a:scrgbClr r="0" g="0" b="0"/>
          </a:fillRef>
          <a:effectRef idx="0">
            <a:scrgbClr r="0" g="0" b="0"/>
          </a:effectRef>
          <a:fontRef idx="minor"/>
        </p:style>
      </p:sp>
      <p:sp>
        <p:nvSpPr>
          <p:cNvPr id="79" name="PlaceHolder 4"/>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s-ES" sz="4400" b="0" strike="noStrike" spc="-1">
                <a:latin typeface="Arial"/>
              </a:rPr>
              <a:t>Pulse para editar el formato del texto de título</a:t>
            </a:r>
          </a:p>
        </p:txBody>
      </p:sp>
      <p:sp>
        <p:nvSpPr>
          <p:cNvPr id="80"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ES"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ES" sz="2400" b="0" strike="noStrike" spc="-1">
                <a:latin typeface="Arial"/>
              </a:rPr>
              <a:t>Tercer nivel del esquema</a:t>
            </a:r>
          </a:p>
          <a:p>
            <a:pPr marL="1728000" lvl="3" indent="-216000">
              <a:spcBef>
                <a:spcPts val="567"/>
              </a:spcBef>
              <a:buClr>
                <a:srgbClr val="000000"/>
              </a:buClr>
              <a:buSzPct val="75000"/>
              <a:buFont typeface="Symbol" charset="2"/>
              <a:buChar char=""/>
            </a:pPr>
            <a:r>
              <a:rPr lang="es-ES" sz="2000" b="0" strike="noStrike" spc="-1">
                <a:latin typeface="Arial"/>
              </a:rPr>
              <a:t>Cuarto nivel del esquema</a:t>
            </a:r>
          </a:p>
          <a:p>
            <a:pPr marL="2160000" lvl="4" indent="-216000">
              <a:spcBef>
                <a:spcPts val="283"/>
              </a:spcBef>
              <a:buClr>
                <a:srgbClr val="000000"/>
              </a:buClr>
              <a:buSzPct val="45000"/>
              <a:buFont typeface="Wingdings" charset="2"/>
              <a:buChar char=""/>
            </a:pPr>
            <a:r>
              <a:rPr lang="es-ES" sz="2000" b="0" strike="noStrike" spc="-1">
                <a:latin typeface="Arial"/>
              </a:rPr>
              <a:t>Quinto nivel del esquema</a:t>
            </a:r>
          </a:p>
          <a:p>
            <a:pPr marL="2592000" lvl="5" indent="-216000">
              <a:spcBef>
                <a:spcPts val="283"/>
              </a:spcBef>
              <a:buClr>
                <a:srgbClr val="000000"/>
              </a:buClr>
              <a:buSzPct val="45000"/>
              <a:buFont typeface="Wingdings" charset="2"/>
              <a:buChar char=""/>
            </a:pPr>
            <a:r>
              <a:rPr lang="es-ES" sz="2000" b="0" strike="noStrike" spc="-1">
                <a:latin typeface="Arial"/>
              </a:rPr>
              <a:t>Sexto nivel del esquema</a:t>
            </a:r>
          </a:p>
          <a:p>
            <a:pPr marL="3024000" lvl="6" indent="-216000">
              <a:spcBef>
                <a:spcPts val="283"/>
              </a:spcBef>
              <a:buClr>
                <a:srgbClr val="000000"/>
              </a:buClr>
              <a:buSzPct val="45000"/>
              <a:buFont typeface="Wingdings" charset="2"/>
              <a:buChar char=""/>
            </a:pPr>
            <a:r>
              <a:rPr lang="es-ES"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CC"/>
            </a:gs>
            <a:gs pos="100000">
              <a:srgbClr val="002F5E"/>
            </a:gs>
          </a:gsLst>
          <a:lin ang="5400000"/>
        </a:gradFill>
        <a:effectLst/>
      </p:bgPr>
    </p:bg>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s-ES" sz="4400" b="0" strike="noStrike" spc="-1">
                <a:latin typeface="Arial"/>
              </a:rPr>
              <a:t>Pulse para editar el formato del texto de título</a:t>
            </a:r>
          </a:p>
        </p:txBody>
      </p:sp>
      <p:sp>
        <p:nvSpPr>
          <p:cNvPr id="118"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ES"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ES" sz="2400" b="0" strike="noStrike" spc="-1">
                <a:latin typeface="Arial"/>
              </a:rPr>
              <a:t>Tercer nivel del esquema</a:t>
            </a:r>
          </a:p>
          <a:p>
            <a:pPr marL="1728000" lvl="3" indent="-216000">
              <a:spcBef>
                <a:spcPts val="567"/>
              </a:spcBef>
              <a:buClr>
                <a:srgbClr val="000000"/>
              </a:buClr>
              <a:buSzPct val="75000"/>
              <a:buFont typeface="Symbol" charset="2"/>
              <a:buChar char=""/>
            </a:pPr>
            <a:r>
              <a:rPr lang="es-ES" sz="2000" b="0" strike="noStrike" spc="-1">
                <a:latin typeface="Arial"/>
              </a:rPr>
              <a:t>Cuarto nivel del esquema</a:t>
            </a:r>
          </a:p>
          <a:p>
            <a:pPr marL="2160000" lvl="4" indent="-216000">
              <a:spcBef>
                <a:spcPts val="283"/>
              </a:spcBef>
              <a:buClr>
                <a:srgbClr val="000000"/>
              </a:buClr>
              <a:buSzPct val="45000"/>
              <a:buFont typeface="Wingdings" charset="2"/>
              <a:buChar char=""/>
            </a:pPr>
            <a:r>
              <a:rPr lang="es-ES" sz="2000" b="0" strike="noStrike" spc="-1">
                <a:latin typeface="Arial"/>
              </a:rPr>
              <a:t>Quinto nivel del esquema</a:t>
            </a:r>
          </a:p>
          <a:p>
            <a:pPr marL="2592000" lvl="5" indent="-216000">
              <a:spcBef>
                <a:spcPts val="283"/>
              </a:spcBef>
              <a:buClr>
                <a:srgbClr val="000000"/>
              </a:buClr>
              <a:buSzPct val="45000"/>
              <a:buFont typeface="Wingdings" charset="2"/>
              <a:buChar char=""/>
            </a:pPr>
            <a:r>
              <a:rPr lang="es-ES" sz="2000" b="0" strike="noStrike" spc="-1">
                <a:latin typeface="Arial"/>
              </a:rPr>
              <a:t>Sexto nivel del esquema</a:t>
            </a:r>
          </a:p>
          <a:p>
            <a:pPr marL="3024000" lvl="6" indent="-216000">
              <a:spcBef>
                <a:spcPts val="283"/>
              </a:spcBef>
              <a:buClr>
                <a:srgbClr val="000000"/>
              </a:buClr>
              <a:buSzPct val="45000"/>
              <a:buFont typeface="Wingdings" charset="2"/>
              <a:buChar char=""/>
            </a:pPr>
            <a:r>
              <a:rPr lang="es-ES"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CC"/>
            </a:gs>
            <a:gs pos="100000">
              <a:srgbClr val="002F5E"/>
            </a:gs>
          </a:gsLst>
          <a:lin ang="5400000"/>
        </a:gradFill>
        <a:effectLst/>
      </p:bgPr>
    </p:bg>
    <p:spTree>
      <p:nvGrpSpPr>
        <p:cNvPr id="1" name=""/>
        <p:cNvGrpSpPr/>
        <p:nvPr/>
      </p:nvGrpSpPr>
      <p:grpSpPr>
        <a:xfrm>
          <a:off x="0" y="0"/>
          <a:ext cx="0" cy="0"/>
          <a:chOff x="0" y="0"/>
          <a:chExt cx="0" cy="0"/>
        </a:xfrm>
      </p:grpSpPr>
      <p:sp>
        <p:nvSpPr>
          <p:cNvPr id="15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s-ES" sz="4400" b="0" strike="noStrike" spc="-1">
                <a:latin typeface="Arial"/>
              </a:rPr>
              <a:t>Pulse para editar el formato del texto de título</a:t>
            </a:r>
          </a:p>
        </p:txBody>
      </p:sp>
      <p:sp>
        <p:nvSpPr>
          <p:cNvPr id="156"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ES"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ES" sz="2400" b="0" strike="noStrike" spc="-1">
                <a:latin typeface="Arial"/>
              </a:rPr>
              <a:t>Tercer nivel del esquema</a:t>
            </a:r>
          </a:p>
          <a:p>
            <a:pPr marL="1728000" lvl="3" indent="-216000">
              <a:spcBef>
                <a:spcPts val="567"/>
              </a:spcBef>
              <a:buClr>
                <a:srgbClr val="000000"/>
              </a:buClr>
              <a:buSzPct val="75000"/>
              <a:buFont typeface="Symbol" charset="2"/>
              <a:buChar char=""/>
            </a:pPr>
            <a:r>
              <a:rPr lang="es-ES" sz="2000" b="0" strike="noStrike" spc="-1">
                <a:latin typeface="Arial"/>
              </a:rPr>
              <a:t>Cuarto nivel del esquema</a:t>
            </a:r>
          </a:p>
          <a:p>
            <a:pPr marL="2160000" lvl="4" indent="-216000">
              <a:spcBef>
                <a:spcPts val="283"/>
              </a:spcBef>
              <a:buClr>
                <a:srgbClr val="000000"/>
              </a:buClr>
              <a:buSzPct val="45000"/>
              <a:buFont typeface="Wingdings" charset="2"/>
              <a:buChar char=""/>
            </a:pPr>
            <a:r>
              <a:rPr lang="es-ES" sz="2000" b="0" strike="noStrike" spc="-1">
                <a:latin typeface="Arial"/>
              </a:rPr>
              <a:t>Quinto nivel del esquema</a:t>
            </a:r>
          </a:p>
          <a:p>
            <a:pPr marL="2592000" lvl="5" indent="-216000">
              <a:spcBef>
                <a:spcPts val="283"/>
              </a:spcBef>
              <a:buClr>
                <a:srgbClr val="000000"/>
              </a:buClr>
              <a:buSzPct val="45000"/>
              <a:buFont typeface="Wingdings" charset="2"/>
              <a:buChar char=""/>
            </a:pPr>
            <a:r>
              <a:rPr lang="es-ES" sz="2000" b="0" strike="noStrike" spc="-1">
                <a:latin typeface="Arial"/>
              </a:rPr>
              <a:t>Sexto nivel del esquema</a:t>
            </a:r>
          </a:p>
          <a:p>
            <a:pPr marL="3024000" lvl="6" indent="-216000">
              <a:spcBef>
                <a:spcPts val="283"/>
              </a:spcBef>
              <a:buClr>
                <a:srgbClr val="000000"/>
              </a:buClr>
              <a:buSzPct val="45000"/>
              <a:buFont typeface="Wingdings" charset="2"/>
              <a:buChar char=""/>
            </a:pPr>
            <a:r>
              <a:rPr lang="es-ES"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s-ES" sz="4400" b="0" strike="noStrike" spc="-1">
                <a:latin typeface="Arial"/>
              </a:rPr>
              <a:t>Pulse para editar el formato del texto de título</a:t>
            </a:r>
          </a:p>
        </p:txBody>
      </p:sp>
      <p:sp>
        <p:nvSpPr>
          <p:cNvPr id="194"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ES"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ES" sz="2400" b="0" strike="noStrike" spc="-1">
                <a:latin typeface="Arial"/>
              </a:rPr>
              <a:t>Tercer nivel del esquema</a:t>
            </a:r>
          </a:p>
          <a:p>
            <a:pPr marL="1728000" lvl="3" indent="-216000">
              <a:spcBef>
                <a:spcPts val="567"/>
              </a:spcBef>
              <a:buClr>
                <a:srgbClr val="000000"/>
              </a:buClr>
              <a:buSzPct val="75000"/>
              <a:buFont typeface="Symbol" charset="2"/>
              <a:buChar char=""/>
            </a:pPr>
            <a:r>
              <a:rPr lang="es-ES" sz="2000" b="0" strike="noStrike" spc="-1">
                <a:latin typeface="Arial"/>
              </a:rPr>
              <a:t>Cuarto nivel del esquema</a:t>
            </a:r>
          </a:p>
          <a:p>
            <a:pPr marL="2160000" lvl="4" indent="-216000">
              <a:spcBef>
                <a:spcPts val="283"/>
              </a:spcBef>
              <a:buClr>
                <a:srgbClr val="000000"/>
              </a:buClr>
              <a:buSzPct val="45000"/>
              <a:buFont typeface="Wingdings" charset="2"/>
              <a:buChar char=""/>
            </a:pPr>
            <a:r>
              <a:rPr lang="es-ES" sz="2000" b="0" strike="noStrike" spc="-1">
                <a:latin typeface="Arial"/>
              </a:rPr>
              <a:t>Quinto nivel del esquema</a:t>
            </a:r>
          </a:p>
          <a:p>
            <a:pPr marL="2592000" lvl="5" indent="-216000">
              <a:spcBef>
                <a:spcPts val="283"/>
              </a:spcBef>
              <a:buClr>
                <a:srgbClr val="000000"/>
              </a:buClr>
              <a:buSzPct val="45000"/>
              <a:buFont typeface="Wingdings" charset="2"/>
              <a:buChar char=""/>
            </a:pPr>
            <a:r>
              <a:rPr lang="es-ES" sz="2000" b="0" strike="noStrike" spc="-1">
                <a:latin typeface="Arial"/>
              </a:rPr>
              <a:t>Sexto nivel del esquema</a:t>
            </a:r>
          </a:p>
          <a:p>
            <a:pPr marL="3024000" lvl="6" indent="-216000">
              <a:spcBef>
                <a:spcPts val="283"/>
              </a:spcBef>
              <a:buClr>
                <a:srgbClr val="000000"/>
              </a:buClr>
              <a:buSzPct val="45000"/>
              <a:buFont typeface="Wingdings" charset="2"/>
              <a:buChar char=""/>
            </a:pPr>
            <a:r>
              <a:rPr lang="es-ES"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CC"/>
            </a:gs>
            <a:gs pos="100000">
              <a:srgbClr val="002F5E"/>
            </a:gs>
          </a:gsLst>
          <a:lin ang="5400000"/>
        </a:gradFill>
        <a:effectLst/>
      </p:bgPr>
    </p:bg>
    <p:spTree>
      <p:nvGrpSpPr>
        <p:cNvPr id="1" name=""/>
        <p:cNvGrpSpPr/>
        <p:nvPr/>
      </p:nvGrpSpPr>
      <p:grpSpPr>
        <a:xfrm>
          <a:off x="0" y="0"/>
          <a:ext cx="0" cy="0"/>
          <a:chOff x="0" y="0"/>
          <a:chExt cx="0" cy="0"/>
        </a:xfrm>
      </p:grpSpPr>
      <p:sp>
        <p:nvSpPr>
          <p:cNvPr id="23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s-ES" sz="4400" b="0" strike="noStrike" spc="-1">
                <a:latin typeface="Arial"/>
              </a:rPr>
              <a:t>Pulse para editar el formato del texto de título</a:t>
            </a:r>
          </a:p>
        </p:txBody>
      </p:sp>
      <p:sp>
        <p:nvSpPr>
          <p:cNvPr id="232"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ES"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ES" sz="2400" b="0" strike="noStrike" spc="-1">
                <a:latin typeface="Arial"/>
              </a:rPr>
              <a:t>Tercer nivel del esquema</a:t>
            </a:r>
          </a:p>
          <a:p>
            <a:pPr marL="1728000" lvl="3" indent="-216000">
              <a:spcBef>
                <a:spcPts val="567"/>
              </a:spcBef>
              <a:buClr>
                <a:srgbClr val="000000"/>
              </a:buClr>
              <a:buSzPct val="75000"/>
              <a:buFont typeface="Symbol" charset="2"/>
              <a:buChar char=""/>
            </a:pPr>
            <a:r>
              <a:rPr lang="es-ES" sz="2000" b="0" strike="noStrike" spc="-1">
                <a:latin typeface="Arial"/>
              </a:rPr>
              <a:t>Cuarto nivel del esquema</a:t>
            </a:r>
          </a:p>
          <a:p>
            <a:pPr marL="2160000" lvl="4" indent="-216000">
              <a:spcBef>
                <a:spcPts val="283"/>
              </a:spcBef>
              <a:buClr>
                <a:srgbClr val="000000"/>
              </a:buClr>
              <a:buSzPct val="45000"/>
              <a:buFont typeface="Wingdings" charset="2"/>
              <a:buChar char=""/>
            </a:pPr>
            <a:r>
              <a:rPr lang="es-ES" sz="2000" b="0" strike="noStrike" spc="-1">
                <a:latin typeface="Arial"/>
              </a:rPr>
              <a:t>Quinto nivel del esquema</a:t>
            </a:r>
          </a:p>
          <a:p>
            <a:pPr marL="2592000" lvl="5" indent="-216000">
              <a:spcBef>
                <a:spcPts val="283"/>
              </a:spcBef>
              <a:buClr>
                <a:srgbClr val="000000"/>
              </a:buClr>
              <a:buSzPct val="45000"/>
              <a:buFont typeface="Wingdings" charset="2"/>
              <a:buChar char=""/>
            </a:pPr>
            <a:r>
              <a:rPr lang="es-ES" sz="2000" b="0" strike="noStrike" spc="-1">
                <a:latin typeface="Arial"/>
              </a:rPr>
              <a:t>Sexto nivel del esquema</a:t>
            </a:r>
          </a:p>
          <a:p>
            <a:pPr marL="3024000" lvl="6" indent="-216000">
              <a:spcBef>
                <a:spcPts val="283"/>
              </a:spcBef>
              <a:buClr>
                <a:srgbClr val="000000"/>
              </a:buClr>
              <a:buSzPct val="45000"/>
              <a:buFont typeface="Wingdings" charset="2"/>
              <a:buChar char=""/>
            </a:pPr>
            <a:r>
              <a:rPr lang="es-ES"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CC"/>
            </a:gs>
            <a:gs pos="100000">
              <a:srgbClr val="002F5E"/>
            </a:gs>
          </a:gsLst>
          <a:lin ang="5400000"/>
        </a:gradFill>
        <a:effectLst/>
      </p:bgPr>
    </p:bg>
    <p:spTree>
      <p:nvGrpSpPr>
        <p:cNvPr id="1" name=""/>
        <p:cNvGrpSpPr/>
        <p:nvPr/>
      </p:nvGrpSpPr>
      <p:grpSpPr>
        <a:xfrm>
          <a:off x="0" y="0"/>
          <a:ext cx="0" cy="0"/>
          <a:chOff x="0" y="0"/>
          <a:chExt cx="0" cy="0"/>
        </a:xfrm>
      </p:grpSpPr>
      <p:sp>
        <p:nvSpPr>
          <p:cNvPr id="307" name="CustomShape 1"/>
          <p:cNvSpPr/>
          <p:nvPr/>
        </p:nvSpPr>
        <p:spPr>
          <a:xfrm>
            <a:off x="380880" y="0"/>
            <a:ext cx="1447920" cy="6856560"/>
          </a:xfrm>
          <a:prstGeom prst="rect">
            <a:avLst/>
          </a:prstGeom>
          <a:gradFill rotWithShape="0">
            <a:gsLst>
              <a:gs pos="0">
                <a:srgbClr val="003F7E"/>
              </a:gs>
              <a:gs pos="50000">
                <a:srgbClr val="0066CC">
                  <a:alpha val="50196"/>
                </a:srgbClr>
              </a:gs>
              <a:gs pos="100000">
                <a:srgbClr val="003F7E"/>
              </a:gs>
            </a:gsLst>
            <a:lin ang="5400000"/>
          </a:gradFill>
          <a:ln w="0">
            <a:noFill/>
          </a:ln>
        </p:spPr>
        <p:style>
          <a:lnRef idx="0">
            <a:scrgbClr r="0" g="0" b="0"/>
          </a:lnRef>
          <a:fillRef idx="0">
            <a:scrgbClr r="0" g="0" b="0"/>
          </a:fillRef>
          <a:effectRef idx="0">
            <a:scrgbClr r="0" g="0" b="0"/>
          </a:effectRef>
          <a:fontRef idx="minor"/>
        </p:style>
      </p:sp>
      <p:sp>
        <p:nvSpPr>
          <p:cNvPr id="308" name="CustomShape 2"/>
          <p:cNvSpPr/>
          <p:nvPr/>
        </p:nvSpPr>
        <p:spPr>
          <a:xfrm>
            <a:off x="685800" y="2438280"/>
            <a:ext cx="8456760" cy="762120"/>
          </a:xfrm>
          <a:prstGeom prst="rect">
            <a:avLst/>
          </a:prstGeom>
          <a:gradFill rotWithShape="0">
            <a:gsLst>
              <a:gs pos="0">
                <a:srgbClr val="0066CC"/>
              </a:gs>
              <a:gs pos="100000">
                <a:srgbClr val="00101F"/>
              </a:gs>
            </a:gsLst>
            <a:lin ang="0"/>
          </a:gradFill>
          <a:ln w="0">
            <a:noFill/>
          </a:ln>
        </p:spPr>
        <p:style>
          <a:lnRef idx="0">
            <a:scrgbClr r="0" g="0" b="0"/>
          </a:lnRef>
          <a:fillRef idx="0">
            <a:scrgbClr r="0" g="0" b="0"/>
          </a:fillRef>
          <a:effectRef idx="0">
            <a:scrgbClr r="0" g="0" b="0"/>
          </a:effectRef>
          <a:fontRef idx="minor"/>
        </p:style>
      </p:sp>
      <p:sp>
        <p:nvSpPr>
          <p:cNvPr id="309" name="CustomShape 3"/>
          <p:cNvSpPr/>
          <p:nvPr/>
        </p:nvSpPr>
        <p:spPr>
          <a:xfrm>
            <a:off x="0" y="3505320"/>
            <a:ext cx="4724280" cy="152280"/>
          </a:xfrm>
          <a:prstGeom prst="rect">
            <a:avLst/>
          </a:prstGeom>
          <a:solidFill>
            <a:srgbClr val="00CCFF">
              <a:alpha val="50000"/>
            </a:srgbClr>
          </a:solidFill>
          <a:ln w="0">
            <a:noFill/>
          </a:ln>
        </p:spPr>
        <p:style>
          <a:lnRef idx="0">
            <a:scrgbClr r="0" g="0" b="0"/>
          </a:lnRef>
          <a:fillRef idx="0">
            <a:scrgbClr r="0" g="0" b="0"/>
          </a:fillRef>
          <a:effectRef idx="0">
            <a:scrgbClr r="0" g="0" b="0"/>
          </a:effectRef>
          <a:fontRef idx="minor"/>
        </p:style>
      </p:sp>
      <p:sp>
        <p:nvSpPr>
          <p:cNvPr id="310" name="PlaceHolder 4"/>
          <p:cNvSpPr>
            <a:spLocks noGrp="1"/>
          </p:cNvSpPr>
          <p:nvPr>
            <p:ph type="title"/>
          </p:nvPr>
        </p:nvSpPr>
        <p:spPr>
          <a:xfrm>
            <a:off x="685800" y="609120"/>
            <a:ext cx="7772400" cy="1143000"/>
          </a:xfrm>
          <a:prstGeom prst="rect">
            <a:avLst/>
          </a:prstGeom>
        </p:spPr>
        <p:txBody>
          <a:bodyPr lIns="92160" tIns="46080" rIns="92160" bIns="46080" anchor="ctr">
            <a:noAutofit/>
          </a:bodyPr>
          <a:lstStyle/>
          <a:p>
            <a:r>
              <a:rPr lang="es-ES" sz="4400" b="0" strike="noStrike" spc="-1">
                <a:solidFill>
                  <a:srgbClr val="CBCBCB"/>
                </a:solidFill>
                <a:latin typeface="Times New Roman"/>
              </a:rPr>
              <a:t>Pulse para editar el formato del texto de título</a:t>
            </a:r>
          </a:p>
        </p:txBody>
      </p:sp>
      <p:sp>
        <p:nvSpPr>
          <p:cNvPr id="311" name="PlaceHolder 5"/>
          <p:cNvSpPr>
            <a:spLocks noGrp="1"/>
          </p:cNvSpPr>
          <p:nvPr>
            <p:ph type="body"/>
          </p:nvPr>
        </p:nvSpPr>
        <p:spPr>
          <a:xfrm>
            <a:off x="685800" y="1981080"/>
            <a:ext cx="7772400" cy="4114800"/>
          </a:xfrm>
          <a:prstGeom prst="rect">
            <a:avLst/>
          </a:prstGeom>
        </p:spPr>
        <p:txBody>
          <a:bodyPr lIns="92160" tIns="46080" rIns="92160" bIns="46080">
            <a:normAutofit fontScale="91000"/>
          </a:bodyPr>
          <a:lstStyle/>
          <a:p>
            <a:pPr marL="342720" indent="-342720">
              <a:spcBef>
                <a:spcPts val="799"/>
              </a:spcBef>
              <a:buClr>
                <a:srgbClr val="00FFCC"/>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3200" b="1" strike="noStrike" spc="-1">
                <a:solidFill>
                  <a:srgbClr val="FFFFFF"/>
                </a:solidFill>
                <a:latin typeface="Arial"/>
              </a:rPr>
              <a:t>Pulse para editar el formato de texto del esquema</a:t>
            </a:r>
          </a:p>
          <a:p>
            <a:pPr marL="742680" lvl="1" indent="-285480">
              <a:spcBef>
                <a:spcPts val="799"/>
              </a:spcBef>
              <a:buClr>
                <a:srgbClr val="FFFFFF"/>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3200" b="1" strike="noStrike" spc="-1">
                <a:solidFill>
                  <a:srgbClr val="FFFFFF"/>
                </a:solidFill>
                <a:latin typeface="Arial"/>
              </a:rPr>
              <a:t>Segundo nivel del esquema</a:t>
            </a:r>
          </a:p>
          <a:p>
            <a:pPr marL="1143000" lvl="2" indent="-228600">
              <a:spcBef>
                <a:spcPts val="799"/>
              </a:spcBef>
              <a:buClr>
                <a:srgbClr val="00FFCC"/>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3200" b="1" strike="noStrike" spc="-1">
                <a:solidFill>
                  <a:srgbClr val="FFFFFF"/>
                </a:solidFill>
                <a:latin typeface="Arial"/>
              </a:rPr>
              <a:t>Tercer nivel del esquema</a:t>
            </a:r>
          </a:p>
          <a:p>
            <a:pPr marL="1600200" lvl="3" indent="-228600">
              <a:spcBef>
                <a:spcPts val="799"/>
              </a:spcBef>
              <a:buClr>
                <a:srgbClr val="FFFFFF"/>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3200" b="1" strike="noStrike" spc="-1">
                <a:solidFill>
                  <a:srgbClr val="FFFFFF"/>
                </a:solidFill>
                <a:latin typeface="Arial"/>
              </a:rPr>
              <a:t>Cuarto nivel del esquema</a:t>
            </a:r>
          </a:p>
          <a:p>
            <a:pPr marL="2057400" lvl="4" indent="-228600">
              <a:spcBef>
                <a:spcPts val="799"/>
              </a:spcBef>
              <a:buClr>
                <a:srgbClr val="00FFCC"/>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3200" b="1" strike="noStrike" spc="-1">
                <a:solidFill>
                  <a:srgbClr val="FFFFFF"/>
                </a:solidFill>
                <a:latin typeface="Arial"/>
              </a:rPr>
              <a:t>Quinto nivel del esquema</a:t>
            </a:r>
          </a:p>
          <a:p>
            <a:pPr marL="2057400" lvl="5" indent="-228600">
              <a:spcBef>
                <a:spcPts val="799"/>
              </a:spcBef>
              <a:buClr>
                <a:srgbClr val="FFFFFF"/>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3200" b="1" strike="noStrike" spc="-1">
                <a:solidFill>
                  <a:srgbClr val="FFFFFF"/>
                </a:solidFill>
                <a:latin typeface="Arial"/>
              </a:rPr>
              <a:t>Sexto nivel del esquema</a:t>
            </a:r>
          </a:p>
          <a:p>
            <a:pPr marL="2057400" lvl="6" indent="-228600">
              <a:spcBef>
                <a:spcPts val="799"/>
              </a:spcBef>
              <a:buClr>
                <a:srgbClr val="FFFFFF"/>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3200" b="1" strike="noStrike" spc="-1">
                <a:solidFill>
                  <a:srgbClr val="FFFFFF"/>
                </a:solidFill>
                <a:latin typeface="Arial"/>
              </a:rPr>
              <a:t>Séptimo nivel del esquema</a:t>
            </a:r>
          </a:p>
        </p:txBody>
      </p:sp>
      <p:sp>
        <p:nvSpPr>
          <p:cNvPr id="312" name="PlaceHolder 6"/>
          <p:cNvSpPr>
            <a:spLocks noGrp="1"/>
          </p:cNvSpPr>
          <p:nvPr>
            <p:ph type="dt"/>
          </p:nvPr>
        </p:nvSpPr>
        <p:spPr>
          <a:xfrm>
            <a:off x="685800" y="6172200"/>
            <a:ext cx="1905120" cy="457200"/>
          </a:xfrm>
          <a:prstGeom prst="rect">
            <a:avLst/>
          </a:prstGeom>
        </p:spPr>
        <p:txBody>
          <a:bodyPr lIns="92160" tIns="46080" rIns="92160" bIns="46080" anchor="ctr">
            <a:noAutofit/>
          </a:bodyPr>
          <a:lstStyle/>
          <a:p>
            <a:endParaRPr lang="es-ES" sz="1800" b="0" strike="noStrike" spc="-1">
              <a:latin typeface="Arial"/>
            </a:endParaRPr>
          </a:p>
        </p:txBody>
      </p:sp>
      <p:sp>
        <p:nvSpPr>
          <p:cNvPr id="313" name="PlaceHolder 7"/>
          <p:cNvSpPr>
            <a:spLocks noGrp="1"/>
          </p:cNvSpPr>
          <p:nvPr>
            <p:ph type="ftr"/>
          </p:nvPr>
        </p:nvSpPr>
        <p:spPr>
          <a:xfrm>
            <a:off x="3124080" y="6172200"/>
            <a:ext cx="2895840" cy="457200"/>
          </a:xfrm>
          <a:prstGeom prst="rect">
            <a:avLst/>
          </a:prstGeom>
        </p:spPr>
        <p:txBody>
          <a:bodyPr lIns="92160" tIns="46080" rIns="92160" bIns="46080" anchor="ctr">
            <a:noAutofit/>
          </a:bodyPr>
          <a:lstStyle/>
          <a:p>
            <a:endParaRPr lang="es-ES" sz="1800" b="0" strike="noStrike" spc="-1">
              <a:latin typeface="Arial"/>
            </a:endParaRPr>
          </a:p>
        </p:txBody>
      </p:sp>
      <p:sp>
        <p:nvSpPr>
          <p:cNvPr id="314" name="PlaceHolder 8"/>
          <p:cNvSpPr>
            <a:spLocks noGrp="1"/>
          </p:cNvSpPr>
          <p:nvPr>
            <p:ph type="sldNum"/>
          </p:nvPr>
        </p:nvSpPr>
        <p:spPr>
          <a:xfrm>
            <a:off x="6553080" y="6172200"/>
            <a:ext cx="1905120" cy="457200"/>
          </a:xfrm>
          <a:prstGeom prst="rect">
            <a:avLst/>
          </a:prstGeom>
        </p:spPr>
        <p:txBody>
          <a:bodyPr lIns="92160" tIns="46080" rIns="92160" bIns="46080" anchor="ctr">
            <a:noAutofit/>
          </a:bodyPr>
          <a:lstStyle/>
          <a:p>
            <a:pPr marL="216000" indent="-216000" algn="r">
              <a:buClr>
                <a:srgbClr val="000000"/>
              </a:buClr>
              <a:buSzPct val="45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8986F560-1DDB-4549-B62C-08022FF4C25E}" type="slidenum">
              <a:rPr lang="es-ES" sz="1400" b="0" strike="noStrike" spc="-1">
                <a:latin typeface="Times New Roman"/>
              </a:rPr>
              <a:pPr marL="216000" indent="-216000" algn="r">
                <a:buClr>
                  <a:srgbClr val="000000"/>
                </a:buClr>
                <a:buSzPct val="45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‹Nº›</a:t>
            </a:fld>
            <a:endParaRPr lang="es-ES" sz="1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3.xml"/></Relationships>
</file>

<file path=ppt/slides/_rels/slide10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3.xml"/></Relationships>
</file>

<file path=ppt/slides/_rels/slide10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3.xml"/></Relationships>
</file>

<file path=ppt/slides/_rels/slide10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3.xml"/></Relationships>
</file>

<file path=ppt/slides/_rels/slide10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73.xml"/></Relationships>
</file>

<file path=ppt/slides/_rels/slide10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3.xml"/></Relationships>
</file>

<file path=ppt/slides/_rels/slide10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3.xml"/></Relationships>
</file>

<file path=ppt/slides/_rels/slide10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3.xml"/></Relationships>
</file>

<file path=ppt/slides/_rels/slide108.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3.xml"/></Relationships>
</file>

<file path=ppt/slides/_rels/slide10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4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3.xml"/></Relationships>
</file>

<file path=ppt/slides/_rels/slide11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1.jpeg"/><Relationship Id="rId1" Type="http://schemas.openxmlformats.org/officeDocument/2006/relationships/slideLayout" Target="../slideLayouts/slideLayout73.xml"/></Relationships>
</file>

<file path=ppt/slides/_rels/slide11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3.xml"/></Relationships>
</file>

<file path=ppt/slides/_rels/slide11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3.xml"/></Relationships>
</file>

<file path=ppt/slides/_rels/slide11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3.xml"/></Relationships>
</file>

<file path=ppt/slides/_rels/slide11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3.xml"/></Relationships>
</file>

<file path=ppt/slides/_rels/slide11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3.xml"/></Relationships>
</file>

<file path=ppt/slides/_rels/slide11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3.xml"/></Relationships>
</file>

<file path=ppt/slides/_rels/slide11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3.xml"/></Relationships>
</file>

<file path=ppt/slides/_rels/slide119.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3.xml"/></Relationships>
</file>

<file path=ppt/slides/_rels/slide12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3.xml"/></Relationships>
</file>

<file path=ppt/slides/_rels/slide12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3.xml"/></Relationships>
</file>

<file path=ppt/slides/_rels/slide12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3.xml"/></Relationships>
</file>

<file path=ppt/slides/_rels/slide124.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3.xml"/></Relationships>
</file>

<file path=ppt/slides/_rels/slide12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73.xml"/></Relationships>
</file>

<file path=ppt/slides/_rels/slide12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73.xml"/></Relationships>
</file>

<file path=ppt/slides/_rels/slide12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3.xml"/></Relationships>
</file>

<file path=ppt/slides/_rels/slide12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3.xml"/></Relationships>
</file>

<file path=ppt/slides/_rels/slide12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png"/><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png"/><Relationship Id="rId1" Type="http://schemas.openxmlformats.org/officeDocument/2006/relationships/slideLayout" Target="../slideLayouts/slideLayout73.xml"/></Relationships>
</file>

<file path=ppt/slides/_rels/slide13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3.xml"/><Relationship Id="rId4" Type="http://schemas.openxmlformats.org/officeDocument/2006/relationships/image" Target="../media/image182.jpeg"/></Relationships>
</file>

<file path=ppt/slides/_rels/slide132.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3.xml"/></Relationships>
</file>

<file path=ppt/slides/_rels/slide133.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3.xml"/></Relationships>
</file>

<file path=ppt/slides/_rels/slide13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png"/><Relationship Id="rId1" Type="http://schemas.openxmlformats.org/officeDocument/2006/relationships/slideLayout" Target="../slideLayouts/slideLayout73.xml"/></Relationships>
</file>

<file path=ppt/slides/_rels/slide13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73.xml"/><Relationship Id="rId4" Type="http://schemas.openxmlformats.org/officeDocument/2006/relationships/image" Target="../media/image189.jpeg"/></Relationships>
</file>

<file path=ppt/slides/_rels/slide13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3.xml"/></Relationships>
</file>

<file path=ppt/slides/_rels/slide137.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3.xml"/></Relationships>
</file>

<file path=ppt/slides/_rels/slide13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3.xml"/></Relationships>
</file>

<file path=ppt/slides/_rels/slide13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0.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3.xml"/></Relationships>
</file>

<file path=ppt/slides/_rels/slide141.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3.jpeg"/><Relationship Id="rId1" Type="http://schemas.openxmlformats.org/officeDocument/2006/relationships/slideLayout" Target="../slideLayouts/slideLayout3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7.xml"/><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9.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6.jpeg"/><Relationship Id="rId1" Type="http://schemas.openxmlformats.org/officeDocument/2006/relationships/slideLayout" Target="../slideLayouts/slideLayout49.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9.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3.jpeg"/><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1.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3.xml"/><Relationship Id="rId4" Type="http://schemas.openxmlformats.org/officeDocument/2006/relationships/image" Target="../media/image80.jpeg"/></Relationships>
</file>

<file path=ppt/slides/_rels/slide5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8.jpeg"/><Relationship Id="rId1" Type="http://schemas.openxmlformats.org/officeDocument/2006/relationships/slideLayout" Target="../slideLayouts/slideLayout73.xml"/></Relationships>
</file>

<file path=ppt/slides/_rels/slide5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4.jpeg"/><Relationship Id="rId1" Type="http://schemas.openxmlformats.org/officeDocument/2006/relationships/slideLayout" Target="../slideLayouts/slideLayout73.xml"/><Relationship Id="rId4" Type="http://schemas.openxmlformats.org/officeDocument/2006/relationships/image" Target="../media/image85.jpeg"/></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3.xml"/><Relationship Id="rId4" Type="http://schemas.openxmlformats.org/officeDocument/2006/relationships/image" Target="../media/image88.jpeg"/></Relationships>
</file>

<file path=ppt/slides/_rels/slide6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3.xml"/></Relationships>
</file>

<file path=ppt/slides/_rels/slide6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3.xml"/></Relationships>
</file>

<file path=ppt/slides/_rels/slide6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3.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3.xml"/></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3.xml"/></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3.xml"/></Relationships>
</file>

<file path=ppt/slides/_rels/slide6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3.xml"/></Relationships>
</file>

<file path=ppt/slides/_rels/slide6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3.xml"/></Relationships>
</file>

<file path=ppt/slides/_rels/slide7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3.xml"/></Relationships>
</file>

<file path=ppt/slides/_rels/slide7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73.xml"/></Relationships>
</file>

<file path=ppt/slides/_rels/slide7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73.xml"/><Relationship Id="rId4" Type="http://schemas.openxmlformats.org/officeDocument/2006/relationships/image" Target="../media/image110.jpeg"/></Relationships>
</file>

<file path=ppt/slides/_rels/slide7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3.xml"/></Relationships>
</file>

<file path=ppt/slides/_rels/slide7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3.xml"/></Relationships>
</file>

<file path=ppt/slides/_rels/slide7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3.xml"/></Relationships>
</file>

<file path=ppt/slides/_rels/slide7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3.xml"/></Relationships>
</file>

<file path=ppt/slides/_rels/slide8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36.jpeg"/><Relationship Id="rId1" Type="http://schemas.openxmlformats.org/officeDocument/2006/relationships/slideLayout" Target="../slideLayouts/slideLayout73.xml"/></Relationships>
</file>

<file path=ppt/slides/_rels/slide8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3.xml"/></Relationships>
</file>

<file path=ppt/slides/_rels/slide8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3.xml"/></Relationships>
</file>

<file path=ppt/slides/_rels/slide8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3.xml"/></Relationships>
</file>

<file path=ppt/slides/_rels/slide8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3.xml"/></Relationships>
</file>

<file path=ppt/slides/_rels/slide8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3.xml"/><Relationship Id="rId4" Type="http://schemas.openxmlformats.org/officeDocument/2006/relationships/image" Target="../media/image122.jpeg"/></Relationships>
</file>

<file path=ppt/slides/_rels/slide8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3.xml"/></Relationships>
</file>

<file path=ppt/slides/_rels/slide8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3.xml"/></Relationships>
</file>

<file path=ppt/slides/_rels/slide8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3.xml"/></Relationships>
</file>

<file path=ppt/slides/_rels/slide9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3.xml"/></Relationships>
</file>

<file path=ppt/slides/_rels/slide9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3.xml"/></Relationships>
</file>

<file path=ppt/slides/_rels/slide9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3.xml"/></Relationships>
</file>

<file path=ppt/slides/_rels/slide9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3.xml"/></Relationships>
</file>

<file path=ppt/slides/_rels/slide9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3.xml"/><Relationship Id="rId4" Type="http://schemas.openxmlformats.org/officeDocument/2006/relationships/image" Target="../media/image137.png"/></Relationships>
</file>

<file path=ppt/slides/_rels/slide9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3.xml"/></Relationships>
</file>

<file path=ppt/slides/_rels/slide9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3.xml"/></Relationships>
</file>

<file path=ppt/slides/_rels/slide9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3.xml"/></Relationships>
</file>

<file path=ppt/slides/_rels/slide9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CustomShape 1"/>
          <p:cNvSpPr/>
          <p:nvPr/>
        </p:nvSpPr>
        <p:spPr>
          <a:xfrm>
            <a:off x="685800" y="2130480"/>
            <a:ext cx="7771680" cy="1469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s-ES" sz="4400" b="0" strike="noStrike" spc="-1">
                <a:solidFill>
                  <a:srgbClr val="000000"/>
                </a:solidFill>
                <a:latin typeface="Calibri"/>
              </a:rPr>
              <a:t>ARTE BARROCO</a:t>
            </a:r>
            <a:endParaRPr lang="es-ES" sz="4400" b="0" strike="noStrike" spc="-1">
              <a:latin typeface="Arial"/>
            </a:endParaRPr>
          </a:p>
        </p:txBody>
      </p:sp>
      <p:sp>
        <p:nvSpPr>
          <p:cNvPr id="352" name="CustomShape 2"/>
          <p:cNvSpPr/>
          <p:nvPr/>
        </p:nvSpPr>
        <p:spPr>
          <a:xfrm>
            <a:off x="1371600" y="3886200"/>
            <a:ext cx="6400080" cy="1751760"/>
          </a:xfrm>
          <a:prstGeom prst="rect">
            <a:avLst/>
          </a:prstGeom>
          <a:noFill/>
          <a:ln w="0">
            <a:no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CustomShape 1"/>
          <p:cNvSpPr/>
          <p:nvPr/>
        </p:nvSpPr>
        <p:spPr>
          <a:xfrm>
            <a:off x="500040" y="928800"/>
            <a:ext cx="8286480" cy="28569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2720" indent="-342360">
              <a:lnSpc>
                <a:spcPct val="80000"/>
              </a:lnSpc>
              <a:spcBef>
                <a:spcPts val="499"/>
              </a:spcBef>
              <a:buClr>
                <a:srgbClr val="FFFF66"/>
              </a:buClr>
              <a:buSzPct val="150000"/>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66"/>
                </a:solidFill>
                <a:latin typeface="Arial"/>
                <a:ea typeface="DejaVu Sans"/>
              </a:rPr>
              <a:t>El término BARROCO” = BARRUECO (en portugués: “perlas deformes”) </a:t>
            </a:r>
            <a:r>
              <a:rPr lang="es-ES" sz="2000" b="0" strike="noStrike" spc="-1">
                <a:solidFill>
                  <a:srgbClr val="FFFFFF"/>
                </a:solidFill>
                <a:latin typeface="Arial"/>
                <a:ea typeface="DejaVu Sans"/>
              </a:rPr>
              <a:t>fue usado con un sentido despectivo, para subrayar el exceso, la teatralidad y la exageración ornamental                    </a:t>
            </a:r>
            <a:endParaRPr lang="es-ES" sz="2000" b="0" strike="noStrike" spc="-1">
              <a:latin typeface="Arial"/>
            </a:endParaRPr>
          </a:p>
          <a:p>
            <a:pPr marL="342720" indent="-342360">
              <a:lnSpc>
                <a:spcPct val="80000"/>
              </a:lnSpc>
              <a:spcBef>
                <a:spcPts val="499"/>
              </a:spcBef>
              <a:tabLst>
                <a:tab pos="0" algn="l"/>
              </a:tabLst>
            </a:pPr>
            <a:r>
              <a:rPr lang="es-ES" sz="2000" b="0" strike="noStrike" spc="-1">
                <a:solidFill>
                  <a:srgbClr val="FFFFFF"/>
                </a:solidFill>
                <a:latin typeface="Arial"/>
                <a:ea typeface="DejaVu Sans"/>
              </a:rPr>
              <a:t>                                                                    </a:t>
            </a:r>
            <a:endParaRPr lang="es-ES" sz="2000" b="0" strike="noStrike" spc="-1">
              <a:latin typeface="Arial"/>
            </a:endParaRPr>
          </a:p>
          <a:p>
            <a:pPr marL="342720" indent="-342360">
              <a:lnSpc>
                <a:spcPct val="80000"/>
              </a:lnSpc>
              <a:spcBef>
                <a:spcPts val="499"/>
              </a:spcBef>
              <a:buClr>
                <a:srgbClr val="FFFF66"/>
              </a:buClr>
              <a:buSzPct val="150000"/>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ea typeface="DejaVu Sans"/>
              </a:rPr>
              <a:t>Fue rehabilitado en 1888 por un historiador alemán de arte, quién identificó al barroco como oponente al Renacimiento y como una evolución dentro del arte. </a:t>
            </a:r>
            <a:endParaRPr lang="es-ES" sz="2000" b="0" strike="noStrike" spc="-1">
              <a:latin typeface="Arial"/>
            </a:endParaRPr>
          </a:p>
        </p:txBody>
      </p:sp>
      <p:sp>
        <p:nvSpPr>
          <p:cNvPr id="381" name="CustomShape 2"/>
          <p:cNvSpPr/>
          <p:nvPr/>
        </p:nvSpPr>
        <p:spPr>
          <a:xfrm>
            <a:off x="733320" y="214200"/>
            <a:ext cx="3855600" cy="459360"/>
          </a:xfrm>
          <a:prstGeom prst="rect">
            <a:avLst/>
          </a:prstGeom>
          <a:solidFill>
            <a:srgbClr val="FFFF66"/>
          </a:solid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004D99"/>
                </a:solidFill>
                <a:latin typeface="Arial"/>
                <a:ea typeface="DejaVu Sans"/>
              </a:rPr>
              <a:t>EL TÉRMINO “BARROCO”</a:t>
            </a:r>
            <a:endParaRPr lang="es-ES" sz="2400" b="0" strike="noStrike" spc="-1">
              <a:latin typeface="Arial"/>
            </a:endParaRPr>
          </a:p>
        </p:txBody>
      </p:sp>
      <p:sp>
        <p:nvSpPr>
          <p:cNvPr id="382" name="CustomShape 3"/>
          <p:cNvSpPr/>
          <p:nvPr/>
        </p:nvSpPr>
        <p:spPr>
          <a:xfrm>
            <a:off x="5357880" y="4857840"/>
            <a:ext cx="2928600" cy="15710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66"/>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noAutofit/>
          </a:bodyPr>
          <a:lstStyle/>
          <a:p>
            <a:pPr algn="just">
              <a:lnSpc>
                <a:spcPct val="100000"/>
              </a:lnSpc>
              <a:spcBef>
                <a:spcPts val="74"/>
              </a:spcBef>
              <a:spcAft>
                <a:spcPts val="74"/>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3366"/>
                </a:solidFill>
                <a:latin typeface="Arial"/>
                <a:ea typeface="DejaVu Sans"/>
              </a:rPr>
              <a:t>Visión pictórica y apariencia</a:t>
            </a:r>
            <a:endParaRPr lang="es-ES" sz="1600" b="0" strike="noStrike" spc="-1">
              <a:latin typeface="Arial"/>
            </a:endParaRPr>
          </a:p>
          <a:p>
            <a:pPr>
              <a:lnSpc>
                <a:spcPct val="100000"/>
              </a:lnSpc>
              <a:spcAft>
                <a:spcPts val="9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3366"/>
                </a:solidFill>
                <a:latin typeface="Arial"/>
                <a:ea typeface="DejaVu Sans"/>
              </a:rPr>
              <a:t>Composición en profundidad             Dinamismo                    Formas abiertas         Subordinación al motivo            Claridad relativa</a:t>
            </a:r>
            <a:endParaRPr lang="es-ES" sz="1600" b="0" strike="noStrike" spc="-1">
              <a:latin typeface="Arial"/>
            </a:endParaRPr>
          </a:p>
        </p:txBody>
      </p:sp>
      <p:sp>
        <p:nvSpPr>
          <p:cNvPr id="383" name="CustomShape 4"/>
          <p:cNvSpPr/>
          <p:nvPr/>
        </p:nvSpPr>
        <p:spPr>
          <a:xfrm>
            <a:off x="2071800" y="3929040"/>
            <a:ext cx="5071680" cy="7855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algn="just">
              <a:lnSpc>
                <a:spcPct val="100000"/>
              </a:lnSpc>
              <a:spcBef>
                <a:spcPts val="74"/>
              </a:spcBef>
              <a:spcAft>
                <a:spcPts val="74"/>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1" strike="noStrike" spc="-1">
                <a:solidFill>
                  <a:srgbClr val="FFFF66"/>
                </a:solidFill>
                <a:latin typeface="Times New Roman"/>
                <a:ea typeface="DejaVu Sans"/>
              </a:rPr>
              <a:t>                  </a:t>
            </a:r>
            <a:r>
              <a:rPr lang="es-ES" sz="1600" b="1" strike="noStrike" spc="-1">
                <a:solidFill>
                  <a:srgbClr val="FFFF66"/>
                </a:solidFill>
                <a:latin typeface="Arial"/>
                <a:ea typeface="DejaVu Sans"/>
              </a:rPr>
              <a:t>      CRITERIO DE WÖLFFLIN</a:t>
            </a:r>
            <a:r>
              <a:rPr lang="es-ES" sz="1600" b="1" strike="noStrike" spc="-1">
                <a:solidFill>
                  <a:srgbClr val="FFFF66"/>
                </a:solidFill>
                <a:latin typeface="Times New Roman"/>
                <a:ea typeface="DejaVu Sans"/>
              </a:rPr>
              <a:t>  </a:t>
            </a:r>
            <a:endParaRPr lang="es-ES" sz="16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400" b="0" strike="noStrike" spc="-1">
                <a:solidFill>
                  <a:srgbClr val="FFFF66"/>
                </a:solidFill>
                <a:latin typeface="Times New Roman"/>
                <a:ea typeface="DejaVu Sans"/>
              </a:rPr>
              <a:t>                                                                                                               </a:t>
            </a:r>
            <a:endParaRPr lang="es-ES" sz="14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400" b="0" strike="noStrike" spc="-1">
                <a:solidFill>
                  <a:srgbClr val="FFFF66"/>
                </a:solidFill>
                <a:latin typeface="Times New Roman"/>
                <a:ea typeface="DejaVu Sans"/>
              </a:rPr>
              <a:t>               </a:t>
            </a:r>
            <a:r>
              <a:rPr lang="es-ES" sz="1400" b="1" strike="noStrike" spc="-1">
                <a:solidFill>
                  <a:srgbClr val="FFFF66"/>
                </a:solidFill>
                <a:latin typeface="Arial"/>
                <a:ea typeface="DejaVu Sans"/>
              </a:rPr>
              <a:t>RENACIMIENTO                            BARROCO</a:t>
            </a:r>
            <a:endParaRPr lang="es-ES" sz="1400" b="0" strike="noStrike" spc="-1">
              <a:latin typeface="Arial"/>
            </a:endParaRPr>
          </a:p>
          <a:p>
            <a:pPr>
              <a:lnSpc>
                <a:spcPct val="100000"/>
              </a:lnSpc>
              <a:spcAft>
                <a:spcPts val="9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100" b="0" strike="noStrike" spc="-1">
                <a:solidFill>
                  <a:srgbClr val="FFFF66"/>
                </a:solidFill>
                <a:latin typeface="Calibri"/>
                <a:ea typeface="DejaVu Sans"/>
              </a:rPr>
              <a:t>     </a:t>
            </a:r>
            <a:endParaRPr lang="es-ES" sz="1100" b="0" strike="noStrike" spc="-1">
              <a:latin typeface="Arial"/>
            </a:endParaRPr>
          </a:p>
        </p:txBody>
      </p:sp>
      <p:sp>
        <p:nvSpPr>
          <p:cNvPr id="384" name="CustomShape 5"/>
          <p:cNvSpPr/>
          <p:nvPr/>
        </p:nvSpPr>
        <p:spPr>
          <a:xfrm>
            <a:off x="1071720" y="4857840"/>
            <a:ext cx="3285720" cy="1553760"/>
          </a:xfrm>
          <a:prstGeom prst="rect">
            <a:avLst/>
          </a:prstGeom>
          <a:solidFill>
            <a:srgbClr val="FFFF66"/>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Aft>
                <a:spcPts val="9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3366"/>
                </a:solidFill>
                <a:latin typeface="Arial"/>
                <a:ea typeface="DejaVu Sans"/>
              </a:rPr>
              <a:t>Visión plástica y contornos           Composición en planos  Estatismo                           Formas cerradas                           Unidad compositiva                      Claridad absoluta de cada objeto</a:t>
            </a:r>
            <a:endParaRPr lang="es-ES" sz="1600" b="0" strike="noStrike" spc="-1">
              <a:latin typeface="Arial"/>
            </a:endParaRPr>
          </a:p>
        </p:txBody>
      </p:sp>
      <p:sp>
        <p:nvSpPr>
          <p:cNvPr id="385" name="CustomShape 6"/>
          <p:cNvSpPr/>
          <p:nvPr/>
        </p:nvSpPr>
        <p:spPr>
          <a:xfrm>
            <a:off x="4500720" y="4929120"/>
            <a:ext cx="713880" cy="285480"/>
          </a:xfrm>
          <a:custGeom>
            <a:avLst/>
            <a:gdLst/>
            <a:ahLst/>
            <a:cxnLst/>
            <a:rect l="l" t="t" r="r" b="b"/>
            <a:pathLst>
              <a:path w="1986" h="796">
                <a:moveTo>
                  <a:pt x="0" y="397"/>
                </a:moveTo>
                <a:lnTo>
                  <a:pt x="395" y="0"/>
                </a:lnTo>
                <a:lnTo>
                  <a:pt x="395" y="198"/>
                </a:lnTo>
                <a:lnTo>
                  <a:pt x="1589" y="198"/>
                </a:lnTo>
                <a:lnTo>
                  <a:pt x="1589" y="0"/>
                </a:lnTo>
                <a:lnTo>
                  <a:pt x="1985" y="397"/>
                </a:lnTo>
                <a:lnTo>
                  <a:pt x="1589" y="795"/>
                </a:lnTo>
                <a:lnTo>
                  <a:pt x="1589" y="596"/>
                </a:lnTo>
                <a:lnTo>
                  <a:pt x="395" y="596"/>
                </a:lnTo>
                <a:lnTo>
                  <a:pt x="395" y="795"/>
                </a:lnTo>
                <a:lnTo>
                  <a:pt x="0" y="397"/>
                </a:lnTo>
              </a:path>
            </a:pathLst>
          </a:custGeom>
          <a:solidFill>
            <a:srgbClr val="DFEA7A"/>
          </a:solidFill>
          <a:ln w="12600" cap="sq">
            <a:solidFill>
              <a:srgbClr val="FFFFFF"/>
            </a:solidFill>
            <a:miter/>
          </a:ln>
        </p:spPr>
        <p:style>
          <a:lnRef idx="0">
            <a:scrgbClr r="0" g="0" b="0"/>
          </a:lnRef>
          <a:fillRef idx="0">
            <a:scrgbClr r="0" g="0" b="0"/>
          </a:fillRef>
          <a:effectRef idx="0">
            <a:scrgbClr r="0" g="0" b="0"/>
          </a:effectRef>
          <a:fontRef idx="minor"/>
        </p:style>
      </p:sp>
      <p:sp>
        <p:nvSpPr>
          <p:cNvPr id="386" name="Line 7"/>
          <p:cNvSpPr/>
          <p:nvPr/>
        </p:nvSpPr>
        <p:spPr>
          <a:xfrm flipH="1" flipV="1">
            <a:off x="1357200" y="4071960"/>
            <a:ext cx="1857600" cy="1440"/>
          </a:xfrm>
          <a:prstGeom prst="line">
            <a:avLst/>
          </a:prstGeom>
          <a:ln w="19080" cap="sq">
            <a:solidFill>
              <a:srgbClr val="FFFF71"/>
            </a:solidFill>
            <a:miter/>
          </a:ln>
        </p:spPr>
        <p:style>
          <a:lnRef idx="0">
            <a:scrgbClr r="0" g="0" b="0"/>
          </a:lnRef>
          <a:fillRef idx="0">
            <a:scrgbClr r="0" g="0" b="0"/>
          </a:fillRef>
          <a:effectRef idx="0">
            <a:scrgbClr r="0" g="0" b="0"/>
          </a:effectRef>
          <a:fontRef idx="minor"/>
        </p:style>
      </p:sp>
      <p:sp>
        <p:nvSpPr>
          <p:cNvPr id="387" name="CustomShape 8"/>
          <p:cNvSpPr/>
          <p:nvPr/>
        </p:nvSpPr>
        <p:spPr>
          <a:xfrm flipH="1">
            <a:off x="1354680" y="4073040"/>
            <a:ext cx="1800" cy="786240"/>
          </a:xfrm>
          <a:custGeom>
            <a:avLst/>
            <a:gdLst/>
            <a:ahLst/>
            <a:cxnLst/>
            <a:rect l="l" t="t" r="r" b="b"/>
            <a:pathLst>
              <a:path w="21600" h="21600">
                <a:moveTo>
                  <a:pt x="0" y="0"/>
                </a:moveTo>
                <a:lnTo>
                  <a:pt x="21600" y="21600"/>
                </a:lnTo>
              </a:path>
            </a:pathLst>
          </a:custGeom>
          <a:noFill/>
          <a:ln w="19080" cap="sq">
            <a:solidFill>
              <a:srgbClr val="FFFF71"/>
            </a:solidFill>
            <a:miter/>
            <a:tailEnd type="arrow" w="med" len="med"/>
          </a:ln>
        </p:spPr>
        <p:style>
          <a:lnRef idx="0">
            <a:scrgbClr r="0" g="0" b="0"/>
          </a:lnRef>
          <a:fillRef idx="0">
            <a:scrgbClr r="0" g="0" b="0"/>
          </a:fillRef>
          <a:effectRef idx="0">
            <a:scrgbClr r="0" g="0" b="0"/>
          </a:effectRef>
          <a:fontRef idx="minor"/>
        </p:style>
      </p:sp>
      <p:sp>
        <p:nvSpPr>
          <p:cNvPr id="388" name="Line 9"/>
          <p:cNvSpPr/>
          <p:nvPr/>
        </p:nvSpPr>
        <p:spPr>
          <a:xfrm>
            <a:off x="6000840" y="4071960"/>
            <a:ext cx="1857240" cy="1440"/>
          </a:xfrm>
          <a:prstGeom prst="line">
            <a:avLst/>
          </a:prstGeom>
          <a:ln w="19080" cap="sq">
            <a:solidFill>
              <a:srgbClr val="FFFF71"/>
            </a:solidFill>
            <a:miter/>
          </a:ln>
        </p:spPr>
        <p:style>
          <a:lnRef idx="0">
            <a:scrgbClr r="0" g="0" b="0"/>
          </a:lnRef>
          <a:fillRef idx="0">
            <a:scrgbClr r="0" g="0" b="0"/>
          </a:fillRef>
          <a:effectRef idx="0">
            <a:scrgbClr r="0" g="0" b="0"/>
          </a:effectRef>
          <a:fontRef idx="minor"/>
        </p:style>
      </p:sp>
      <p:sp>
        <p:nvSpPr>
          <p:cNvPr id="389" name="CustomShape 10"/>
          <p:cNvSpPr/>
          <p:nvPr/>
        </p:nvSpPr>
        <p:spPr>
          <a:xfrm flipH="1">
            <a:off x="7857360" y="4073040"/>
            <a:ext cx="2160" cy="786240"/>
          </a:xfrm>
          <a:custGeom>
            <a:avLst/>
            <a:gdLst/>
            <a:ahLst/>
            <a:cxnLst/>
            <a:rect l="l" t="t" r="r" b="b"/>
            <a:pathLst>
              <a:path w="21600" h="21600">
                <a:moveTo>
                  <a:pt x="0" y="0"/>
                </a:moveTo>
                <a:lnTo>
                  <a:pt x="21600" y="21600"/>
                </a:lnTo>
              </a:path>
            </a:pathLst>
          </a:custGeom>
          <a:noFill/>
          <a:ln w="19080" cap="sq">
            <a:solidFill>
              <a:srgbClr val="FFFF71"/>
            </a:solidFill>
            <a:miter/>
            <a:tailEnd type="arrow" w="med" len="me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 name="Picture 2_27" descr="plaza_mayor"/>
          <p:cNvPicPr/>
          <p:nvPr/>
        </p:nvPicPr>
        <p:blipFill>
          <a:blip r:embed="rId2" cstate="print"/>
          <a:stretch/>
        </p:blipFill>
        <p:spPr>
          <a:xfrm>
            <a:off x="117360" y="979560"/>
            <a:ext cx="4741560" cy="5689080"/>
          </a:xfrm>
          <a:prstGeom prst="rect">
            <a:avLst/>
          </a:prstGeom>
          <a:ln w="0">
            <a:noFill/>
          </a:ln>
        </p:spPr>
      </p:pic>
      <p:sp>
        <p:nvSpPr>
          <p:cNvPr id="774" name="CustomShape 1"/>
          <p:cNvSpPr/>
          <p:nvPr/>
        </p:nvSpPr>
        <p:spPr>
          <a:xfrm>
            <a:off x="73080" y="620640"/>
            <a:ext cx="8675280" cy="2156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Times New Roman"/>
                <a:ea typeface="DejaVu Sans"/>
              </a:rPr>
              <a:t>PRIMERA ETAPA: la sombra de El Escorial</a:t>
            </a:r>
            <a:endParaRPr lang="es-ES" sz="1800" b="0" strike="noStrike" spc="-1">
              <a:latin typeface="Arial"/>
            </a:endParaRPr>
          </a:p>
        </p:txBody>
      </p:sp>
      <p:sp>
        <p:nvSpPr>
          <p:cNvPr id="775" name="CustomShape 2"/>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El Barroco en España -</a:t>
            </a:r>
            <a:endParaRPr lang="es-ES" sz="1800" b="0" strike="noStrike" spc="-1">
              <a:latin typeface="Arial"/>
            </a:endParaRPr>
          </a:p>
        </p:txBody>
      </p:sp>
      <p:sp>
        <p:nvSpPr>
          <p:cNvPr id="776" name="CustomShape 3"/>
          <p:cNvSpPr/>
          <p:nvPr/>
        </p:nvSpPr>
        <p:spPr>
          <a:xfrm>
            <a:off x="4932360" y="981000"/>
            <a:ext cx="4032000" cy="50313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3300"/>
                </a:solidFill>
                <a:latin typeface="Times New Roman"/>
                <a:ea typeface="DejaVu Sans"/>
              </a:rPr>
              <a:t>Juan Gómez de la Mora</a:t>
            </a:r>
            <a:r>
              <a:rPr lang="es-ES" sz="1800" b="0" strike="noStrike" spc="-1">
                <a:solidFill>
                  <a:srgbClr val="FF3300"/>
                </a:solidFill>
                <a:latin typeface="Times New Roman"/>
                <a:ea typeface="DejaVu Sans"/>
              </a:rPr>
              <a:t>,</a:t>
            </a:r>
            <a:r>
              <a:t/>
            </a:r>
            <a:br/>
            <a:r>
              <a:rPr lang="es-ES" sz="1800" b="1" strike="noStrike" spc="-1">
                <a:solidFill>
                  <a:srgbClr val="FFFFFF"/>
                </a:solidFill>
                <a:latin typeface="Times New Roman"/>
                <a:ea typeface="DejaVu Sans"/>
              </a:rPr>
              <a:t>Plaza Mayor de Madrid</a:t>
            </a:r>
            <a:r>
              <a:rPr lang="es-ES" sz="1800" b="0" strike="noStrike" spc="-1">
                <a:solidFill>
                  <a:srgbClr val="FFFFFF"/>
                </a:solidFill>
                <a:latin typeface="Times New Roman"/>
                <a:ea typeface="DejaVu Sans"/>
              </a:rPr>
              <a:t> (1617)</a:t>
            </a:r>
            <a:r>
              <a:t/>
            </a:r>
            <a:br/>
            <a:r>
              <a:rPr lang="es-ES" sz="1800" b="0" strike="noStrike" spc="-1">
                <a:solidFill>
                  <a:srgbClr val="FFFFFF"/>
                </a:solidFill>
                <a:latin typeface="Times New Roman"/>
                <a:ea typeface="DejaVu Sans"/>
              </a:rPr>
              <a:t>Se trata de una plaza porticada de planta rectangular, de 129 m de largo por 94 m de ancho, que está completamente cerrada por edificios de viviendas de tres plantas, con 237 balcones en total que dan a la plaza.</a:t>
            </a:r>
            <a:r>
              <a:t/>
            </a:r>
            <a:br/>
            <a:r>
              <a:rPr lang="es-ES" sz="1800" b="0" strike="noStrike" spc="-1">
                <a:solidFill>
                  <a:srgbClr val="FFFFFF"/>
                </a:solidFill>
                <a:latin typeface="Times New Roman"/>
                <a:ea typeface="DejaVu Sans"/>
              </a:rPr>
              <a:t>Dispone de nueve puertas de acceso, de las cuales la más conocida es la del Arco de Cuchilleros, en la esquina suroeste de la plaza.</a:t>
            </a:r>
            <a:r>
              <a:t/>
            </a:r>
            <a:br/>
            <a:r>
              <a:rPr lang="es-ES" sz="1800" b="0" strike="noStrike" spc="-1">
                <a:solidFill>
                  <a:srgbClr val="FFFFFF"/>
                </a:solidFill>
                <a:latin typeface="Times New Roman"/>
                <a:ea typeface="DejaVu Sans"/>
              </a:rPr>
              <a:t>En el centro del lado norte de la plaza se levanta la Casa de la Panadería y enfrente, en el lado sur, la Casa de la Carnicería.</a:t>
            </a:r>
            <a:r>
              <a:t/>
            </a:r>
            <a:br/>
            <a:r>
              <a:rPr lang="es-ES" sz="1800" b="0" strike="noStrike" spc="-1">
                <a:solidFill>
                  <a:srgbClr val="FFFFFF"/>
                </a:solidFill>
                <a:latin typeface="Times New Roman"/>
                <a:ea typeface="DejaVu Sans"/>
              </a:rPr>
              <a:t>Su uso ha sido muy variado: mercado, plaza de toros, patíbulo, etc.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776">
                                            <p:txEl>
                                              <p:pRg st="0" end="0"/>
                                            </p:txEl>
                                          </p:spTgt>
                                        </p:tgtEl>
                                        <p:attrNameLst>
                                          <p:attrName>style.visibility</p:attrName>
                                        </p:attrNameLst>
                                      </p:cBhvr>
                                      <p:to>
                                        <p:strVal val="visible"/>
                                      </p:to>
                                    </p:set>
                                    <p:animEffect transition="in" filter="fade">
                                      <p:cBhvr additive="repl">
                                        <p:cTn id="7" dur="1000"/>
                                        <p:tgtEl>
                                          <p:spTgt spid="7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CustomShape 1"/>
          <p:cNvSpPr/>
          <p:nvPr/>
        </p:nvSpPr>
        <p:spPr>
          <a:xfrm>
            <a:off x="685800" y="609120"/>
            <a:ext cx="7772040" cy="11426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4400" b="0" strike="noStrike" spc="-1">
                <a:solidFill>
                  <a:srgbClr val="FFFFFF"/>
                </a:solidFill>
                <a:latin typeface="Times New Roman"/>
              </a:rPr>
              <a:t>Plaza Mayor. Casa de la Panadería. 1617.</a:t>
            </a:r>
            <a:endParaRPr lang="es-ES" sz="4400" b="0" strike="noStrike" spc="-1">
              <a:latin typeface="Arial"/>
            </a:endParaRPr>
          </a:p>
        </p:txBody>
      </p:sp>
      <p:pic>
        <p:nvPicPr>
          <p:cNvPr id="778" name="Picture 3_22" descr="PMAYOR4"/>
          <p:cNvPicPr/>
          <p:nvPr/>
        </p:nvPicPr>
        <p:blipFill>
          <a:blip r:embed="rId2" cstate="print"/>
          <a:stretch/>
        </p:blipFill>
        <p:spPr>
          <a:xfrm>
            <a:off x="1552680" y="2060640"/>
            <a:ext cx="6009840" cy="33523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CustomShape 1"/>
          <p:cNvSpPr/>
          <p:nvPr/>
        </p:nvSpPr>
        <p:spPr>
          <a:xfrm>
            <a:off x="685800" y="609120"/>
            <a:ext cx="7772040" cy="1142640"/>
          </a:xfrm>
          <a:prstGeom prst="rect">
            <a:avLst/>
          </a:prstGeom>
          <a:noFill/>
          <a:ln w="0">
            <a:noFill/>
          </a:ln>
        </p:spPr>
        <p:style>
          <a:lnRef idx="0">
            <a:scrgbClr r="0" g="0" b="0"/>
          </a:lnRef>
          <a:fillRef idx="0">
            <a:scrgbClr r="0" g="0" b="0"/>
          </a:fillRef>
          <a:effectRef idx="0">
            <a:scrgbClr r="0" g="0" b="0"/>
          </a:effectRef>
          <a:fontRef idx="minor"/>
        </p:style>
      </p:sp>
      <p:pic>
        <p:nvPicPr>
          <p:cNvPr id="780" name="Picture 3_23" descr="PMAYOR1"/>
          <p:cNvPicPr/>
          <p:nvPr/>
        </p:nvPicPr>
        <p:blipFill>
          <a:blip r:embed="rId2" cstate="print"/>
          <a:stretch/>
        </p:blipFill>
        <p:spPr>
          <a:xfrm>
            <a:off x="900000" y="476280"/>
            <a:ext cx="3081240" cy="2623680"/>
          </a:xfrm>
          <a:prstGeom prst="rect">
            <a:avLst/>
          </a:prstGeom>
          <a:ln w="0">
            <a:noFill/>
          </a:ln>
        </p:spPr>
      </p:pic>
      <p:pic>
        <p:nvPicPr>
          <p:cNvPr id="781" name="Picture 4_18" descr="PMAYOR3"/>
          <p:cNvPicPr/>
          <p:nvPr/>
        </p:nvPicPr>
        <p:blipFill>
          <a:blip r:embed="rId3" cstate="print"/>
          <a:stretch/>
        </p:blipFill>
        <p:spPr>
          <a:xfrm>
            <a:off x="3022560" y="2708280"/>
            <a:ext cx="5581440" cy="37796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 name="Picture 2_28" descr="madrid-p047"/>
          <p:cNvPicPr/>
          <p:nvPr/>
        </p:nvPicPr>
        <p:blipFill>
          <a:blip r:embed="rId2" cstate="print"/>
          <a:stretch/>
        </p:blipFill>
        <p:spPr>
          <a:xfrm>
            <a:off x="2627280" y="476280"/>
            <a:ext cx="6337080" cy="4752720"/>
          </a:xfrm>
          <a:prstGeom prst="rect">
            <a:avLst/>
          </a:prstGeom>
          <a:ln w="0">
            <a:noFill/>
          </a:ln>
        </p:spPr>
      </p:pic>
      <p:sp>
        <p:nvSpPr>
          <p:cNvPr id="783" name="CustomShape 1"/>
          <p:cNvSpPr/>
          <p:nvPr/>
        </p:nvSpPr>
        <p:spPr>
          <a:xfrm>
            <a:off x="34920" y="5254560"/>
            <a:ext cx="9108720" cy="15537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FFFFFF"/>
                </a:solidFill>
                <a:latin typeface="Arial"/>
                <a:ea typeface="DejaVu Sans"/>
              </a:rPr>
              <a:t>Las construcciones se articulan en </a:t>
            </a:r>
            <a:r>
              <a:rPr lang="es-ES" sz="1600" b="1" strike="noStrike" spc="-1">
                <a:solidFill>
                  <a:srgbClr val="FFFFFF"/>
                </a:solidFill>
                <a:latin typeface="Arial"/>
                <a:ea typeface="DejaVu Sans"/>
              </a:rPr>
              <a:t>tres pisos</a:t>
            </a:r>
            <a:r>
              <a:rPr lang="es-ES" sz="1600" b="0" strike="noStrike" spc="-1">
                <a:solidFill>
                  <a:srgbClr val="FFFFFF"/>
                </a:solidFill>
                <a:latin typeface="Arial"/>
                <a:ea typeface="DejaVu Sans"/>
              </a:rPr>
              <a:t>, sobre un  </a:t>
            </a:r>
            <a:r>
              <a:rPr lang="es-ES" sz="1600" b="1" strike="noStrike" spc="-1">
                <a:solidFill>
                  <a:srgbClr val="FFFFFF"/>
                </a:solidFill>
                <a:latin typeface="Arial"/>
                <a:ea typeface="DejaVu Sans"/>
              </a:rPr>
              <a:t>cuerpo porticado de arcos de medio punto, combinados con dintel</a:t>
            </a:r>
            <a:r>
              <a:rPr lang="es-ES" sz="1600" b="0" strike="noStrike" spc="-1">
                <a:solidFill>
                  <a:srgbClr val="FFFFFF"/>
                </a:solidFill>
                <a:latin typeface="Arial"/>
                <a:ea typeface="DejaVu Sans"/>
              </a:rPr>
              <a:t>.</a:t>
            </a:r>
            <a:endParaRPr lang="es-ES" sz="16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FFFFFF"/>
                </a:solidFill>
                <a:latin typeface="Arial"/>
                <a:ea typeface="DejaVu Sans"/>
              </a:rPr>
              <a:t>Es un conjunto de gran </a:t>
            </a:r>
            <a:r>
              <a:rPr lang="es-ES" sz="1600" b="1" strike="noStrike" spc="-1">
                <a:solidFill>
                  <a:srgbClr val="FFFFFF"/>
                </a:solidFill>
                <a:latin typeface="Arial"/>
                <a:ea typeface="DejaVu Sans"/>
              </a:rPr>
              <a:t>sobriedad decorativa</a:t>
            </a:r>
            <a:r>
              <a:rPr lang="es-ES" sz="1600" b="0" strike="noStrike" spc="-1">
                <a:solidFill>
                  <a:srgbClr val="FFFFFF"/>
                </a:solidFill>
                <a:latin typeface="Arial"/>
                <a:ea typeface="DejaVu Sans"/>
              </a:rPr>
              <a:t>, como corresponde a la austeridad y severidad de la casa reinante.</a:t>
            </a:r>
            <a:endParaRPr lang="es-ES" sz="16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FFFFFF"/>
                </a:solidFill>
                <a:latin typeface="Arial"/>
                <a:ea typeface="DejaVu Sans"/>
              </a:rPr>
              <a:t>Las torres están rematadas por </a:t>
            </a:r>
            <a:r>
              <a:rPr lang="es-ES" sz="1600" b="1" strike="noStrike" spc="-1">
                <a:solidFill>
                  <a:srgbClr val="FFFFFF"/>
                </a:solidFill>
                <a:latin typeface="Arial"/>
                <a:ea typeface="DejaVu Sans"/>
              </a:rPr>
              <a:t>chapiteles</a:t>
            </a:r>
            <a:r>
              <a:rPr lang="es-ES" sz="1600" b="0" strike="noStrike" spc="-1">
                <a:solidFill>
                  <a:srgbClr val="FFFFFF"/>
                </a:solidFill>
                <a:latin typeface="Arial"/>
                <a:ea typeface="DejaVu Sans"/>
              </a:rPr>
              <a:t>, como en El Escorial.</a:t>
            </a:r>
            <a:endParaRPr lang="es-ES" sz="16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FFFFFF"/>
                </a:solidFill>
                <a:latin typeface="Arial"/>
                <a:ea typeface="DejaVu Sans"/>
              </a:rPr>
              <a:t>En el centro se sitúa una </a:t>
            </a:r>
            <a:r>
              <a:rPr lang="es-ES" sz="1600" b="1" strike="noStrike" spc="-1">
                <a:solidFill>
                  <a:srgbClr val="FFFFFF"/>
                </a:solidFill>
                <a:latin typeface="Arial"/>
                <a:ea typeface="DejaVu Sans"/>
              </a:rPr>
              <a:t>estatua ecuestre del rey Felipe III</a:t>
            </a:r>
            <a:r>
              <a:rPr lang="es-ES" sz="1600" b="0" strike="noStrike" spc="-1">
                <a:solidFill>
                  <a:srgbClr val="FFFFFF"/>
                </a:solidFill>
                <a:latin typeface="Arial"/>
                <a:ea typeface="DejaVu Sans"/>
              </a:rPr>
              <a:t>.</a:t>
            </a:r>
            <a:endParaRPr lang="es-ES" sz="1600" b="0" strike="noStrike" spc="-1">
              <a:latin typeface="Arial"/>
            </a:endParaRPr>
          </a:p>
        </p:txBody>
      </p:sp>
      <p:sp>
        <p:nvSpPr>
          <p:cNvPr id="784" name="CustomShape 2"/>
          <p:cNvSpPr/>
          <p:nvPr/>
        </p:nvSpPr>
        <p:spPr>
          <a:xfrm>
            <a:off x="73080" y="620640"/>
            <a:ext cx="2553840" cy="115236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Times New Roman"/>
                <a:ea typeface="DejaVu Sans"/>
              </a:rPr>
              <a:t>PRIMERA ETAPA: la sombra de El Escorial</a:t>
            </a:r>
            <a:endParaRPr lang="es-ES" sz="1800" b="0" strike="noStrike" spc="-1">
              <a:latin typeface="Arial"/>
            </a:endParaRPr>
          </a:p>
        </p:txBody>
      </p:sp>
      <p:sp>
        <p:nvSpPr>
          <p:cNvPr id="785" name="CustomShape 3"/>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El Barroco en España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783">
                                            <p:txEl>
                                              <p:pRg st="0" end="0"/>
                                            </p:txEl>
                                          </p:spTgt>
                                        </p:tgtEl>
                                        <p:attrNameLst>
                                          <p:attrName>style.visibility</p:attrName>
                                        </p:attrNameLst>
                                      </p:cBhvr>
                                      <p:to>
                                        <p:strVal val="visible"/>
                                      </p:to>
                                    </p:set>
                                    <p:animEffect transition="in" filter="fade">
                                      <p:cBhvr additive="repl">
                                        <p:cTn id="7" dur="2000"/>
                                        <p:tgtEl>
                                          <p:spTgt spid="783">
                                            <p:txEl>
                                              <p:pRg st="0" end="0"/>
                                            </p:txEl>
                                          </p:spTgt>
                                        </p:tgtEl>
                                      </p:cBhvr>
                                    </p:animEffect>
                                  </p:childTnLst>
                                </p:cTn>
                              </p:par>
                            </p:childTnLst>
                          </p:cTn>
                        </p:par>
                        <p:par>
                          <p:cTn id="8" fill="hold">
                            <p:stCondLst>
                              <p:cond delay="2000"/>
                            </p:stCondLst>
                            <p:childTnLst>
                              <p:par>
                                <p:cTn id="9" presetID="10" presetClass="entr" fill="hold" nodeType="afterEffect">
                                  <p:stCondLst>
                                    <p:cond delay="0"/>
                                  </p:stCondLst>
                                  <p:childTnLst>
                                    <p:set>
                                      <p:cBhvr>
                                        <p:cTn id="10" dur="1" fill="hold">
                                          <p:stCondLst>
                                            <p:cond delay="0"/>
                                          </p:stCondLst>
                                        </p:cTn>
                                        <p:tgtEl>
                                          <p:spTgt spid="783">
                                            <p:txEl>
                                              <p:pRg st="1" end="1"/>
                                            </p:txEl>
                                          </p:spTgt>
                                        </p:tgtEl>
                                        <p:attrNameLst>
                                          <p:attrName>style.visibility</p:attrName>
                                        </p:attrNameLst>
                                      </p:cBhvr>
                                      <p:to>
                                        <p:strVal val="visible"/>
                                      </p:to>
                                    </p:set>
                                    <p:animEffect transition="in" filter="fade">
                                      <p:cBhvr additive="repl">
                                        <p:cTn id="11" dur="2000"/>
                                        <p:tgtEl>
                                          <p:spTgt spid="783">
                                            <p:txEl>
                                              <p:pRg st="1" end="1"/>
                                            </p:txEl>
                                          </p:spTgt>
                                        </p:tgtEl>
                                      </p:cBhvr>
                                    </p:animEffect>
                                  </p:childTnLst>
                                </p:cTn>
                              </p:par>
                            </p:childTnLst>
                          </p:cTn>
                        </p:par>
                        <p:par>
                          <p:cTn id="12" fill="hold">
                            <p:stCondLst>
                              <p:cond delay="4000"/>
                            </p:stCondLst>
                            <p:childTnLst>
                              <p:par>
                                <p:cTn id="13" presetID="10" presetClass="entr" fill="hold" nodeType="afterEffect">
                                  <p:stCondLst>
                                    <p:cond delay="0"/>
                                  </p:stCondLst>
                                  <p:childTnLst>
                                    <p:set>
                                      <p:cBhvr>
                                        <p:cTn id="14" dur="1" fill="hold">
                                          <p:stCondLst>
                                            <p:cond delay="0"/>
                                          </p:stCondLst>
                                        </p:cTn>
                                        <p:tgtEl>
                                          <p:spTgt spid="783">
                                            <p:txEl>
                                              <p:pRg st="2" end="2"/>
                                            </p:txEl>
                                          </p:spTgt>
                                        </p:tgtEl>
                                        <p:attrNameLst>
                                          <p:attrName>style.visibility</p:attrName>
                                        </p:attrNameLst>
                                      </p:cBhvr>
                                      <p:to>
                                        <p:strVal val="visible"/>
                                      </p:to>
                                    </p:set>
                                    <p:animEffect transition="in" filter="fade">
                                      <p:cBhvr additive="repl">
                                        <p:cTn id="15" dur="2000"/>
                                        <p:tgtEl>
                                          <p:spTgt spid="783">
                                            <p:txEl>
                                              <p:pRg st="2" end="2"/>
                                            </p:txEl>
                                          </p:spTgt>
                                        </p:tgtEl>
                                      </p:cBhvr>
                                    </p:animEffect>
                                  </p:childTnLst>
                                </p:cTn>
                              </p:par>
                            </p:childTnLst>
                          </p:cTn>
                        </p:par>
                        <p:par>
                          <p:cTn id="16" fill="hold">
                            <p:stCondLst>
                              <p:cond delay="6000"/>
                            </p:stCondLst>
                            <p:childTnLst>
                              <p:par>
                                <p:cTn id="17" presetID="10" presetClass="entr" fill="hold" nodeType="afterEffect">
                                  <p:stCondLst>
                                    <p:cond delay="0"/>
                                  </p:stCondLst>
                                  <p:childTnLst>
                                    <p:set>
                                      <p:cBhvr>
                                        <p:cTn id="18" dur="1" fill="hold">
                                          <p:stCondLst>
                                            <p:cond delay="0"/>
                                          </p:stCondLst>
                                        </p:cTn>
                                        <p:tgtEl>
                                          <p:spTgt spid="783">
                                            <p:txEl>
                                              <p:pRg st="3" end="3"/>
                                            </p:txEl>
                                          </p:spTgt>
                                        </p:tgtEl>
                                        <p:attrNameLst>
                                          <p:attrName>style.visibility</p:attrName>
                                        </p:attrNameLst>
                                      </p:cBhvr>
                                      <p:to>
                                        <p:strVal val="visible"/>
                                      </p:to>
                                    </p:set>
                                    <p:animEffect transition="in" filter="fade">
                                      <p:cBhvr additive="repl">
                                        <p:cTn id="19" dur="2000"/>
                                        <p:tgtEl>
                                          <p:spTgt spid="7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CustomShape 1"/>
          <p:cNvSpPr/>
          <p:nvPr/>
        </p:nvSpPr>
        <p:spPr>
          <a:xfrm>
            <a:off x="4572000" y="5589720"/>
            <a:ext cx="4051080" cy="6408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spAutoFit/>
          </a:bodyPr>
          <a:lstStyle/>
          <a:p>
            <a:pPr algn="ctr">
              <a:lnSpc>
                <a:spcPct val="100000"/>
              </a:lnSpc>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FF3300"/>
                </a:solidFill>
                <a:latin typeface="Arial"/>
                <a:ea typeface="DejaVu Sans"/>
              </a:rPr>
              <a:t>Juan Gómez de la Mora</a:t>
            </a:r>
            <a:endParaRPr lang="es-ES" sz="1800" b="0" strike="noStrike" spc="-1">
              <a:latin typeface="Arial"/>
            </a:endParaRPr>
          </a:p>
          <a:p>
            <a:pPr algn="ctr">
              <a:lnSpc>
                <a:spcPct val="100000"/>
              </a:lnSpc>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FFFFFF"/>
                </a:solidFill>
                <a:latin typeface="Arial"/>
                <a:ea typeface="DejaVu Sans"/>
              </a:rPr>
              <a:t>Clerecía de Salamanca (1617)</a:t>
            </a:r>
            <a:endParaRPr lang="es-ES" sz="1800" b="0" strike="noStrike" spc="-1">
              <a:latin typeface="Arial"/>
            </a:endParaRPr>
          </a:p>
        </p:txBody>
      </p:sp>
      <p:pic>
        <p:nvPicPr>
          <p:cNvPr id="787" name="Picture 3_24"/>
          <p:cNvPicPr/>
          <p:nvPr/>
        </p:nvPicPr>
        <p:blipFill>
          <a:blip r:embed="rId2" cstate="print"/>
          <a:stretch/>
        </p:blipFill>
        <p:spPr>
          <a:xfrm>
            <a:off x="128520" y="907920"/>
            <a:ext cx="4155840" cy="5854320"/>
          </a:xfrm>
          <a:prstGeom prst="rect">
            <a:avLst/>
          </a:prstGeom>
          <a:ln w="25560">
            <a:solidFill>
              <a:srgbClr val="FFFFFF"/>
            </a:solidFill>
            <a:miter/>
          </a:ln>
        </p:spPr>
      </p:pic>
      <p:pic>
        <p:nvPicPr>
          <p:cNvPr id="788" name="Picture 4_19"/>
          <p:cNvPicPr/>
          <p:nvPr/>
        </p:nvPicPr>
        <p:blipFill>
          <a:blip r:embed="rId3" cstate="print"/>
          <a:stretch/>
        </p:blipFill>
        <p:spPr>
          <a:xfrm>
            <a:off x="5540400" y="665280"/>
            <a:ext cx="3146040" cy="4563720"/>
          </a:xfrm>
          <a:prstGeom prst="rect">
            <a:avLst/>
          </a:prstGeom>
          <a:ln w="25560">
            <a:solidFill>
              <a:srgbClr val="FFFFFF"/>
            </a:solidFill>
            <a:miter/>
          </a:ln>
        </p:spPr>
      </p:pic>
      <p:sp>
        <p:nvSpPr>
          <p:cNvPr id="789" name="CustomShape 2"/>
          <p:cNvSpPr/>
          <p:nvPr/>
        </p:nvSpPr>
        <p:spPr>
          <a:xfrm>
            <a:off x="73080" y="476280"/>
            <a:ext cx="5435280" cy="360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Times New Roman"/>
                <a:ea typeface="DejaVu Sans"/>
              </a:rPr>
              <a:t>PRIMERA ETAPA: la sombra de El Escorial</a:t>
            </a:r>
            <a:endParaRPr lang="es-ES" sz="1800" b="0" strike="noStrike" spc="-1">
              <a:latin typeface="Arial"/>
            </a:endParaRPr>
          </a:p>
        </p:txBody>
      </p:sp>
      <p:sp>
        <p:nvSpPr>
          <p:cNvPr id="790" name="CustomShape 3"/>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El Barroco en España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CustomShape 1"/>
          <p:cNvSpPr/>
          <p:nvPr/>
        </p:nvSpPr>
        <p:spPr>
          <a:xfrm>
            <a:off x="685800" y="609120"/>
            <a:ext cx="7772040" cy="1142640"/>
          </a:xfrm>
          <a:prstGeom prst="rect">
            <a:avLst/>
          </a:prstGeom>
          <a:noFill/>
          <a:ln w="0">
            <a:noFill/>
          </a:ln>
        </p:spPr>
        <p:style>
          <a:lnRef idx="0">
            <a:scrgbClr r="0" g="0" b="0"/>
          </a:lnRef>
          <a:fillRef idx="0">
            <a:scrgbClr r="0" g="0" b="0"/>
          </a:fillRef>
          <a:effectRef idx="0">
            <a:scrgbClr r="0" g="0" b="0"/>
          </a:effectRef>
          <a:fontRef idx="minor"/>
        </p:style>
      </p:sp>
      <p:pic>
        <p:nvPicPr>
          <p:cNvPr id="792" name="Picture 3_25" descr="Clerecia3"/>
          <p:cNvPicPr/>
          <p:nvPr/>
        </p:nvPicPr>
        <p:blipFill>
          <a:blip r:embed="rId2" cstate="print"/>
          <a:stretch/>
        </p:blipFill>
        <p:spPr>
          <a:xfrm>
            <a:off x="685800" y="2027160"/>
            <a:ext cx="3808080" cy="4022280"/>
          </a:xfrm>
          <a:prstGeom prst="rect">
            <a:avLst/>
          </a:prstGeom>
          <a:ln w="0">
            <a:noFill/>
          </a:ln>
        </p:spPr>
      </p:pic>
      <p:pic>
        <p:nvPicPr>
          <p:cNvPr id="793" name="Picture 4_20" descr="Clerecia4"/>
          <p:cNvPicPr/>
          <p:nvPr/>
        </p:nvPicPr>
        <p:blipFill>
          <a:blip r:embed="rId3" cstate="print"/>
          <a:stretch/>
        </p:blipFill>
        <p:spPr>
          <a:xfrm>
            <a:off x="5153040" y="1981080"/>
            <a:ext cx="2801520" cy="41144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CustomShape 1"/>
          <p:cNvSpPr/>
          <p:nvPr/>
        </p:nvSpPr>
        <p:spPr>
          <a:xfrm>
            <a:off x="5003640" y="1460520"/>
            <a:ext cx="4140000" cy="38116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FF"/>
                </a:solidFill>
                <a:latin typeface="Arial"/>
                <a:ea typeface="DejaVu Sans"/>
              </a:rPr>
              <a:t>Se van sustituyendo las antiguas y austeras formas por un </a:t>
            </a:r>
            <a:r>
              <a:rPr lang="es-ES_tradnl" sz="1800" b="1" strike="noStrike" spc="-1">
                <a:solidFill>
                  <a:srgbClr val="FFFFFF"/>
                </a:solidFill>
                <a:latin typeface="Arial"/>
                <a:ea typeface="DejaVu Sans"/>
              </a:rPr>
              <a:t>lenguaje más decorativista (</a:t>
            </a:r>
            <a:r>
              <a:rPr lang="es-ES_tradnl" sz="1800" b="1" i="1" strike="noStrike" spc="-1">
                <a:solidFill>
                  <a:srgbClr val="FF3300"/>
                </a:solidFill>
                <a:latin typeface="Arial"/>
                <a:ea typeface="DejaVu Sans"/>
              </a:rPr>
              <a:t>Churrigueresco</a:t>
            </a:r>
            <a:r>
              <a:rPr lang="es-ES_tradnl" sz="1800" b="1" strike="noStrike" spc="-1">
                <a:solidFill>
                  <a:srgbClr val="FFFFFF"/>
                </a:solidFill>
                <a:latin typeface="Arial"/>
                <a:ea typeface="DejaVu Sans"/>
              </a:rPr>
              <a:t>), ligado a las demás artes monumentales, especialmente la escultura en madera de los retablos.</a:t>
            </a:r>
            <a:endParaRPr lang="es-ES" sz="1800" b="0" strike="noStrike" spc="-1">
              <a:latin typeface="Arial"/>
            </a:endParaRPr>
          </a:p>
          <a:p>
            <a:pPr>
              <a:lnSpc>
                <a:spcPct val="100000"/>
              </a:lnSpc>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FF"/>
                </a:solidFill>
                <a:latin typeface="Arial"/>
                <a:ea typeface="DejaVu Sans"/>
              </a:rPr>
              <a:t>Se van incorporando motivos vegetales, volutas, molduras o escudos recortados.</a:t>
            </a:r>
            <a:endParaRPr lang="es-ES" sz="1800" b="0" strike="noStrike" spc="-1">
              <a:latin typeface="Arial"/>
            </a:endParaRPr>
          </a:p>
          <a:p>
            <a:pPr>
              <a:lnSpc>
                <a:spcPct val="100000"/>
              </a:lnSpc>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1" strike="noStrike" spc="-1">
                <a:solidFill>
                  <a:srgbClr val="FFFFFF"/>
                </a:solidFill>
                <a:latin typeface="Arial"/>
                <a:ea typeface="DejaVu Sans"/>
              </a:rPr>
              <a:t>Ruptura de la superficie de las fachadas</a:t>
            </a:r>
            <a:r>
              <a:rPr lang="es-ES_tradnl" sz="1800" b="0" strike="noStrike" spc="-1">
                <a:solidFill>
                  <a:srgbClr val="FFFFFF"/>
                </a:solidFill>
                <a:latin typeface="Arial"/>
                <a:ea typeface="DejaVu Sans"/>
              </a:rPr>
              <a:t>, con el fin de potenciar los juegos de luces y sombras.</a:t>
            </a:r>
            <a:endParaRPr lang="es-ES" sz="1800" b="0" strike="noStrike" spc="-1">
              <a:latin typeface="Arial"/>
            </a:endParaRPr>
          </a:p>
        </p:txBody>
      </p:sp>
      <p:pic>
        <p:nvPicPr>
          <p:cNvPr id="795" name="Picture 3_26" descr="31"/>
          <p:cNvPicPr/>
          <p:nvPr/>
        </p:nvPicPr>
        <p:blipFill>
          <a:blip r:embed="rId2" cstate="print"/>
          <a:stretch/>
        </p:blipFill>
        <p:spPr>
          <a:xfrm>
            <a:off x="34920" y="1724040"/>
            <a:ext cx="4968360" cy="4873320"/>
          </a:xfrm>
          <a:prstGeom prst="rect">
            <a:avLst/>
          </a:prstGeom>
          <a:ln w="0">
            <a:noFill/>
          </a:ln>
        </p:spPr>
      </p:pic>
      <p:sp>
        <p:nvSpPr>
          <p:cNvPr id="796" name="CustomShape 2"/>
          <p:cNvSpPr/>
          <p:nvPr/>
        </p:nvSpPr>
        <p:spPr>
          <a:xfrm>
            <a:off x="5003280" y="5805000"/>
            <a:ext cx="4140000" cy="8762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3300"/>
                </a:solidFill>
                <a:latin typeface="Times New Roman"/>
              </a:rPr>
              <a:t>José Benito Churriguera</a:t>
            </a:r>
            <a:r>
              <a:rPr lang="es-ES" sz="1800" b="0" strike="noStrike" spc="-1">
                <a:solidFill>
                  <a:srgbClr val="FF3300"/>
                </a:solidFill>
                <a:latin typeface="Times New Roman"/>
              </a:rPr>
              <a:t>,</a:t>
            </a:r>
            <a:r>
              <a:t/>
            </a:r>
            <a:br/>
            <a:r>
              <a:rPr lang="es-ES" sz="1800" b="0" strike="noStrike" spc="-1">
                <a:solidFill>
                  <a:srgbClr val="FFFFFF"/>
                </a:solidFill>
                <a:latin typeface="Times New Roman"/>
              </a:rPr>
              <a:t>retablo del convento de San Esteban (Salamanca, 1693-1695)</a:t>
            </a:r>
            <a:endParaRPr lang="es-ES" sz="1800" b="0" strike="noStrike" spc="-1">
              <a:latin typeface="Arial"/>
            </a:endParaRPr>
          </a:p>
        </p:txBody>
      </p:sp>
      <p:sp>
        <p:nvSpPr>
          <p:cNvPr id="797" name="CustomShape 3"/>
          <p:cNvSpPr/>
          <p:nvPr/>
        </p:nvSpPr>
        <p:spPr>
          <a:xfrm>
            <a:off x="73080" y="790560"/>
            <a:ext cx="5435280" cy="5504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3300"/>
                </a:solidFill>
                <a:latin typeface="Times New Roman"/>
                <a:ea typeface="DejaVu Sans"/>
              </a:rPr>
              <a:t>SEGUNDA ETAPA </a:t>
            </a:r>
            <a:r>
              <a:rPr lang="es-ES" sz="1800" b="0" strike="noStrike" spc="-1">
                <a:solidFill>
                  <a:srgbClr val="FF3300"/>
                </a:solidFill>
                <a:latin typeface="Times New Roman"/>
                <a:ea typeface="DejaVu Sans"/>
              </a:rPr>
              <a:t>(último tercio del XVII y primer tercio del XVIII):</a:t>
            </a:r>
            <a:r>
              <a:rPr lang="es-ES" sz="1800" b="1" strike="noStrike" spc="-1">
                <a:solidFill>
                  <a:srgbClr val="FF3300"/>
                </a:solidFill>
                <a:latin typeface="Times New Roman"/>
                <a:ea typeface="DejaVu Sans"/>
              </a:rPr>
              <a:t> la plenitud del Barroco</a:t>
            </a:r>
            <a:endParaRPr lang="es-ES" sz="1800" b="0" strike="noStrike" spc="-1">
              <a:latin typeface="Arial"/>
            </a:endParaRPr>
          </a:p>
        </p:txBody>
      </p:sp>
      <p:sp>
        <p:nvSpPr>
          <p:cNvPr id="798" name="CustomShape 4"/>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El Barroco en España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794">
                                            <p:txEl>
                                              <p:pRg st="0" end="0"/>
                                            </p:txEl>
                                          </p:spTgt>
                                        </p:tgtEl>
                                        <p:attrNameLst>
                                          <p:attrName>style.visibility</p:attrName>
                                        </p:attrNameLst>
                                      </p:cBhvr>
                                      <p:to>
                                        <p:strVal val="visible"/>
                                      </p:to>
                                    </p:set>
                                    <p:animEffect transition="in" filter="fade">
                                      <p:cBhvr additive="repl">
                                        <p:cTn id="7" dur="2000"/>
                                        <p:tgtEl>
                                          <p:spTgt spid="794">
                                            <p:txEl>
                                              <p:pRg st="0" end="0"/>
                                            </p:txEl>
                                          </p:spTgt>
                                        </p:tgtEl>
                                      </p:cBhvr>
                                    </p:animEffect>
                                  </p:childTnLst>
                                </p:cTn>
                              </p:par>
                            </p:childTnLst>
                          </p:cTn>
                        </p:par>
                        <p:par>
                          <p:cTn id="8" fill="hold">
                            <p:stCondLst>
                              <p:cond delay="2000"/>
                            </p:stCondLst>
                            <p:childTnLst>
                              <p:par>
                                <p:cTn id="9" presetID="10" presetClass="entr" fill="hold" nodeType="afterEffect">
                                  <p:stCondLst>
                                    <p:cond delay="0"/>
                                  </p:stCondLst>
                                  <p:childTnLst>
                                    <p:set>
                                      <p:cBhvr>
                                        <p:cTn id="10" dur="1" fill="hold">
                                          <p:stCondLst>
                                            <p:cond delay="0"/>
                                          </p:stCondLst>
                                        </p:cTn>
                                        <p:tgtEl>
                                          <p:spTgt spid="794">
                                            <p:txEl>
                                              <p:pRg st="1" end="1"/>
                                            </p:txEl>
                                          </p:spTgt>
                                        </p:tgtEl>
                                        <p:attrNameLst>
                                          <p:attrName>style.visibility</p:attrName>
                                        </p:attrNameLst>
                                      </p:cBhvr>
                                      <p:to>
                                        <p:strVal val="visible"/>
                                      </p:to>
                                    </p:set>
                                    <p:animEffect transition="in" filter="fade">
                                      <p:cBhvr additive="repl">
                                        <p:cTn id="11" dur="2000"/>
                                        <p:tgtEl>
                                          <p:spTgt spid="794">
                                            <p:txEl>
                                              <p:pRg st="1" end="1"/>
                                            </p:txEl>
                                          </p:spTgt>
                                        </p:tgtEl>
                                      </p:cBhvr>
                                    </p:animEffect>
                                  </p:childTnLst>
                                </p:cTn>
                              </p:par>
                            </p:childTnLst>
                          </p:cTn>
                        </p:par>
                        <p:par>
                          <p:cTn id="12" fill="hold">
                            <p:stCondLst>
                              <p:cond delay="4000"/>
                            </p:stCondLst>
                            <p:childTnLst>
                              <p:par>
                                <p:cTn id="13" presetID="10" presetClass="entr" fill="hold" nodeType="afterEffect">
                                  <p:stCondLst>
                                    <p:cond delay="0"/>
                                  </p:stCondLst>
                                  <p:childTnLst>
                                    <p:set>
                                      <p:cBhvr>
                                        <p:cTn id="14" dur="1" fill="hold">
                                          <p:stCondLst>
                                            <p:cond delay="0"/>
                                          </p:stCondLst>
                                        </p:cTn>
                                        <p:tgtEl>
                                          <p:spTgt spid="794">
                                            <p:txEl>
                                              <p:pRg st="2" end="2"/>
                                            </p:txEl>
                                          </p:spTgt>
                                        </p:tgtEl>
                                        <p:attrNameLst>
                                          <p:attrName>style.visibility</p:attrName>
                                        </p:attrNameLst>
                                      </p:cBhvr>
                                      <p:to>
                                        <p:strVal val="visible"/>
                                      </p:to>
                                    </p:set>
                                    <p:animEffect transition="in" filter="fade">
                                      <p:cBhvr additive="repl">
                                        <p:cTn id="15" dur="2000"/>
                                        <p:tgtEl>
                                          <p:spTgt spid="7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 name="Picture 2_29" descr="31"/>
          <p:cNvPicPr/>
          <p:nvPr/>
        </p:nvPicPr>
        <p:blipFill>
          <a:blip r:embed="rId2" cstate="print"/>
          <a:stretch/>
        </p:blipFill>
        <p:spPr>
          <a:xfrm>
            <a:off x="108000" y="1249200"/>
            <a:ext cx="5616000" cy="5506920"/>
          </a:xfrm>
          <a:prstGeom prst="rect">
            <a:avLst/>
          </a:prstGeom>
          <a:ln w="0">
            <a:noFill/>
          </a:ln>
        </p:spPr>
      </p:pic>
      <p:sp>
        <p:nvSpPr>
          <p:cNvPr id="800" name="CustomShape 1"/>
          <p:cNvSpPr/>
          <p:nvPr/>
        </p:nvSpPr>
        <p:spPr>
          <a:xfrm>
            <a:off x="73080" y="620640"/>
            <a:ext cx="5435280" cy="5504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Times New Roman"/>
                <a:ea typeface="DejaVu Sans"/>
              </a:rPr>
              <a:t>SEGUNDA ETAPA </a:t>
            </a:r>
            <a:r>
              <a:rPr lang="es-ES" sz="1800" b="0" strike="noStrike" spc="-1">
                <a:solidFill>
                  <a:srgbClr val="FFFFFF"/>
                </a:solidFill>
                <a:latin typeface="Times New Roman"/>
                <a:ea typeface="DejaVu Sans"/>
              </a:rPr>
              <a:t>(último tercio del XVII y primer tercio del XVIII):</a:t>
            </a:r>
            <a:r>
              <a:rPr lang="es-ES" sz="1800" b="1" strike="noStrike" spc="-1">
                <a:solidFill>
                  <a:srgbClr val="FFFFFF"/>
                </a:solidFill>
                <a:latin typeface="Times New Roman"/>
                <a:ea typeface="DejaVu Sans"/>
              </a:rPr>
              <a:t> la plenitud del Barroco</a:t>
            </a:r>
            <a:endParaRPr lang="es-ES" sz="1800" b="0" strike="noStrike" spc="-1">
              <a:latin typeface="Arial"/>
            </a:endParaRPr>
          </a:p>
        </p:txBody>
      </p:sp>
      <p:sp>
        <p:nvSpPr>
          <p:cNvPr id="801" name="CustomShape 2"/>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El Barroco en España -</a:t>
            </a:r>
            <a:endParaRPr lang="es-ES" sz="1800" b="0" strike="noStrike" spc="-1">
              <a:latin typeface="Arial"/>
            </a:endParaRPr>
          </a:p>
        </p:txBody>
      </p:sp>
      <p:sp>
        <p:nvSpPr>
          <p:cNvPr id="802" name="CustomShape 3"/>
          <p:cNvSpPr/>
          <p:nvPr/>
        </p:nvSpPr>
        <p:spPr>
          <a:xfrm>
            <a:off x="5796000" y="5229360"/>
            <a:ext cx="3347640" cy="14522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3300"/>
                </a:solidFill>
                <a:latin typeface="Times New Roman"/>
                <a:ea typeface="DejaVu Sans"/>
              </a:rPr>
              <a:t>José Benito Churriguera</a:t>
            </a:r>
            <a:r>
              <a:rPr lang="es-ES" sz="2000" b="0" strike="noStrike" spc="-1">
                <a:solidFill>
                  <a:srgbClr val="FF3300"/>
                </a:solidFill>
                <a:latin typeface="Times New Roman"/>
                <a:ea typeface="DejaVu Sans"/>
              </a:rPr>
              <a:t>,</a:t>
            </a:r>
            <a:r>
              <a:t/>
            </a:r>
            <a:br/>
            <a:r>
              <a:rPr lang="es-ES" sz="2000" b="0" strike="noStrike" spc="-1">
                <a:solidFill>
                  <a:srgbClr val="FFFFFF"/>
                </a:solidFill>
                <a:latin typeface="Times New Roman"/>
                <a:ea typeface="DejaVu Sans"/>
              </a:rPr>
              <a:t>retablo del convento de San Esteban (Salamanca, 1693-1695)</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CustomShape 1"/>
          <p:cNvSpPr/>
          <p:nvPr/>
        </p:nvSpPr>
        <p:spPr>
          <a:xfrm>
            <a:off x="-360" y="1341000"/>
            <a:ext cx="3995280" cy="532728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lnSpcReduction="10000"/>
          </a:bodyPr>
          <a:lstStyle/>
          <a:p>
            <a:pPr>
              <a:lnSpc>
                <a:spcPct val="80000"/>
              </a:lnSpc>
              <a:spcBef>
                <a:spcPts val="448"/>
              </a:spcBef>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rPr>
              <a:t>Recorren el </a:t>
            </a:r>
            <a:r>
              <a:rPr lang="es-ES" sz="1800" b="0" strike="noStrike" spc="-1">
                <a:solidFill>
                  <a:srgbClr val="FFFFFF"/>
                </a:solidFill>
                <a:latin typeface="Arial"/>
              </a:rPr>
              <a:t>primer cuerpo</a:t>
            </a:r>
            <a:r>
              <a:rPr lang="es-ES" sz="1800" b="1" strike="noStrike" spc="-1">
                <a:solidFill>
                  <a:srgbClr val="FFFFFF"/>
                </a:solidFill>
                <a:latin typeface="Arial"/>
              </a:rPr>
              <a:t> seis grandes </a:t>
            </a:r>
            <a:r>
              <a:rPr lang="es-ES" sz="1800" b="0" strike="noStrike" spc="-1">
                <a:solidFill>
                  <a:srgbClr val="FFFFFF"/>
                </a:solidFill>
                <a:latin typeface="Arial"/>
              </a:rPr>
              <a:t>columnas salomónicas</a:t>
            </a:r>
            <a:r>
              <a:rPr lang="es-ES" sz="1800" b="1" strike="noStrike" spc="-1">
                <a:solidFill>
                  <a:srgbClr val="FFFFFF"/>
                </a:solidFill>
                <a:latin typeface="Arial"/>
              </a:rPr>
              <a:t>, recubiertas de </a:t>
            </a:r>
            <a:r>
              <a:rPr lang="es-ES" sz="1800" b="0" strike="noStrike" spc="-1">
                <a:solidFill>
                  <a:srgbClr val="FFFFFF"/>
                </a:solidFill>
                <a:latin typeface="Arial"/>
              </a:rPr>
              <a:t>decoración vegetal</a:t>
            </a:r>
            <a:r>
              <a:rPr lang="es-ES" sz="1800" b="1" strike="noStrike" spc="-1">
                <a:solidFill>
                  <a:srgbClr val="FFFFFF"/>
                </a:solidFill>
                <a:latin typeface="Arial"/>
              </a:rPr>
              <a:t>.</a:t>
            </a:r>
            <a:endParaRPr lang="es-ES" sz="1800" b="0" strike="noStrike" spc="-1">
              <a:latin typeface="Arial"/>
            </a:endParaRPr>
          </a:p>
          <a:p>
            <a:pPr>
              <a:lnSpc>
                <a:spcPct val="80000"/>
              </a:lnSpc>
              <a:spcBef>
                <a:spcPts val="448"/>
              </a:spcBef>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rPr>
              <a:t>En su centro se halla el </a:t>
            </a:r>
            <a:r>
              <a:rPr lang="es-ES" sz="1800" b="0" strike="noStrike" spc="-1">
                <a:solidFill>
                  <a:srgbClr val="FFFFFF"/>
                </a:solidFill>
                <a:latin typeface="Arial"/>
              </a:rPr>
              <a:t>tabernáculo</a:t>
            </a:r>
            <a:r>
              <a:rPr lang="es-ES" sz="1800" b="1" strike="noStrike" spc="-1">
                <a:solidFill>
                  <a:srgbClr val="FFFFFF"/>
                </a:solidFill>
                <a:latin typeface="Arial"/>
              </a:rPr>
              <a:t>,</a:t>
            </a:r>
            <a:r>
              <a:rPr lang="es-ES" sz="1800" b="0" strike="noStrike" spc="-1">
                <a:solidFill>
                  <a:srgbClr val="FFFFFF"/>
                </a:solidFill>
                <a:latin typeface="Arial"/>
              </a:rPr>
              <a:t> </a:t>
            </a:r>
            <a:r>
              <a:rPr lang="es-ES" sz="1800" b="1" strike="noStrike" spc="-1">
                <a:solidFill>
                  <a:srgbClr val="FFFFFF"/>
                </a:solidFill>
                <a:latin typeface="Arial"/>
              </a:rPr>
              <a:t>concebido como un templete, flanqueado por un par de columnas a cada lado; entre éstas y las dos de los extremos se encuentran </a:t>
            </a:r>
            <a:r>
              <a:rPr lang="es-ES" sz="1800" b="0" strike="noStrike" spc="-1">
                <a:solidFill>
                  <a:srgbClr val="FFFFFF"/>
                </a:solidFill>
                <a:latin typeface="Arial"/>
              </a:rPr>
              <a:t>dos hornacinas</a:t>
            </a:r>
            <a:r>
              <a:rPr lang="es-ES" sz="1800" b="1" strike="noStrike" spc="-1">
                <a:solidFill>
                  <a:srgbClr val="FFFFFF"/>
                </a:solidFill>
                <a:latin typeface="Arial"/>
              </a:rPr>
              <a:t> que dan cobijo a las esculturas de </a:t>
            </a:r>
            <a:r>
              <a:rPr lang="es-ES" sz="1800" b="0" strike="noStrike" spc="-1">
                <a:solidFill>
                  <a:srgbClr val="FFFFFF"/>
                </a:solidFill>
                <a:latin typeface="Arial"/>
              </a:rPr>
              <a:t>Santo Domingo de Guzmán </a:t>
            </a:r>
            <a:r>
              <a:rPr lang="es-ES" sz="1800" b="1" strike="noStrike" spc="-1">
                <a:solidFill>
                  <a:srgbClr val="FFFFFF"/>
                </a:solidFill>
                <a:latin typeface="Arial"/>
              </a:rPr>
              <a:t>y</a:t>
            </a:r>
            <a:r>
              <a:rPr lang="es-ES" sz="1800" b="0" strike="noStrike" spc="-1">
                <a:solidFill>
                  <a:srgbClr val="FFFFFF"/>
                </a:solidFill>
                <a:latin typeface="Arial"/>
              </a:rPr>
              <a:t> San Francisco de Asís</a:t>
            </a:r>
            <a:r>
              <a:rPr lang="es-ES" sz="1800" b="1" strike="noStrike" spc="-1">
                <a:solidFill>
                  <a:srgbClr val="FFFFFF"/>
                </a:solidFill>
                <a:latin typeface="Arial"/>
              </a:rPr>
              <a:t>, atribuidas al autor del retablo.</a:t>
            </a:r>
            <a:endParaRPr lang="es-ES" sz="1800" b="0" strike="noStrike" spc="-1">
              <a:latin typeface="Arial"/>
            </a:endParaRPr>
          </a:p>
          <a:p>
            <a:pPr>
              <a:lnSpc>
                <a:spcPct val="80000"/>
              </a:lnSpc>
              <a:spcBef>
                <a:spcPts val="448"/>
              </a:spcBef>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rPr>
              <a:t>El </a:t>
            </a:r>
            <a:r>
              <a:rPr lang="es-ES" sz="1800" b="0" strike="noStrike" spc="-1">
                <a:solidFill>
                  <a:srgbClr val="FFFFFF"/>
                </a:solidFill>
                <a:latin typeface="Arial"/>
              </a:rPr>
              <a:t>segundo cuerpo</a:t>
            </a:r>
            <a:r>
              <a:rPr lang="es-ES" sz="1800" b="1" strike="noStrike" spc="-1">
                <a:solidFill>
                  <a:srgbClr val="FFFFFF"/>
                </a:solidFill>
                <a:latin typeface="Arial"/>
              </a:rPr>
              <a:t> tiene como centro y remate </a:t>
            </a:r>
            <a:r>
              <a:rPr lang="es-ES" sz="1800" b="0" strike="noStrike" spc="-1">
                <a:solidFill>
                  <a:srgbClr val="FFFFFF"/>
                </a:solidFill>
                <a:latin typeface="Arial"/>
              </a:rPr>
              <a:t>una pintura de Claudio Coello</a:t>
            </a:r>
            <a:r>
              <a:rPr lang="es-ES" sz="1800" b="1" strike="noStrike" spc="-1">
                <a:solidFill>
                  <a:srgbClr val="FFFFFF"/>
                </a:solidFill>
                <a:latin typeface="Arial"/>
              </a:rPr>
              <a:t> cuyo tema es el </a:t>
            </a:r>
            <a:r>
              <a:rPr lang="es-ES" sz="1800" b="0" strike="noStrike" spc="-1">
                <a:solidFill>
                  <a:srgbClr val="FFFFFF"/>
                </a:solidFill>
                <a:latin typeface="Arial"/>
              </a:rPr>
              <a:t>martirio de San Esteban</a:t>
            </a:r>
            <a:r>
              <a:rPr lang="es-ES" sz="1800" b="1" strike="noStrike" spc="-1">
                <a:solidFill>
                  <a:srgbClr val="FFFFFF"/>
                </a:solidFill>
                <a:latin typeface="Arial"/>
              </a:rPr>
              <a:t>.</a:t>
            </a:r>
            <a:endParaRPr lang="es-ES" sz="1800" b="0" strike="noStrike" spc="-1">
              <a:latin typeface="Arial"/>
            </a:endParaRPr>
          </a:p>
          <a:p>
            <a:pPr>
              <a:lnSpc>
                <a:spcPct val="80000"/>
              </a:lnSpc>
              <a:spcBef>
                <a:spcPts val="448"/>
              </a:spcBef>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rPr>
              <a:t>Todo está dorado y recubierto de profusa decoración, dando lugar a uno de los más </a:t>
            </a:r>
            <a:r>
              <a:rPr lang="es-ES" sz="1800" b="0" strike="noStrike" spc="-1">
                <a:solidFill>
                  <a:srgbClr val="FFFFFF"/>
                </a:solidFill>
                <a:latin typeface="Arial"/>
              </a:rPr>
              <a:t>monumentales retablos barrocos</a:t>
            </a:r>
            <a:r>
              <a:rPr lang="es-ES" sz="1800" b="1" strike="noStrike" spc="-1">
                <a:solidFill>
                  <a:srgbClr val="FFFFFF"/>
                </a:solidFill>
                <a:latin typeface="Arial"/>
              </a:rPr>
              <a:t> típicamente españoles, característicos del llamado </a:t>
            </a:r>
            <a:r>
              <a:rPr lang="es-ES" sz="1800" b="0" strike="noStrike" spc="-1">
                <a:solidFill>
                  <a:srgbClr val="FFFFFF"/>
                </a:solidFill>
                <a:latin typeface="Arial"/>
              </a:rPr>
              <a:t>estilo churrigueresco.</a:t>
            </a:r>
            <a:r>
              <a:rPr lang="es-ES" sz="1800" b="1" strike="noStrike" spc="-1">
                <a:solidFill>
                  <a:srgbClr val="FFFFFF"/>
                </a:solidFill>
                <a:latin typeface="Arial"/>
              </a:rPr>
              <a:t>. </a:t>
            </a:r>
            <a:endParaRPr lang="es-ES" sz="1800" b="0" strike="noStrike" spc="-1">
              <a:latin typeface="Arial"/>
            </a:endParaRPr>
          </a:p>
        </p:txBody>
      </p:sp>
      <p:pic>
        <p:nvPicPr>
          <p:cNvPr id="804" name="Picture 3_27" descr="31"/>
          <p:cNvPicPr/>
          <p:nvPr/>
        </p:nvPicPr>
        <p:blipFill>
          <a:blip r:embed="rId2" cstate="print"/>
          <a:stretch/>
        </p:blipFill>
        <p:spPr>
          <a:xfrm>
            <a:off x="3995640" y="1131840"/>
            <a:ext cx="5003640" cy="4905000"/>
          </a:xfrm>
          <a:prstGeom prst="rect">
            <a:avLst/>
          </a:prstGeom>
          <a:ln w="0">
            <a:noFill/>
          </a:ln>
        </p:spPr>
      </p:pic>
      <p:sp>
        <p:nvSpPr>
          <p:cNvPr id="805" name="CustomShape 2"/>
          <p:cNvSpPr/>
          <p:nvPr/>
        </p:nvSpPr>
        <p:spPr>
          <a:xfrm>
            <a:off x="4068000" y="6172200"/>
            <a:ext cx="4944240" cy="6422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Retablo de madera dorada con dos cuerpos</a:t>
            </a:r>
            <a:endParaRPr lang="es-ES" sz="1800" b="0" strike="noStrike" spc="-1">
              <a:latin typeface="Arial"/>
            </a:endParaRP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sobre banco</a:t>
            </a:r>
            <a:endParaRPr lang="es-ES" sz="1800" b="0" strike="noStrike" spc="-1">
              <a:latin typeface="Arial"/>
            </a:endParaRPr>
          </a:p>
        </p:txBody>
      </p:sp>
      <p:sp>
        <p:nvSpPr>
          <p:cNvPr id="806" name="CustomShape 3"/>
          <p:cNvSpPr/>
          <p:nvPr/>
        </p:nvSpPr>
        <p:spPr>
          <a:xfrm>
            <a:off x="73080" y="620640"/>
            <a:ext cx="7090920" cy="5504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3300"/>
                </a:solidFill>
                <a:latin typeface="Times New Roman"/>
                <a:ea typeface="DejaVu Sans"/>
              </a:rPr>
              <a:t>SEGUNDA ETAPA </a:t>
            </a:r>
            <a:r>
              <a:rPr lang="es-ES" sz="1800" b="0" strike="noStrike" spc="-1">
                <a:solidFill>
                  <a:srgbClr val="FF3300"/>
                </a:solidFill>
                <a:latin typeface="Times New Roman"/>
                <a:ea typeface="DejaVu Sans"/>
              </a:rPr>
              <a:t>(último tercio del XVII y primer tercio del XVIII):</a:t>
            </a:r>
            <a:r>
              <a:rPr lang="es-ES" sz="1800" b="1" strike="noStrike" spc="-1">
                <a:solidFill>
                  <a:srgbClr val="FF3300"/>
                </a:solidFill>
                <a:latin typeface="Times New Roman"/>
                <a:ea typeface="DejaVu Sans"/>
              </a:rPr>
              <a:t> la plenitud del Barroco</a:t>
            </a:r>
            <a:endParaRPr lang="es-ES" sz="1800" b="0" strike="noStrike" spc="-1">
              <a:latin typeface="Arial"/>
            </a:endParaRPr>
          </a:p>
        </p:txBody>
      </p:sp>
      <p:sp>
        <p:nvSpPr>
          <p:cNvPr id="807" name="CustomShape 4"/>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El Barroco en España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803">
                                            <p:txEl>
                                              <p:pRg st="0" end="0"/>
                                            </p:txEl>
                                          </p:spTgt>
                                        </p:tgtEl>
                                        <p:attrNameLst>
                                          <p:attrName>style.visibility</p:attrName>
                                        </p:attrNameLst>
                                      </p:cBhvr>
                                      <p:to>
                                        <p:strVal val="visible"/>
                                      </p:to>
                                    </p:set>
                                    <p:animEffect transition="in" filter="fade">
                                      <p:cBhvr additive="repl">
                                        <p:cTn id="7" dur="2000"/>
                                        <p:tgtEl>
                                          <p:spTgt spid="803">
                                            <p:txEl>
                                              <p:pRg st="0" end="0"/>
                                            </p:txEl>
                                          </p:spTgt>
                                        </p:tgtEl>
                                      </p:cBhvr>
                                    </p:animEffect>
                                  </p:childTnLst>
                                </p:cTn>
                              </p:par>
                            </p:childTnLst>
                          </p:cTn>
                        </p:par>
                        <p:par>
                          <p:cTn id="8" fill="hold">
                            <p:stCondLst>
                              <p:cond delay="2000"/>
                            </p:stCondLst>
                            <p:childTnLst>
                              <p:par>
                                <p:cTn id="9" presetID="10" presetClass="entr" fill="hold" nodeType="afterEffect">
                                  <p:stCondLst>
                                    <p:cond delay="0"/>
                                  </p:stCondLst>
                                  <p:childTnLst>
                                    <p:set>
                                      <p:cBhvr>
                                        <p:cTn id="10" dur="1" fill="hold">
                                          <p:stCondLst>
                                            <p:cond delay="0"/>
                                          </p:stCondLst>
                                        </p:cTn>
                                        <p:tgtEl>
                                          <p:spTgt spid="803">
                                            <p:txEl>
                                              <p:pRg st="1" end="1"/>
                                            </p:txEl>
                                          </p:spTgt>
                                        </p:tgtEl>
                                        <p:attrNameLst>
                                          <p:attrName>style.visibility</p:attrName>
                                        </p:attrNameLst>
                                      </p:cBhvr>
                                      <p:to>
                                        <p:strVal val="visible"/>
                                      </p:to>
                                    </p:set>
                                    <p:animEffect transition="in" filter="fade">
                                      <p:cBhvr additive="repl">
                                        <p:cTn id="11" dur="2000"/>
                                        <p:tgtEl>
                                          <p:spTgt spid="803">
                                            <p:txEl>
                                              <p:pRg st="1" end="1"/>
                                            </p:txEl>
                                          </p:spTgt>
                                        </p:tgtEl>
                                      </p:cBhvr>
                                    </p:animEffect>
                                  </p:childTnLst>
                                </p:cTn>
                              </p:par>
                            </p:childTnLst>
                          </p:cTn>
                        </p:par>
                        <p:par>
                          <p:cTn id="12" fill="hold">
                            <p:stCondLst>
                              <p:cond delay="4000"/>
                            </p:stCondLst>
                            <p:childTnLst>
                              <p:par>
                                <p:cTn id="13" presetID="10" presetClass="entr" fill="hold" nodeType="afterEffect">
                                  <p:stCondLst>
                                    <p:cond delay="0"/>
                                  </p:stCondLst>
                                  <p:childTnLst>
                                    <p:set>
                                      <p:cBhvr>
                                        <p:cTn id="14" dur="1" fill="hold">
                                          <p:stCondLst>
                                            <p:cond delay="0"/>
                                          </p:stCondLst>
                                        </p:cTn>
                                        <p:tgtEl>
                                          <p:spTgt spid="803">
                                            <p:txEl>
                                              <p:pRg st="2" end="2"/>
                                            </p:txEl>
                                          </p:spTgt>
                                        </p:tgtEl>
                                        <p:attrNameLst>
                                          <p:attrName>style.visibility</p:attrName>
                                        </p:attrNameLst>
                                      </p:cBhvr>
                                      <p:to>
                                        <p:strVal val="visible"/>
                                      </p:to>
                                    </p:set>
                                    <p:animEffect transition="in" filter="fade">
                                      <p:cBhvr additive="repl">
                                        <p:cTn id="15" dur="2000"/>
                                        <p:tgtEl>
                                          <p:spTgt spid="803">
                                            <p:txEl>
                                              <p:pRg st="2" end="2"/>
                                            </p:txEl>
                                          </p:spTgt>
                                        </p:tgtEl>
                                      </p:cBhvr>
                                    </p:animEffect>
                                  </p:childTnLst>
                                </p:cTn>
                              </p:par>
                            </p:childTnLst>
                          </p:cTn>
                        </p:par>
                        <p:par>
                          <p:cTn id="16" fill="hold">
                            <p:stCondLst>
                              <p:cond delay="6000"/>
                            </p:stCondLst>
                            <p:childTnLst>
                              <p:par>
                                <p:cTn id="17" presetID="10" presetClass="entr" fill="hold" nodeType="afterEffect">
                                  <p:stCondLst>
                                    <p:cond delay="0"/>
                                  </p:stCondLst>
                                  <p:childTnLst>
                                    <p:set>
                                      <p:cBhvr>
                                        <p:cTn id="18" dur="1" fill="hold">
                                          <p:stCondLst>
                                            <p:cond delay="0"/>
                                          </p:stCondLst>
                                        </p:cTn>
                                        <p:tgtEl>
                                          <p:spTgt spid="803">
                                            <p:txEl>
                                              <p:pRg st="3" end="3"/>
                                            </p:txEl>
                                          </p:spTgt>
                                        </p:tgtEl>
                                        <p:attrNameLst>
                                          <p:attrName>style.visibility</p:attrName>
                                        </p:attrNameLst>
                                      </p:cBhvr>
                                      <p:to>
                                        <p:strVal val="visible"/>
                                      </p:to>
                                    </p:set>
                                    <p:animEffect transition="in" filter="fade">
                                      <p:cBhvr additive="repl">
                                        <p:cTn id="19" dur="2000"/>
                                        <p:tgtEl>
                                          <p:spTgt spid="8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 name="CustomShape 1"/>
          <p:cNvSpPr/>
          <p:nvPr/>
        </p:nvSpPr>
        <p:spPr>
          <a:xfrm>
            <a:off x="0" y="1449360"/>
            <a:ext cx="4571640" cy="44362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FF"/>
                </a:solidFill>
                <a:latin typeface="Arial"/>
                <a:ea typeface="DejaVu Sans"/>
              </a:rPr>
              <a:t>La arquitectura barroca española es, ante todo, ornamentación (</a:t>
            </a:r>
            <a:r>
              <a:rPr lang="es-ES_tradnl" sz="1800" b="1" strike="noStrike" spc="-1">
                <a:solidFill>
                  <a:srgbClr val="FFFFFF"/>
                </a:solidFill>
                <a:latin typeface="Arial"/>
                <a:ea typeface="DejaVu Sans"/>
              </a:rPr>
              <a:t>recargamiento decorativo: churrigueresco</a:t>
            </a:r>
            <a:r>
              <a:rPr lang="es-ES_tradnl" sz="1800" b="0" strike="noStrike" spc="-1">
                <a:solidFill>
                  <a:srgbClr val="FFFFFF"/>
                </a:solidFill>
                <a:latin typeface="Arial"/>
                <a:ea typeface="DejaVu Sans"/>
              </a:rPr>
              <a:t>). </a:t>
            </a:r>
            <a:endParaRPr lang="es-ES" sz="1800" b="0" strike="noStrike" spc="-1">
              <a:latin typeface="Arial"/>
            </a:endParaRPr>
          </a:p>
          <a:p>
            <a:pPr>
              <a:lnSpc>
                <a:spcPct val="100000"/>
              </a:lnSpc>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FF"/>
                </a:solidFill>
                <a:latin typeface="Arial"/>
                <a:ea typeface="DejaVu Sans"/>
              </a:rPr>
              <a:t>Esta ornamentación no se limitará al interior, como en Italia, sino que </a:t>
            </a:r>
            <a:r>
              <a:rPr lang="es-ES_tradnl" sz="1800" b="1" strike="noStrike" spc="-1">
                <a:solidFill>
                  <a:srgbClr val="FFFFFF"/>
                </a:solidFill>
                <a:latin typeface="Arial"/>
                <a:ea typeface="DejaVu Sans"/>
              </a:rPr>
              <a:t>se desborda en la fachada</a:t>
            </a:r>
            <a:r>
              <a:rPr lang="es-ES_tradnl" sz="1800" b="0" strike="noStrike" spc="-1">
                <a:solidFill>
                  <a:srgbClr val="FFFFFF"/>
                </a:solidFill>
                <a:latin typeface="Arial"/>
                <a:ea typeface="DejaVu Sans"/>
              </a:rPr>
              <a:t>, a la que acaba sepultando.</a:t>
            </a:r>
            <a:endParaRPr lang="es-ES" sz="1800" b="0" strike="noStrike" spc="-1">
              <a:latin typeface="Arial"/>
            </a:endParaRPr>
          </a:p>
          <a:p>
            <a:pPr>
              <a:lnSpc>
                <a:spcPct val="100000"/>
              </a:lnSpc>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FF"/>
                </a:solidFill>
                <a:latin typeface="Arial"/>
                <a:ea typeface="DejaVu Sans"/>
              </a:rPr>
              <a:t>Una especie de </a:t>
            </a:r>
            <a:r>
              <a:rPr lang="es-ES_tradnl" sz="1800" b="1" i="1" strike="noStrike" spc="-1">
                <a:solidFill>
                  <a:srgbClr val="FFFFFF"/>
                </a:solidFill>
                <a:latin typeface="Arial"/>
                <a:ea typeface="DejaVu Sans"/>
              </a:rPr>
              <a:t>horror vacui</a:t>
            </a:r>
            <a:r>
              <a:rPr lang="es-ES_tradnl" sz="1800" b="0" strike="noStrike" spc="-1">
                <a:solidFill>
                  <a:srgbClr val="FFFFFF"/>
                </a:solidFill>
                <a:latin typeface="Arial"/>
                <a:ea typeface="DejaVu Sans"/>
              </a:rPr>
              <a:t> parece dominar a los artistas del pleno barroco español, que despliegan una enorme imaginación en el </a:t>
            </a:r>
            <a:r>
              <a:rPr lang="es-ES_tradnl" sz="1800" b="1" strike="noStrike" spc="-1">
                <a:solidFill>
                  <a:srgbClr val="FFFFFF"/>
                </a:solidFill>
                <a:latin typeface="Arial"/>
                <a:ea typeface="DejaVu Sans"/>
              </a:rPr>
              <a:t>cubrimiento de fachadas y paramentos.</a:t>
            </a:r>
            <a:endParaRPr lang="es-ES" sz="1800" b="0" strike="noStrike" spc="-1">
              <a:latin typeface="Arial"/>
            </a:endParaRPr>
          </a:p>
          <a:p>
            <a:pPr>
              <a:lnSpc>
                <a:spcPct val="100000"/>
              </a:lnSpc>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FF"/>
                </a:solidFill>
                <a:latin typeface="Arial"/>
                <a:ea typeface="DejaVu Sans"/>
              </a:rPr>
              <a:t>Entre los</a:t>
            </a:r>
            <a:r>
              <a:rPr lang="es-ES_tradnl" sz="1800" b="1" strike="noStrike" spc="-1">
                <a:solidFill>
                  <a:srgbClr val="FFFFFF"/>
                </a:solidFill>
                <a:latin typeface="Arial"/>
                <a:ea typeface="DejaVu Sans"/>
              </a:rPr>
              <a:t> elementos formales </a:t>
            </a:r>
            <a:r>
              <a:rPr lang="es-ES_tradnl" sz="1800" b="0" strike="noStrike" spc="-1">
                <a:solidFill>
                  <a:srgbClr val="FFFFFF"/>
                </a:solidFill>
                <a:latin typeface="Arial"/>
                <a:ea typeface="DejaVu Sans"/>
              </a:rPr>
              <a:t>desarrollados por nuestros artistas,</a:t>
            </a:r>
            <a:r>
              <a:rPr lang="es-ES_tradnl" sz="1800" b="1" strike="noStrike" spc="-1">
                <a:solidFill>
                  <a:srgbClr val="FFFFFF"/>
                </a:solidFill>
                <a:latin typeface="Arial"/>
                <a:ea typeface="DejaVu Sans"/>
              </a:rPr>
              <a:t> </a:t>
            </a:r>
            <a:r>
              <a:rPr lang="es-ES_tradnl" sz="1800" b="0" strike="noStrike" spc="-1">
                <a:solidFill>
                  <a:srgbClr val="FFFFFF"/>
                </a:solidFill>
                <a:latin typeface="Arial"/>
                <a:ea typeface="DejaVu Sans"/>
              </a:rPr>
              <a:t>destacan el</a:t>
            </a:r>
            <a:r>
              <a:rPr lang="es-ES_tradnl" sz="1800" b="1" strike="noStrike" spc="-1">
                <a:solidFill>
                  <a:srgbClr val="FFFFFF"/>
                </a:solidFill>
                <a:latin typeface="Arial"/>
                <a:ea typeface="DejaVu Sans"/>
              </a:rPr>
              <a:t> estípite </a:t>
            </a:r>
            <a:r>
              <a:rPr lang="es-ES_tradnl" sz="1800" b="0" strike="noStrike" spc="-1">
                <a:solidFill>
                  <a:srgbClr val="FFFFFF"/>
                </a:solidFill>
                <a:latin typeface="Arial"/>
                <a:ea typeface="DejaVu Sans"/>
              </a:rPr>
              <a:t>y el</a:t>
            </a:r>
            <a:r>
              <a:rPr lang="es-ES_tradnl" sz="1800" b="1" strike="noStrike" spc="-1">
                <a:solidFill>
                  <a:srgbClr val="FFFFFF"/>
                </a:solidFill>
                <a:latin typeface="Arial"/>
                <a:ea typeface="DejaVu Sans"/>
              </a:rPr>
              <a:t> baquetón</a:t>
            </a:r>
            <a:r>
              <a:rPr lang="es-ES_tradnl" sz="1800" b="0" strike="noStrike" spc="-1">
                <a:solidFill>
                  <a:srgbClr val="FFFFFF"/>
                </a:solidFill>
                <a:latin typeface="Arial"/>
                <a:ea typeface="DejaVu Sans"/>
              </a:rPr>
              <a:t>.</a:t>
            </a:r>
            <a:endParaRPr lang="es-ES" sz="1800" b="0" strike="noStrike" spc="-1">
              <a:latin typeface="Arial"/>
            </a:endParaRPr>
          </a:p>
        </p:txBody>
      </p:sp>
      <p:pic>
        <p:nvPicPr>
          <p:cNvPr id="809" name="Picture 3_28" descr="hospicio"/>
          <p:cNvPicPr/>
          <p:nvPr/>
        </p:nvPicPr>
        <p:blipFill>
          <a:blip r:embed="rId2" cstate="print"/>
          <a:stretch/>
        </p:blipFill>
        <p:spPr>
          <a:xfrm>
            <a:off x="4427640" y="476280"/>
            <a:ext cx="4716000" cy="5471640"/>
          </a:xfrm>
          <a:prstGeom prst="rect">
            <a:avLst/>
          </a:prstGeom>
          <a:ln w="0">
            <a:noFill/>
          </a:ln>
        </p:spPr>
      </p:pic>
      <p:sp>
        <p:nvSpPr>
          <p:cNvPr id="810" name="CustomShape 2"/>
          <p:cNvSpPr/>
          <p:nvPr/>
        </p:nvSpPr>
        <p:spPr>
          <a:xfrm>
            <a:off x="2627280" y="5950080"/>
            <a:ext cx="6265440" cy="7916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3300"/>
                </a:solidFill>
                <a:latin typeface="Times New Roman"/>
                <a:ea typeface="DejaVu Sans"/>
              </a:rPr>
              <a:t>Pedro de Ribera</a:t>
            </a:r>
            <a:r>
              <a:rPr lang="es-ES" sz="1800" b="0" strike="noStrike" spc="-1">
                <a:solidFill>
                  <a:srgbClr val="FF3300"/>
                </a:solidFill>
                <a:latin typeface="Times New Roman"/>
                <a:ea typeface="DejaVu Sans"/>
              </a:rPr>
              <a:t>, </a:t>
            </a:r>
            <a:r>
              <a:rPr lang="es-ES" sz="1800" b="1" i="1" strike="noStrike" spc="-1">
                <a:solidFill>
                  <a:srgbClr val="FF3300"/>
                </a:solidFill>
                <a:latin typeface="Times New Roman"/>
                <a:ea typeface="DejaVu Sans"/>
              </a:rPr>
              <a:t>Hospicio de San Fernando</a:t>
            </a:r>
            <a:r>
              <a:t/>
            </a:r>
            <a:br/>
            <a:r>
              <a:rPr lang="es-ES" sz="1800" b="0" strike="noStrike" spc="-1">
                <a:solidFill>
                  <a:srgbClr val="FF3300"/>
                </a:solidFill>
                <a:latin typeface="Times New Roman"/>
                <a:ea typeface="DejaVu Sans"/>
              </a:rPr>
              <a:t>(Madrid, 1722</a:t>
            </a:r>
            <a:r>
              <a:rPr lang="es-ES" sz="2000" b="0" strike="noStrike" spc="-1">
                <a:solidFill>
                  <a:srgbClr val="FFFFFF"/>
                </a:solidFill>
                <a:latin typeface="Times New Roman"/>
                <a:ea typeface="DejaVu Sans"/>
              </a:rPr>
              <a:t>)</a:t>
            </a:r>
            <a:endParaRPr lang="es-ES" sz="2000" b="0" strike="noStrike" spc="-1">
              <a:latin typeface="Arial"/>
            </a:endParaRPr>
          </a:p>
        </p:txBody>
      </p:sp>
      <p:sp>
        <p:nvSpPr>
          <p:cNvPr id="811" name="CustomShape 3"/>
          <p:cNvSpPr/>
          <p:nvPr/>
        </p:nvSpPr>
        <p:spPr>
          <a:xfrm>
            <a:off x="73080" y="620640"/>
            <a:ext cx="4498560" cy="72036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3300"/>
                </a:solidFill>
                <a:latin typeface="Times New Roman"/>
                <a:ea typeface="DejaVu Sans"/>
              </a:rPr>
              <a:t>SEGUNDA ETAPA </a:t>
            </a:r>
            <a:r>
              <a:rPr lang="es-ES" sz="1800" b="0" strike="noStrike" spc="-1">
                <a:solidFill>
                  <a:srgbClr val="FF3300"/>
                </a:solidFill>
                <a:latin typeface="Times New Roman"/>
                <a:ea typeface="DejaVu Sans"/>
              </a:rPr>
              <a:t>(último tercio del XVII y primer tercio del XVIII):</a:t>
            </a:r>
            <a:r>
              <a:rPr lang="es-ES" sz="1800" b="1" strike="noStrike" spc="-1">
                <a:solidFill>
                  <a:srgbClr val="FF3300"/>
                </a:solidFill>
                <a:latin typeface="Times New Roman"/>
                <a:ea typeface="DejaVu Sans"/>
              </a:rPr>
              <a:t> la plenitud del Barroco</a:t>
            </a:r>
            <a:endParaRPr lang="es-ES" sz="1800" b="0" strike="noStrike" spc="-1">
              <a:latin typeface="Arial"/>
            </a:endParaRPr>
          </a:p>
        </p:txBody>
      </p:sp>
      <p:sp>
        <p:nvSpPr>
          <p:cNvPr id="812" name="CustomShape 4"/>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El Barroco en España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0" name="Group 1"/>
          <p:cNvGrpSpPr/>
          <p:nvPr/>
        </p:nvGrpSpPr>
        <p:grpSpPr>
          <a:xfrm>
            <a:off x="6500880" y="714240"/>
            <a:ext cx="2445840" cy="2500200"/>
            <a:chOff x="6500880" y="714240"/>
            <a:chExt cx="2445840" cy="2500200"/>
          </a:xfrm>
        </p:grpSpPr>
        <p:pic>
          <p:nvPicPr>
            <p:cNvPr id="391" name="Picture 5_1" descr="http://www.storiadellarte.com/biografie/brunelleschi/immagini/slorenzo.jpg"/>
            <p:cNvPicPr/>
            <p:nvPr/>
          </p:nvPicPr>
          <p:blipFill>
            <a:blip r:embed="rId2" cstate="print"/>
            <a:stretch/>
          </p:blipFill>
          <p:spPr>
            <a:xfrm>
              <a:off x="6500880" y="749160"/>
              <a:ext cx="2445840" cy="2465280"/>
            </a:xfrm>
            <a:prstGeom prst="rect">
              <a:avLst/>
            </a:prstGeom>
            <a:ln w="0">
              <a:noFill/>
            </a:ln>
          </p:spPr>
        </p:pic>
        <p:sp>
          <p:nvSpPr>
            <p:cNvPr id="392" name="Line 2"/>
            <p:cNvSpPr/>
            <p:nvPr/>
          </p:nvSpPr>
          <p:spPr>
            <a:xfrm>
              <a:off x="6710040" y="749160"/>
              <a:ext cx="961920" cy="1817640"/>
            </a:xfrm>
            <a:prstGeom prst="line">
              <a:avLst/>
            </a:prstGeom>
            <a:ln w="9360">
              <a:solidFill>
                <a:srgbClr val="CC0000"/>
              </a:solidFill>
              <a:miter/>
            </a:ln>
          </p:spPr>
          <p:style>
            <a:lnRef idx="0">
              <a:scrgbClr r="0" g="0" b="0"/>
            </a:lnRef>
            <a:fillRef idx="0">
              <a:scrgbClr r="0" g="0" b="0"/>
            </a:fillRef>
            <a:effectRef idx="0">
              <a:scrgbClr r="0" g="0" b="0"/>
            </a:effectRef>
            <a:fontRef idx="minor"/>
          </p:style>
        </p:sp>
        <p:sp>
          <p:nvSpPr>
            <p:cNvPr id="393" name="Line 3"/>
            <p:cNvSpPr/>
            <p:nvPr/>
          </p:nvSpPr>
          <p:spPr>
            <a:xfrm>
              <a:off x="6584400" y="1308240"/>
              <a:ext cx="1129320" cy="1293120"/>
            </a:xfrm>
            <a:prstGeom prst="line">
              <a:avLst/>
            </a:prstGeom>
            <a:ln w="9360">
              <a:solidFill>
                <a:srgbClr val="CC0000"/>
              </a:solidFill>
              <a:miter/>
            </a:ln>
          </p:spPr>
          <p:style>
            <a:lnRef idx="0">
              <a:scrgbClr r="0" g="0" b="0"/>
            </a:lnRef>
            <a:fillRef idx="0">
              <a:scrgbClr r="0" g="0" b="0"/>
            </a:fillRef>
            <a:effectRef idx="0">
              <a:scrgbClr r="0" g="0" b="0"/>
            </a:effectRef>
            <a:fontRef idx="minor"/>
          </p:style>
        </p:sp>
        <p:sp>
          <p:nvSpPr>
            <p:cNvPr id="394" name="Line 4"/>
            <p:cNvSpPr/>
            <p:nvPr/>
          </p:nvSpPr>
          <p:spPr>
            <a:xfrm flipV="1">
              <a:off x="6500880" y="2601360"/>
              <a:ext cx="1213200" cy="419400"/>
            </a:xfrm>
            <a:prstGeom prst="line">
              <a:avLst/>
            </a:prstGeom>
            <a:ln w="9360">
              <a:solidFill>
                <a:srgbClr val="CC0000"/>
              </a:solidFill>
              <a:miter/>
            </a:ln>
          </p:spPr>
          <p:style>
            <a:lnRef idx="0">
              <a:scrgbClr r="0" g="0" b="0"/>
            </a:lnRef>
            <a:fillRef idx="0">
              <a:scrgbClr r="0" g="0" b="0"/>
            </a:fillRef>
            <a:effectRef idx="0">
              <a:scrgbClr r="0" g="0" b="0"/>
            </a:effectRef>
            <a:fontRef idx="minor"/>
          </p:style>
        </p:sp>
        <p:sp>
          <p:nvSpPr>
            <p:cNvPr id="395" name="Line 5"/>
            <p:cNvSpPr/>
            <p:nvPr/>
          </p:nvSpPr>
          <p:spPr>
            <a:xfrm flipV="1">
              <a:off x="7671960" y="2566440"/>
              <a:ext cx="0" cy="628920"/>
            </a:xfrm>
            <a:prstGeom prst="line">
              <a:avLst/>
            </a:prstGeom>
            <a:ln w="9360">
              <a:solidFill>
                <a:srgbClr val="CC0000"/>
              </a:solidFill>
              <a:miter/>
            </a:ln>
          </p:spPr>
          <p:style>
            <a:lnRef idx="0">
              <a:scrgbClr r="0" g="0" b="0"/>
            </a:lnRef>
            <a:fillRef idx="0">
              <a:scrgbClr r="0" g="0" b="0"/>
            </a:fillRef>
            <a:effectRef idx="0">
              <a:scrgbClr r="0" g="0" b="0"/>
            </a:effectRef>
            <a:fontRef idx="minor"/>
          </p:style>
        </p:sp>
        <p:sp>
          <p:nvSpPr>
            <p:cNvPr id="396" name="Line 6"/>
            <p:cNvSpPr/>
            <p:nvPr/>
          </p:nvSpPr>
          <p:spPr>
            <a:xfrm flipH="1" flipV="1">
              <a:off x="7671960" y="2601360"/>
              <a:ext cx="1213200" cy="419400"/>
            </a:xfrm>
            <a:prstGeom prst="line">
              <a:avLst/>
            </a:prstGeom>
            <a:ln w="9360">
              <a:solidFill>
                <a:srgbClr val="CC0000"/>
              </a:solidFill>
              <a:miter/>
            </a:ln>
          </p:spPr>
          <p:style>
            <a:lnRef idx="0">
              <a:scrgbClr r="0" g="0" b="0"/>
            </a:lnRef>
            <a:fillRef idx="0">
              <a:scrgbClr r="0" g="0" b="0"/>
            </a:fillRef>
            <a:effectRef idx="0">
              <a:scrgbClr r="0" g="0" b="0"/>
            </a:effectRef>
            <a:fontRef idx="minor"/>
          </p:style>
        </p:sp>
        <p:sp>
          <p:nvSpPr>
            <p:cNvPr id="397" name="Line 7"/>
            <p:cNvSpPr/>
            <p:nvPr/>
          </p:nvSpPr>
          <p:spPr>
            <a:xfrm flipH="1">
              <a:off x="7713720" y="1238400"/>
              <a:ext cx="1087560" cy="1363320"/>
            </a:xfrm>
            <a:prstGeom prst="line">
              <a:avLst/>
            </a:prstGeom>
            <a:ln w="9360">
              <a:solidFill>
                <a:srgbClr val="CC0000"/>
              </a:solidFill>
              <a:miter/>
            </a:ln>
          </p:spPr>
          <p:style>
            <a:lnRef idx="0">
              <a:scrgbClr r="0" g="0" b="0"/>
            </a:lnRef>
            <a:fillRef idx="0">
              <a:scrgbClr r="0" g="0" b="0"/>
            </a:fillRef>
            <a:effectRef idx="0">
              <a:scrgbClr r="0" g="0" b="0"/>
            </a:effectRef>
            <a:fontRef idx="minor"/>
          </p:style>
        </p:sp>
        <p:sp>
          <p:nvSpPr>
            <p:cNvPr id="398" name="Line 8"/>
            <p:cNvSpPr/>
            <p:nvPr/>
          </p:nvSpPr>
          <p:spPr>
            <a:xfrm flipH="1">
              <a:off x="7671960" y="714240"/>
              <a:ext cx="961920" cy="1887480"/>
            </a:xfrm>
            <a:prstGeom prst="line">
              <a:avLst/>
            </a:prstGeom>
            <a:ln w="9360">
              <a:solidFill>
                <a:srgbClr val="CC0000"/>
              </a:solidFill>
              <a:miter/>
            </a:ln>
          </p:spPr>
          <p:style>
            <a:lnRef idx="0">
              <a:scrgbClr r="0" g="0" b="0"/>
            </a:lnRef>
            <a:fillRef idx="0">
              <a:scrgbClr r="0" g="0" b="0"/>
            </a:fillRef>
            <a:effectRef idx="0">
              <a:scrgbClr r="0" g="0" b="0"/>
            </a:effectRef>
            <a:fontRef idx="minor"/>
          </p:style>
        </p:sp>
        <p:sp>
          <p:nvSpPr>
            <p:cNvPr id="399" name="Line 9"/>
            <p:cNvSpPr/>
            <p:nvPr/>
          </p:nvSpPr>
          <p:spPr>
            <a:xfrm>
              <a:off x="7086240" y="749160"/>
              <a:ext cx="585360" cy="1852560"/>
            </a:xfrm>
            <a:prstGeom prst="line">
              <a:avLst/>
            </a:prstGeom>
            <a:ln w="9360">
              <a:solidFill>
                <a:srgbClr val="CC0000"/>
              </a:solidFill>
              <a:miter/>
            </a:ln>
          </p:spPr>
          <p:style>
            <a:lnRef idx="0">
              <a:scrgbClr r="0" g="0" b="0"/>
            </a:lnRef>
            <a:fillRef idx="0">
              <a:scrgbClr r="0" g="0" b="0"/>
            </a:fillRef>
            <a:effectRef idx="0">
              <a:scrgbClr r="0" g="0" b="0"/>
            </a:effectRef>
            <a:fontRef idx="minor"/>
          </p:style>
        </p:sp>
        <p:sp>
          <p:nvSpPr>
            <p:cNvPr id="400" name="Line 10"/>
            <p:cNvSpPr/>
            <p:nvPr/>
          </p:nvSpPr>
          <p:spPr>
            <a:xfrm flipH="1">
              <a:off x="7671600" y="749160"/>
              <a:ext cx="627480" cy="1852560"/>
            </a:xfrm>
            <a:prstGeom prst="line">
              <a:avLst/>
            </a:prstGeom>
            <a:ln w="9360">
              <a:solidFill>
                <a:srgbClr val="CC0000"/>
              </a:solidFill>
              <a:miter/>
            </a:ln>
          </p:spPr>
          <p:style>
            <a:lnRef idx="0">
              <a:scrgbClr r="0" g="0" b="0"/>
            </a:lnRef>
            <a:fillRef idx="0">
              <a:scrgbClr r="0" g="0" b="0"/>
            </a:fillRef>
            <a:effectRef idx="0">
              <a:scrgbClr r="0" g="0" b="0"/>
            </a:effectRef>
            <a:fontRef idx="minor"/>
          </p:style>
        </p:sp>
        <p:sp>
          <p:nvSpPr>
            <p:cNvPr id="401" name="Line 11"/>
            <p:cNvSpPr/>
            <p:nvPr/>
          </p:nvSpPr>
          <p:spPr>
            <a:xfrm>
              <a:off x="6584400" y="2077560"/>
              <a:ext cx="1129320" cy="524160"/>
            </a:xfrm>
            <a:prstGeom prst="line">
              <a:avLst/>
            </a:prstGeom>
            <a:ln w="9360">
              <a:solidFill>
                <a:srgbClr val="CC0000"/>
              </a:solidFill>
              <a:miter/>
            </a:ln>
          </p:spPr>
          <p:style>
            <a:lnRef idx="0">
              <a:scrgbClr r="0" g="0" b="0"/>
            </a:lnRef>
            <a:fillRef idx="0">
              <a:scrgbClr r="0" g="0" b="0"/>
            </a:fillRef>
            <a:effectRef idx="0">
              <a:scrgbClr r="0" g="0" b="0"/>
            </a:effectRef>
            <a:fontRef idx="minor"/>
          </p:style>
        </p:sp>
        <p:sp>
          <p:nvSpPr>
            <p:cNvPr id="402" name="Line 12"/>
            <p:cNvSpPr/>
            <p:nvPr/>
          </p:nvSpPr>
          <p:spPr>
            <a:xfrm flipH="1">
              <a:off x="7671600" y="2112480"/>
              <a:ext cx="1004040" cy="489240"/>
            </a:xfrm>
            <a:prstGeom prst="line">
              <a:avLst/>
            </a:prstGeom>
            <a:ln w="9360">
              <a:solidFill>
                <a:srgbClr val="CC0000"/>
              </a:solidFill>
              <a:miter/>
            </a:ln>
          </p:spPr>
          <p:style>
            <a:lnRef idx="0">
              <a:scrgbClr r="0" g="0" b="0"/>
            </a:lnRef>
            <a:fillRef idx="0">
              <a:scrgbClr r="0" g="0" b="0"/>
            </a:fillRef>
            <a:effectRef idx="0">
              <a:scrgbClr r="0" g="0" b="0"/>
            </a:effectRef>
            <a:fontRef idx="minor"/>
          </p:style>
        </p:sp>
      </p:grpSp>
      <p:pic>
        <p:nvPicPr>
          <p:cNvPr id="403" name="Object 13"/>
          <p:cNvPicPr/>
          <p:nvPr/>
        </p:nvPicPr>
        <p:blipFill>
          <a:blip r:embed="rId3" cstate="print"/>
          <a:stretch/>
        </p:blipFill>
        <p:spPr>
          <a:xfrm>
            <a:off x="142920" y="214200"/>
            <a:ext cx="2153880" cy="2928600"/>
          </a:xfrm>
          <a:prstGeom prst="rect">
            <a:avLst/>
          </a:prstGeom>
          <a:ln w="0">
            <a:noFill/>
          </a:ln>
        </p:spPr>
      </p:pic>
      <p:sp>
        <p:nvSpPr>
          <p:cNvPr id="405" name="CustomShape 14"/>
          <p:cNvSpPr/>
          <p:nvPr/>
        </p:nvSpPr>
        <p:spPr>
          <a:xfrm>
            <a:off x="2357280" y="714240"/>
            <a:ext cx="2071440" cy="1797120"/>
          </a:xfrm>
          <a:prstGeom prst="rect">
            <a:avLst/>
          </a:prstGeom>
          <a:solidFill>
            <a:srgbClr val="FFFF66"/>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Aft>
                <a:spcPts val="9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3366"/>
                </a:solidFill>
                <a:latin typeface="Arial"/>
                <a:ea typeface="DejaVu Sans"/>
              </a:rPr>
              <a:t>Formas cerradas                                                Unidad compositiva                      Claridad absoluta                        Estatismo</a:t>
            </a:r>
            <a:endParaRPr lang="es-ES" sz="1600" b="0" strike="noStrike" spc="-1">
              <a:latin typeface="Arial"/>
            </a:endParaRPr>
          </a:p>
        </p:txBody>
      </p:sp>
      <p:sp>
        <p:nvSpPr>
          <p:cNvPr id="406" name="CustomShape 15"/>
          <p:cNvSpPr/>
          <p:nvPr/>
        </p:nvSpPr>
        <p:spPr>
          <a:xfrm>
            <a:off x="2357280" y="214200"/>
            <a:ext cx="2000160" cy="3679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66"/>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3366"/>
                </a:solidFill>
                <a:latin typeface="Arial"/>
                <a:ea typeface="Arial"/>
              </a:rPr>
              <a:t>RENACIMIENTO</a:t>
            </a:r>
            <a:endParaRPr lang="es-ES" sz="1800" b="0" strike="noStrike" spc="-1">
              <a:latin typeface="Arial"/>
            </a:endParaRPr>
          </a:p>
        </p:txBody>
      </p:sp>
      <p:sp>
        <p:nvSpPr>
          <p:cNvPr id="407" name="CustomShape 16"/>
          <p:cNvSpPr/>
          <p:nvPr/>
        </p:nvSpPr>
        <p:spPr>
          <a:xfrm>
            <a:off x="2771640" y="3141720"/>
            <a:ext cx="2500200" cy="1553760"/>
          </a:xfrm>
          <a:prstGeom prst="rect">
            <a:avLst/>
          </a:prstGeom>
          <a:solidFill>
            <a:srgbClr val="FFFF66"/>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1" strike="noStrike" spc="-1">
                <a:solidFill>
                  <a:srgbClr val="003366"/>
                </a:solidFill>
                <a:latin typeface="Arial"/>
                <a:ea typeface="DejaVu Sans"/>
              </a:rPr>
              <a:t>Dinamismo</a:t>
            </a:r>
            <a:endParaRPr lang="es-ES" sz="16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1" strike="noStrike" spc="-1">
                <a:solidFill>
                  <a:srgbClr val="003366"/>
                </a:solidFill>
                <a:latin typeface="Arial"/>
                <a:ea typeface="DejaVu Sans"/>
              </a:rPr>
              <a:t>Complejidad compositiva                                                    Formas abiertas</a:t>
            </a:r>
            <a:endParaRPr lang="es-ES" sz="16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1" strike="noStrike" spc="-1">
                <a:solidFill>
                  <a:srgbClr val="003366"/>
                </a:solidFill>
                <a:latin typeface="Arial"/>
                <a:ea typeface="DejaVu Sans"/>
              </a:rPr>
              <a:t>Carácter escenográfico</a:t>
            </a:r>
            <a:endParaRPr lang="es-ES" sz="1600" b="0" strike="noStrike" spc="-1">
              <a:latin typeface="Arial"/>
            </a:endParaRPr>
          </a:p>
        </p:txBody>
      </p:sp>
      <p:sp>
        <p:nvSpPr>
          <p:cNvPr id="408" name="CustomShape 17"/>
          <p:cNvSpPr/>
          <p:nvPr/>
        </p:nvSpPr>
        <p:spPr>
          <a:xfrm>
            <a:off x="2771640" y="2708280"/>
            <a:ext cx="1498680" cy="398520"/>
          </a:xfrm>
          <a:prstGeom prst="rect">
            <a:avLst/>
          </a:prstGeom>
          <a:solidFill>
            <a:srgbClr val="FFFF66"/>
          </a:solid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003366"/>
                </a:solidFill>
                <a:latin typeface="Arial"/>
                <a:ea typeface="DejaVu Sans"/>
              </a:rPr>
              <a:t>BARROCO</a:t>
            </a:r>
            <a:endParaRPr lang="es-ES" sz="2000" b="0" strike="noStrike" spc="-1">
              <a:latin typeface="Arial"/>
            </a:endParaRPr>
          </a:p>
        </p:txBody>
      </p:sp>
      <p:pic>
        <p:nvPicPr>
          <p:cNvPr id="409" name="Picture 1029_1" descr="[COLUMNATA+DE+SAN+PEDRO.jpg]"/>
          <p:cNvPicPr/>
          <p:nvPr/>
        </p:nvPicPr>
        <p:blipFill>
          <a:blip r:embed="rId4" cstate="print"/>
          <a:stretch/>
        </p:blipFill>
        <p:spPr>
          <a:xfrm>
            <a:off x="2428920" y="4500720"/>
            <a:ext cx="2823840" cy="2050560"/>
          </a:xfrm>
          <a:prstGeom prst="rect">
            <a:avLst/>
          </a:prstGeom>
          <a:ln w="0">
            <a:noFill/>
          </a:ln>
        </p:spPr>
      </p:pic>
      <p:pic>
        <p:nvPicPr>
          <p:cNvPr id="410" name="Picture 4_2" descr="http://www.luc.edu/depts/history/dennis/Visual_Arts/101Images/17_17.04-27_Brunelleschi_Pazzi_exterior.jpg"/>
          <p:cNvPicPr/>
          <p:nvPr/>
        </p:nvPicPr>
        <p:blipFill>
          <a:blip r:embed="rId5" cstate="print"/>
          <a:srcRect l="2311" t="1584" r="394"/>
          <a:stretch/>
        </p:blipFill>
        <p:spPr>
          <a:xfrm>
            <a:off x="4572000" y="214200"/>
            <a:ext cx="1863360" cy="2765160"/>
          </a:xfrm>
          <a:prstGeom prst="rect">
            <a:avLst/>
          </a:prstGeom>
          <a:ln w="0">
            <a:noFill/>
          </a:ln>
        </p:spPr>
      </p:pic>
      <p:sp>
        <p:nvSpPr>
          <p:cNvPr id="411" name="CustomShape 18"/>
          <p:cNvSpPr/>
          <p:nvPr/>
        </p:nvSpPr>
        <p:spPr>
          <a:xfrm>
            <a:off x="3429000" y="1928880"/>
            <a:ext cx="285480" cy="713880"/>
          </a:xfrm>
          <a:custGeom>
            <a:avLst/>
            <a:gdLst/>
            <a:ahLst/>
            <a:cxnLst/>
            <a:rect l="l" t="t" r="r" b="b"/>
            <a:pathLst>
              <a:path w="796" h="1986">
                <a:moveTo>
                  <a:pt x="0" y="395"/>
                </a:moveTo>
                <a:lnTo>
                  <a:pt x="397" y="0"/>
                </a:lnTo>
                <a:lnTo>
                  <a:pt x="795" y="395"/>
                </a:lnTo>
                <a:lnTo>
                  <a:pt x="596" y="395"/>
                </a:lnTo>
                <a:lnTo>
                  <a:pt x="596" y="1589"/>
                </a:lnTo>
                <a:lnTo>
                  <a:pt x="795" y="1589"/>
                </a:lnTo>
                <a:lnTo>
                  <a:pt x="397" y="1985"/>
                </a:lnTo>
                <a:lnTo>
                  <a:pt x="0" y="1589"/>
                </a:lnTo>
                <a:lnTo>
                  <a:pt x="198" y="1589"/>
                </a:lnTo>
                <a:lnTo>
                  <a:pt x="198" y="395"/>
                </a:lnTo>
                <a:lnTo>
                  <a:pt x="0" y="395"/>
                </a:lnTo>
              </a:path>
            </a:pathLst>
          </a:custGeom>
          <a:solidFill>
            <a:srgbClr val="FFFF66"/>
          </a:solidFill>
          <a:ln w="12600" cap="sq">
            <a:solidFill>
              <a:srgbClr val="FFFFFF"/>
            </a:solidFill>
            <a:miter/>
          </a:ln>
        </p:spPr>
        <p:style>
          <a:lnRef idx="0">
            <a:scrgbClr r="0" g="0" b="0"/>
          </a:lnRef>
          <a:fillRef idx="0">
            <a:scrgbClr r="0" g="0" b="0"/>
          </a:fillRef>
          <a:effectRef idx="0">
            <a:scrgbClr r="0" g="0" b="0"/>
          </a:effectRef>
          <a:fontRef idx="minor"/>
        </p:style>
      </p:sp>
      <p:pic>
        <p:nvPicPr>
          <p:cNvPr id="412" name="Picture 4_3" descr="http://www.geocities.com/cdesastre2000/MIWEB/Barroco/Arquitectura/0-Baldachino.jpg"/>
          <p:cNvPicPr/>
          <p:nvPr/>
        </p:nvPicPr>
        <p:blipFill>
          <a:blip r:embed="rId6" cstate="print"/>
          <a:stretch/>
        </p:blipFill>
        <p:spPr>
          <a:xfrm>
            <a:off x="5357880" y="4143240"/>
            <a:ext cx="1809360" cy="2476440"/>
          </a:xfrm>
          <a:prstGeom prst="rect">
            <a:avLst/>
          </a:prstGeom>
          <a:ln w="0">
            <a:noFill/>
          </a:ln>
        </p:spPr>
      </p:pic>
      <p:pic>
        <p:nvPicPr>
          <p:cNvPr id="413" name="25 Imagen_1" descr="san andres del quirinal.jpg"/>
          <p:cNvPicPr/>
          <p:nvPr/>
        </p:nvPicPr>
        <p:blipFill>
          <a:blip r:embed="rId7" cstate="print"/>
          <a:stretch/>
        </p:blipFill>
        <p:spPr>
          <a:xfrm>
            <a:off x="142920" y="3786120"/>
            <a:ext cx="2188800" cy="2655720"/>
          </a:xfrm>
          <a:prstGeom prst="rect">
            <a:avLst/>
          </a:prstGeom>
          <a:ln w="0">
            <a:noFill/>
          </a:ln>
        </p:spPr>
      </p:pic>
      <p:pic>
        <p:nvPicPr>
          <p:cNvPr id="414" name="26 Imagen_1" descr="interior de san andres.jpg"/>
          <p:cNvPicPr/>
          <p:nvPr/>
        </p:nvPicPr>
        <p:blipFill>
          <a:blip r:embed="rId8" cstate="print"/>
          <a:stretch/>
        </p:blipFill>
        <p:spPr>
          <a:xfrm>
            <a:off x="7215120" y="4286160"/>
            <a:ext cx="1785600" cy="22255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CustomShape 1"/>
          <p:cNvSpPr/>
          <p:nvPr/>
        </p:nvSpPr>
        <p:spPr>
          <a:xfrm>
            <a:off x="250560" y="1484280"/>
            <a:ext cx="3816000" cy="46796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a:bodyPr>
          <a:lstStyle/>
          <a:p>
            <a:pPr marL="187200" indent="-186840">
              <a:lnSpc>
                <a:spcPct val="80000"/>
              </a:lnSpc>
              <a:spcBef>
                <a:spcPts val="400"/>
              </a:spcBef>
              <a:buClr>
                <a:srgbClr val="00FFCC"/>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FFCC"/>
                </a:solidFill>
                <a:latin typeface="Arial"/>
              </a:rPr>
              <a:t>Estípite</a:t>
            </a:r>
            <a:r>
              <a:rPr lang="es-ES" sz="1600" b="0" strike="noStrike" spc="-1">
                <a:solidFill>
                  <a:srgbClr val="FFFFFF"/>
                </a:solidFill>
                <a:latin typeface="Arial"/>
              </a:rPr>
              <a:t>:</a:t>
            </a:r>
            <a:r>
              <a:rPr lang="es-ES" sz="1600" b="1" strike="noStrike" spc="-1">
                <a:solidFill>
                  <a:srgbClr val="FFFFFF"/>
                </a:solidFill>
                <a:latin typeface="Arial"/>
              </a:rPr>
              <a:t> Pilastra en forma de pirámide truncada, con la base menor hacia abajo. Carece de función tectónica: se emplea como elemento decorativo.</a:t>
            </a:r>
            <a:endParaRPr lang="es-ES" sz="1600" b="0" strike="noStrike" spc="-1">
              <a:latin typeface="Arial"/>
            </a:endParaRPr>
          </a:p>
          <a:p>
            <a:pPr marL="187200" indent="-186840">
              <a:lnSpc>
                <a:spcPct val="80000"/>
              </a:lnSpc>
              <a:spcBef>
                <a:spcPts val="400"/>
              </a:spcBef>
              <a:tabLst>
                <a:tab pos="0" algn="l"/>
              </a:tabLst>
            </a:pPr>
            <a:endParaRPr lang="es-ES" sz="1600" b="0" strike="noStrike" spc="-1">
              <a:latin typeface="Arial"/>
            </a:endParaRPr>
          </a:p>
          <a:p>
            <a:pPr marL="187200" indent="-186840">
              <a:lnSpc>
                <a:spcPct val="80000"/>
              </a:lnSpc>
              <a:spcBef>
                <a:spcPts val="400"/>
              </a:spcBef>
              <a:buClr>
                <a:srgbClr val="00FFCC"/>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FFCC"/>
                </a:solidFill>
                <a:latin typeface="Arial"/>
              </a:rPr>
              <a:t>Baquetón</a:t>
            </a:r>
            <a:r>
              <a:rPr lang="es-ES" sz="1600" b="0" strike="noStrike" spc="-1">
                <a:solidFill>
                  <a:srgbClr val="FFFFFF"/>
                </a:solidFill>
                <a:latin typeface="Arial"/>
              </a:rPr>
              <a:t>:</a:t>
            </a:r>
            <a:r>
              <a:rPr lang="es-ES" sz="1600" b="1" strike="noStrike" spc="-1">
                <a:solidFill>
                  <a:srgbClr val="FFFFFF"/>
                </a:solidFill>
                <a:latin typeface="Arial"/>
              </a:rPr>
              <a:t> Moldura redonda vertical, normalmente dispuesta en hilera con otras; aquí están dispuestos como columnillas que flanquean la entrada. </a:t>
            </a:r>
            <a:endParaRPr lang="es-ES" sz="1600" b="0" strike="noStrike" spc="-1">
              <a:latin typeface="Arial"/>
            </a:endParaRPr>
          </a:p>
        </p:txBody>
      </p:sp>
      <p:pic>
        <p:nvPicPr>
          <p:cNvPr id="814" name="Picture 3_29" descr="hospicio"/>
          <p:cNvPicPr/>
          <p:nvPr/>
        </p:nvPicPr>
        <p:blipFill>
          <a:blip r:embed="rId2" cstate="print"/>
          <a:stretch/>
        </p:blipFill>
        <p:spPr>
          <a:xfrm>
            <a:off x="4859280" y="907920"/>
            <a:ext cx="3754080" cy="5040000"/>
          </a:xfrm>
          <a:prstGeom prst="rect">
            <a:avLst/>
          </a:prstGeom>
          <a:ln w="0">
            <a:noFill/>
          </a:ln>
        </p:spPr>
      </p:pic>
      <p:sp>
        <p:nvSpPr>
          <p:cNvPr id="815" name="CustomShape 2"/>
          <p:cNvSpPr/>
          <p:nvPr/>
        </p:nvSpPr>
        <p:spPr>
          <a:xfrm>
            <a:off x="73080" y="620640"/>
            <a:ext cx="4498560" cy="72036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3300"/>
                </a:solidFill>
                <a:latin typeface="Times New Roman"/>
                <a:ea typeface="DejaVu Sans"/>
              </a:rPr>
              <a:t>SEGUNDA ETAPA </a:t>
            </a:r>
            <a:r>
              <a:rPr lang="es-ES" sz="1800" b="0" strike="noStrike" spc="-1">
                <a:solidFill>
                  <a:srgbClr val="FF3300"/>
                </a:solidFill>
                <a:latin typeface="Times New Roman"/>
                <a:ea typeface="DejaVu Sans"/>
              </a:rPr>
              <a:t>(último tercio del XVII y primer tercio del XVIII):</a:t>
            </a:r>
            <a:r>
              <a:rPr lang="es-ES" sz="1800" b="1" strike="noStrike" spc="-1">
                <a:solidFill>
                  <a:srgbClr val="FF3300"/>
                </a:solidFill>
                <a:latin typeface="Times New Roman"/>
                <a:ea typeface="DejaVu Sans"/>
              </a:rPr>
              <a:t> la plenitud del Barroco</a:t>
            </a:r>
            <a:endParaRPr lang="es-ES" sz="1800" b="0" strike="noStrike" spc="-1">
              <a:latin typeface="Arial"/>
            </a:endParaRPr>
          </a:p>
        </p:txBody>
      </p:sp>
      <p:sp>
        <p:nvSpPr>
          <p:cNvPr id="816" name="CustomShape 3"/>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El Barroco en España -</a:t>
            </a:r>
            <a:endParaRPr lang="es-ES" sz="1800" b="0" strike="noStrike" spc="-1">
              <a:latin typeface="Arial"/>
            </a:endParaRPr>
          </a:p>
        </p:txBody>
      </p:sp>
      <p:pic>
        <p:nvPicPr>
          <p:cNvPr id="817" name="Picture 6_6" descr="portada-del-hospicio1"/>
          <p:cNvPicPr/>
          <p:nvPr/>
        </p:nvPicPr>
        <p:blipFill>
          <a:blip r:embed="rId3" cstate="print"/>
          <a:srcRect l="34832" t="69929" r="28608" b="2058"/>
          <a:stretch/>
        </p:blipFill>
        <p:spPr>
          <a:xfrm>
            <a:off x="971640" y="3716280"/>
            <a:ext cx="2158560" cy="29239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8" name="Picture 2_30" descr="hospicio"/>
          <p:cNvPicPr/>
          <p:nvPr/>
        </p:nvPicPr>
        <p:blipFill>
          <a:blip r:embed="rId2" cstate="print"/>
          <a:stretch/>
        </p:blipFill>
        <p:spPr>
          <a:xfrm>
            <a:off x="179280" y="465120"/>
            <a:ext cx="4130280" cy="5544720"/>
          </a:xfrm>
          <a:prstGeom prst="rect">
            <a:avLst/>
          </a:prstGeom>
          <a:ln w="0">
            <a:noFill/>
          </a:ln>
        </p:spPr>
      </p:pic>
      <p:pic>
        <p:nvPicPr>
          <p:cNvPr id="819" name="Picture 3_30" descr="museomunicipal"/>
          <p:cNvPicPr/>
          <p:nvPr/>
        </p:nvPicPr>
        <p:blipFill>
          <a:blip r:embed="rId3" cstate="print"/>
          <a:stretch/>
        </p:blipFill>
        <p:spPr>
          <a:xfrm>
            <a:off x="5724360" y="1125360"/>
            <a:ext cx="3095280" cy="2341440"/>
          </a:xfrm>
          <a:prstGeom prst="rect">
            <a:avLst/>
          </a:prstGeom>
          <a:ln w="0">
            <a:noFill/>
          </a:ln>
        </p:spPr>
      </p:pic>
      <p:sp>
        <p:nvSpPr>
          <p:cNvPr id="820" name="CustomShape 1"/>
          <p:cNvSpPr/>
          <p:nvPr/>
        </p:nvSpPr>
        <p:spPr>
          <a:xfrm>
            <a:off x="4464000" y="3470400"/>
            <a:ext cx="4679640" cy="33854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Arial"/>
                <a:ea typeface="DejaVu Sans"/>
              </a:rPr>
              <a:t>La riqueza decorativa, el movimiento, lo </a:t>
            </a:r>
            <a:r>
              <a:rPr lang="es-ES" sz="1800" b="1" i="1" strike="noStrike" spc="-1">
                <a:solidFill>
                  <a:srgbClr val="FFFFFF"/>
                </a:solidFill>
                <a:latin typeface="Arial"/>
                <a:ea typeface="DejaVu Sans"/>
              </a:rPr>
              <a:t>anticlásico</a:t>
            </a:r>
            <a:r>
              <a:rPr lang="es-ES" sz="1800" b="0" strike="noStrike" spc="-1">
                <a:solidFill>
                  <a:srgbClr val="FFFFFF"/>
                </a:solidFill>
                <a:latin typeface="Arial"/>
                <a:ea typeface="DejaVu Sans"/>
              </a:rPr>
              <a:t>, son las claves de esta obra.</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Arial"/>
                <a:ea typeface="DejaVu Sans"/>
              </a:rPr>
              <a:t>La hornacina central se ve envuelta por una </a:t>
            </a:r>
            <a:r>
              <a:rPr lang="es-ES" sz="1800" b="1" strike="noStrike" spc="-1">
                <a:solidFill>
                  <a:srgbClr val="FFFFFF"/>
                </a:solidFill>
                <a:latin typeface="Arial"/>
                <a:ea typeface="DejaVu Sans"/>
              </a:rPr>
              <a:t>dinámica y compleja decoración</a:t>
            </a:r>
            <a:r>
              <a:rPr lang="es-ES" sz="1800" b="0" strike="noStrike" spc="-1">
                <a:solidFill>
                  <a:srgbClr val="FFFFFF"/>
                </a:solidFill>
                <a:latin typeface="Arial"/>
                <a:ea typeface="DejaVu Sans"/>
              </a:rPr>
              <a:t> llena de fantasía.</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Arial"/>
                <a:ea typeface="DejaVu Sans"/>
              </a:rPr>
              <a:t>La </a:t>
            </a:r>
            <a:r>
              <a:rPr lang="es-ES" sz="1800" b="1" strike="noStrike" spc="-1">
                <a:solidFill>
                  <a:srgbClr val="FFFFFF"/>
                </a:solidFill>
                <a:latin typeface="Arial"/>
                <a:ea typeface="DejaVu Sans"/>
              </a:rPr>
              <a:t>contraposición de líneas curvas y rectas</a:t>
            </a:r>
            <a:r>
              <a:rPr lang="es-ES" sz="1800" b="0" strike="noStrike" spc="-1">
                <a:solidFill>
                  <a:srgbClr val="FFFFFF"/>
                </a:solidFill>
                <a:latin typeface="Arial"/>
                <a:ea typeface="DejaVu Sans"/>
              </a:rPr>
              <a:t> acentúa el </a:t>
            </a:r>
            <a:r>
              <a:rPr lang="es-ES" sz="1800" b="1" strike="noStrike" spc="-1">
                <a:solidFill>
                  <a:srgbClr val="FFFFFF"/>
                </a:solidFill>
                <a:latin typeface="Arial"/>
                <a:ea typeface="DejaVu Sans"/>
              </a:rPr>
              <a:t>dinamismo</a:t>
            </a:r>
            <a:r>
              <a:rPr lang="es-ES" sz="1800" b="0" strike="noStrike" spc="-1">
                <a:solidFill>
                  <a:srgbClr val="FFFFFF"/>
                </a:solidFill>
                <a:latin typeface="Arial"/>
                <a:ea typeface="DejaVu Sans"/>
              </a:rPr>
              <a:t>.</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Arial"/>
                <a:ea typeface="DejaVu Sans"/>
              </a:rPr>
              <a:t>El </a:t>
            </a:r>
            <a:r>
              <a:rPr lang="es-ES" sz="1800" b="1" strike="noStrike" spc="-1">
                <a:solidFill>
                  <a:srgbClr val="FFFFFF"/>
                </a:solidFill>
                <a:latin typeface="Arial"/>
                <a:ea typeface="DejaVu Sans"/>
              </a:rPr>
              <a:t>frontón curvo partido</a:t>
            </a:r>
            <a:r>
              <a:rPr lang="es-ES" sz="1800" b="0" strike="noStrike" spc="-1">
                <a:solidFill>
                  <a:srgbClr val="FFFFFF"/>
                </a:solidFill>
                <a:latin typeface="Arial"/>
                <a:ea typeface="DejaVu Sans"/>
              </a:rPr>
              <a:t> y la concepción de la fachada como si de un </a:t>
            </a:r>
            <a:r>
              <a:rPr lang="es-ES" sz="1800" b="1" strike="noStrike" spc="-1">
                <a:solidFill>
                  <a:srgbClr val="FFFFFF"/>
                </a:solidFill>
                <a:latin typeface="Arial"/>
                <a:ea typeface="DejaVu Sans"/>
              </a:rPr>
              <a:t>retablo</a:t>
            </a:r>
            <a:r>
              <a:rPr lang="es-ES" sz="1800" b="0" strike="noStrike" spc="-1">
                <a:solidFill>
                  <a:srgbClr val="FFFFFF"/>
                </a:solidFill>
                <a:latin typeface="Arial"/>
                <a:ea typeface="DejaVu Sans"/>
              </a:rPr>
              <a:t> se tratase, lo convierten en uno de los mejores ejemplos del barroco </a:t>
            </a:r>
            <a:r>
              <a:rPr lang="es-ES" sz="1800" b="1" strike="noStrike" spc="-1">
                <a:solidFill>
                  <a:srgbClr val="FFFFFF"/>
                </a:solidFill>
                <a:latin typeface="Arial"/>
                <a:ea typeface="DejaVu Sans"/>
              </a:rPr>
              <a:t>churrigueresco</a:t>
            </a:r>
            <a:r>
              <a:rPr lang="es-ES" sz="1800" b="0" strike="noStrike" spc="-1">
                <a:solidFill>
                  <a:srgbClr val="FFFFFF"/>
                </a:solidFill>
                <a:latin typeface="Arial"/>
                <a:ea typeface="DejaVu Sans"/>
              </a:rPr>
              <a:t> español.</a:t>
            </a:r>
            <a:endParaRPr lang="es-ES" sz="1800" b="0" strike="noStrike" spc="-1">
              <a:latin typeface="Arial"/>
            </a:endParaRPr>
          </a:p>
        </p:txBody>
      </p:sp>
      <p:sp>
        <p:nvSpPr>
          <p:cNvPr id="821" name="CustomShape 2"/>
          <p:cNvSpPr/>
          <p:nvPr/>
        </p:nvSpPr>
        <p:spPr>
          <a:xfrm>
            <a:off x="4394160" y="549360"/>
            <a:ext cx="4749480" cy="72036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3300"/>
                </a:solidFill>
                <a:latin typeface="Times New Roman"/>
                <a:ea typeface="DejaVu Sans"/>
              </a:rPr>
              <a:t>SEGUNDA ETAPA </a:t>
            </a:r>
            <a:r>
              <a:rPr lang="es-ES" sz="1800" b="0" strike="noStrike" spc="-1">
                <a:solidFill>
                  <a:srgbClr val="FF3300"/>
                </a:solidFill>
                <a:latin typeface="Times New Roman"/>
                <a:ea typeface="DejaVu Sans"/>
              </a:rPr>
              <a:t>(último tercio del XVII y primer tercio del XVIII):</a:t>
            </a:r>
            <a:r>
              <a:rPr lang="es-ES" sz="1800" b="1" strike="noStrike" spc="-1">
                <a:solidFill>
                  <a:srgbClr val="FF3300"/>
                </a:solidFill>
                <a:latin typeface="Times New Roman"/>
                <a:ea typeface="DejaVu Sans"/>
              </a:rPr>
              <a:t> la plenitud del Barroco</a:t>
            </a:r>
            <a:endParaRPr lang="es-ES" sz="1800" b="0" strike="noStrike" spc="-1">
              <a:latin typeface="Arial"/>
            </a:endParaRPr>
          </a:p>
        </p:txBody>
      </p:sp>
      <p:sp>
        <p:nvSpPr>
          <p:cNvPr id="822" name="CustomShape 3"/>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El Barroco en España -</a:t>
            </a:r>
            <a:endParaRPr lang="es-ES" sz="1800" b="0" strike="noStrike" spc="-1">
              <a:latin typeface="Arial"/>
            </a:endParaRPr>
          </a:p>
        </p:txBody>
      </p:sp>
      <p:sp>
        <p:nvSpPr>
          <p:cNvPr id="823" name="CustomShape 4"/>
          <p:cNvSpPr/>
          <p:nvPr/>
        </p:nvSpPr>
        <p:spPr>
          <a:xfrm>
            <a:off x="0" y="6021360"/>
            <a:ext cx="4284360" cy="83628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3300"/>
                </a:solidFill>
                <a:latin typeface="Times New Roman"/>
                <a:ea typeface="DejaVu Sans"/>
              </a:rPr>
              <a:t>Pedro de Ribera</a:t>
            </a:r>
            <a:r>
              <a:rPr lang="es-ES" sz="2000" b="0" strike="noStrike" spc="-1">
                <a:solidFill>
                  <a:srgbClr val="FF3300"/>
                </a:solidFill>
                <a:latin typeface="Times New Roman"/>
                <a:ea typeface="DejaVu Sans"/>
              </a:rPr>
              <a:t>, </a:t>
            </a:r>
            <a:r>
              <a:rPr lang="es-ES" sz="2000" b="1" i="1" strike="noStrike" spc="-1">
                <a:solidFill>
                  <a:srgbClr val="FF3300"/>
                </a:solidFill>
                <a:latin typeface="Times New Roman"/>
                <a:ea typeface="DejaVu Sans"/>
              </a:rPr>
              <a:t>Hospicio de San Fernando </a:t>
            </a:r>
            <a:r>
              <a:rPr lang="es-ES" sz="2000" b="0" strike="noStrike" spc="-1">
                <a:solidFill>
                  <a:srgbClr val="FF3300"/>
                </a:solidFill>
                <a:latin typeface="Times New Roman"/>
                <a:ea typeface="DejaVu Sans"/>
              </a:rPr>
              <a:t>(Madrid, 1722)</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820">
                                            <p:txEl>
                                              <p:pRg st="0" end="0"/>
                                            </p:txEl>
                                          </p:spTgt>
                                        </p:tgtEl>
                                        <p:attrNameLst>
                                          <p:attrName>style.visibility</p:attrName>
                                        </p:attrNameLst>
                                      </p:cBhvr>
                                      <p:to>
                                        <p:strVal val="visible"/>
                                      </p:to>
                                    </p:set>
                                    <p:animEffect transition="in" filter="fade">
                                      <p:cBhvr additive="repl">
                                        <p:cTn id="7" dur="1000"/>
                                        <p:tgtEl>
                                          <p:spTgt spid="820">
                                            <p:txEl>
                                              <p:pRg st="0" end="0"/>
                                            </p:txEl>
                                          </p:spTgt>
                                        </p:tgtEl>
                                      </p:cBhvr>
                                    </p:animEffect>
                                  </p:childTnLst>
                                </p:cTn>
                              </p:par>
                            </p:childTnLst>
                          </p:cTn>
                        </p:par>
                        <p:par>
                          <p:cTn id="8" fill="hold">
                            <p:stCondLst>
                              <p:cond delay="1000"/>
                            </p:stCondLst>
                            <p:childTnLst>
                              <p:par>
                                <p:cTn id="9" presetID="10" presetClass="entr" fill="hold" nodeType="afterEffect">
                                  <p:stCondLst>
                                    <p:cond delay="0"/>
                                  </p:stCondLst>
                                  <p:childTnLst>
                                    <p:set>
                                      <p:cBhvr>
                                        <p:cTn id="10" dur="1" fill="hold">
                                          <p:stCondLst>
                                            <p:cond delay="0"/>
                                          </p:stCondLst>
                                        </p:cTn>
                                        <p:tgtEl>
                                          <p:spTgt spid="820">
                                            <p:txEl>
                                              <p:pRg st="1" end="1"/>
                                            </p:txEl>
                                          </p:spTgt>
                                        </p:tgtEl>
                                        <p:attrNameLst>
                                          <p:attrName>style.visibility</p:attrName>
                                        </p:attrNameLst>
                                      </p:cBhvr>
                                      <p:to>
                                        <p:strVal val="visible"/>
                                      </p:to>
                                    </p:set>
                                    <p:animEffect transition="in" filter="fade">
                                      <p:cBhvr additive="repl">
                                        <p:cTn id="11" dur="1000"/>
                                        <p:tgtEl>
                                          <p:spTgt spid="820">
                                            <p:txEl>
                                              <p:pRg st="1" end="1"/>
                                            </p:txEl>
                                          </p:spTgt>
                                        </p:tgtEl>
                                      </p:cBhvr>
                                    </p:animEffect>
                                  </p:childTnLst>
                                </p:cTn>
                              </p:par>
                            </p:childTnLst>
                          </p:cTn>
                        </p:par>
                        <p:par>
                          <p:cTn id="12" fill="hold">
                            <p:stCondLst>
                              <p:cond delay="2000"/>
                            </p:stCondLst>
                            <p:childTnLst>
                              <p:par>
                                <p:cTn id="13" presetID="10" presetClass="entr" fill="hold" nodeType="afterEffect">
                                  <p:stCondLst>
                                    <p:cond delay="0"/>
                                  </p:stCondLst>
                                  <p:childTnLst>
                                    <p:set>
                                      <p:cBhvr>
                                        <p:cTn id="14" dur="1" fill="hold">
                                          <p:stCondLst>
                                            <p:cond delay="0"/>
                                          </p:stCondLst>
                                        </p:cTn>
                                        <p:tgtEl>
                                          <p:spTgt spid="820">
                                            <p:txEl>
                                              <p:pRg st="2" end="2"/>
                                            </p:txEl>
                                          </p:spTgt>
                                        </p:tgtEl>
                                        <p:attrNameLst>
                                          <p:attrName>style.visibility</p:attrName>
                                        </p:attrNameLst>
                                      </p:cBhvr>
                                      <p:to>
                                        <p:strVal val="visible"/>
                                      </p:to>
                                    </p:set>
                                    <p:animEffect transition="in" filter="fade">
                                      <p:cBhvr additive="repl">
                                        <p:cTn id="15" dur="1000"/>
                                        <p:tgtEl>
                                          <p:spTgt spid="820">
                                            <p:txEl>
                                              <p:pRg st="2" end="2"/>
                                            </p:txEl>
                                          </p:spTgt>
                                        </p:tgtEl>
                                      </p:cBhvr>
                                    </p:animEffect>
                                  </p:childTnLst>
                                </p:cTn>
                              </p:par>
                            </p:childTnLst>
                          </p:cTn>
                        </p:par>
                        <p:par>
                          <p:cTn id="16" fill="hold">
                            <p:stCondLst>
                              <p:cond delay="3000"/>
                            </p:stCondLst>
                            <p:childTnLst>
                              <p:par>
                                <p:cTn id="17" presetID="10" presetClass="entr" fill="hold" nodeType="afterEffect">
                                  <p:stCondLst>
                                    <p:cond delay="0"/>
                                  </p:stCondLst>
                                  <p:childTnLst>
                                    <p:set>
                                      <p:cBhvr>
                                        <p:cTn id="18" dur="1" fill="hold">
                                          <p:stCondLst>
                                            <p:cond delay="0"/>
                                          </p:stCondLst>
                                        </p:cTn>
                                        <p:tgtEl>
                                          <p:spTgt spid="820">
                                            <p:txEl>
                                              <p:pRg st="3" end="3"/>
                                            </p:txEl>
                                          </p:spTgt>
                                        </p:tgtEl>
                                        <p:attrNameLst>
                                          <p:attrName>style.visibility</p:attrName>
                                        </p:attrNameLst>
                                      </p:cBhvr>
                                      <p:to>
                                        <p:strVal val="visible"/>
                                      </p:to>
                                    </p:set>
                                    <p:animEffect transition="in" filter="fade">
                                      <p:cBhvr additive="repl">
                                        <p:cTn id="19" dur="1000"/>
                                        <p:tgtEl>
                                          <p:spTgt spid="8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 name="Picture 2_31" descr="CAF15583"/>
          <p:cNvPicPr/>
          <p:nvPr/>
        </p:nvPicPr>
        <p:blipFill>
          <a:blip r:embed="rId2" cstate="print"/>
          <a:stretch/>
        </p:blipFill>
        <p:spPr>
          <a:xfrm>
            <a:off x="0" y="1096920"/>
            <a:ext cx="4927320" cy="5760720"/>
          </a:xfrm>
          <a:prstGeom prst="rect">
            <a:avLst/>
          </a:prstGeom>
          <a:ln w="0">
            <a:noFill/>
          </a:ln>
        </p:spPr>
      </p:pic>
      <p:sp>
        <p:nvSpPr>
          <p:cNvPr id="825" name="CustomShape 1"/>
          <p:cNvSpPr/>
          <p:nvPr/>
        </p:nvSpPr>
        <p:spPr>
          <a:xfrm>
            <a:off x="4932360" y="981000"/>
            <a:ext cx="4140000" cy="5731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3300"/>
                </a:solidFill>
                <a:latin typeface="Arial"/>
                <a:ea typeface="DejaVu Sans"/>
              </a:rPr>
              <a:t>Alonso Cano</a:t>
            </a:r>
            <a:r>
              <a:rPr lang="es-ES" sz="1800" b="0" strike="noStrike" spc="-1">
                <a:solidFill>
                  <a:srgbClr val="FFFFFF"/>
                </a:solidFill>
                <a:latin typeface="Arial"/>
                <a:ea typeface="DejaVu Sans"/>
              </a:rPr>
              <a:t> concibió la fachada principal como un </a:t>
            </a:r>
            <a:r>
              <a:rPr lang="es-ES" sz="1800" b="1" strike="noStrike" spc="-1">
                <a:solidFill>
                  <a:srgbClr val="FFFFFF"/>
                </a:solidFill>
                <a:latin typeface="Arial"/>
                <a:ea typeface="DejaVu Sans"/>
              </a:rPr>
              <a:t>monumental arco de triunfo</a:t>
            </a:r>
            <a:r>
              <a:rPr lang="es-ES" sz="1800" b="0" strike="noStrike" spc="-1">
                <a:solidFill>
                  <a:srgbClr val="FFFFFF"/>
                </a:solidFill>
                <a:latin typeface="Arial"/>
                <a:ea typeface="DejaVu Sans"/>
              </a:rPr>
              <a:t> con </a:t>
            </a:r>
            <a:r>
              <a:rPr lang="es-ES" sz="1800" b="1" strike="noStrike" spc="-1">
                <a:solidFill>
                  <a:srgbClr val="FFFFFF"/>
                </a:solidFill>
                <a:latin typeface="Arial"/>
                <a:ea typeface="DejaVu Sans"/>
              </a:rPr>
              <a:t>tres calles</a:t>
            </a:r>
            <a:r>
              <a:rPr lang="es-ES" sz="1800" b="0" strike="noStrike" spc="-1">
                <a:solidFill>
                  <a:srgbClr val="FFFFFF"/>
                </a:solidFill>
                <a:latin typeface="Arial"/>
                <a:ea typeface="DejaVu Sans"/>
              </a:rPr>
              <a:t> retranqueadas entre </a:t>
            </a:r>
            <a:r>
              <a:rPr lang="es-ES" sz="1800" b="1" strike="noStrike" spc="-1">
                <a:solidFill>
                  <a:srgbClr val="FFFFFF"/>
                </a:solidFill>
                <a:latin typeface="Arial"/>
                <a:ea typeface="DejaVu Sans"/>
              </a:rPr>
              <a:t>pilastras cajeadas</a:t>
            </a:r>
            <a:r>
              <a:rPr lang="es-ES" sz="1800" b="0" strike="noStrike" spc="-1">
                <a:solidFill>
                  <a:srgbClr val="FFFFFF"/>
                </a:solidFill>
                <a:latin typeface="Arial"/>
                <a:ea typeface="DejaVu Sans"/>
              </a:rPr>
              <a:t>, lo que proporciona al conjunto intensos </a:t>
            </a:r>
            <a:r>
              <a:rPr lang="es-ES" sz="1800" b="1" strike="noStrike" spc="-1">
                <a:solidFill>
                  <a:srgbClr val="FFFFFF"/>
                </a:solidFill>
                <a:latin typeface="Arial"/>
                <a:ea typeface="DejaVu Sans"/>
              </a:rPr>
              <a:t>contrastes luminosos</a:t>
            </a:r>
            <a:r>
              <a:rPr lang="es-ES" sz="1800" b="0" strike="noStrike" spc="-1">
                <a:solidFill>
                  <a:srgbClr val="FFFFFF"/>
                </a:solidFill>
                <a:latin typeface="Arial"/>
                <a:ea typeface="DejaVu Sans"/>
              </a:rPr>
              <a:t> que acentúan la fuerza del diseño.</a:t>
            </a:r>
            <a:endParaRPr lang="es-ES" sz="1800" b="0" strike="noStrike" spc="-1">
              <a:latin typeface="Arial"/>
            </a:endParaRPr>
          </a:p>
          <a:p>
            <a:pPr>
              <a:lnSpc>
                <a:spcPct val="100000"/>
              </a:lnSpc>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Molduras y pilastras</a:t>
            </a:r>
            <a:r>
              <a:rPr lang="es-ES" sz="1800" b="0" strike="noStrike" spc="-1">
                <a:solidFill>
                  <a:srgbClr val="FFFFFF"/>
                </a:solidFill>
                <a:latin typeface="Arial"/>
                <a:ea typeface="DejaVu Sans"/>
              </a:rPr>
              <a:t> dotan a la construcción de un intenso </a:t>
            </a:r>
            <a:r>
              <a:rPr lang="es-ES" sz="1800" b="1" strike="noStrike" spc="-1">
                <a:solidFill>
                  <a:srgbClr val="FFFFFF"/>
                </a:solidFill>
                <a:latin typeface="Arial"/>
                <a:ea typeface="DejaVu Sans"/>
              </a:rPr>
              <a:t>ritmo lineal</a:t>
            </a:r>
            <a:r>
              <a:rPr lang="es-ES" sz="1800" b="0" strike="noStrike" spc="-1">
                <a:solidFill>
                  <a:srgbClr val="FFFFFF"/>
                </a:solidFill>
                <a:latin typeface="Arial"/>
                <a:ea typeface="DejaVu Sans"/>
              </a:rPr>
              <a:t>, acentuado por los </a:t>
            </a:r>
            <a:r>
              <a:rPr lang="es-ES" sz="1800" b="1" strike="noStrike" spc="-1">
                <a:solidFill>
                  <a:srgbClr val="FFFFFF"/>
                </a:solidFill>
                <a:latin typeface="Arial"/>
                <a:ea typeface="DejaVu Sans"/>
              </a:rPr>
              <a:t>contrastes luminosos</a:t>
            </a:r>
            <a:r>
              <a:rPr lang="es-ES" sz="1800" b="0" strike="noStrike" spc="-1">
                <a:solidFill>
                  <a:srgbClr val="FFFFFF"/>
                </a:solidFill>
                <a:latin typeface="Arial"/>
                <a:ea typeface="DejaVu Sans"/>
              </a:rPr>
              <a:t> y por </a:t>
            </a:r>
            <a:r>
              <a:rPr lang="es-ES" sz="1800" b="1" strike="noStrike" spc="-1">
                <a:solidFill>
                  <a:srgbClr val="FFFFFF"/>
                </a:solidFill>
                <a:latin typeface="Arial"/>
                <a:ea typeface="DejaVu Sans"/>
              </a:rPr>
              <a:t>el marcado entablamento</a:t>
            </a:r>
            <a:r>
              <a:rPr lang="es-ES" sz="1800" b="0" strike="noStrike" spc="-1">
                <a:solidFill>
                  <a:srgbClr val="FFFFFF"/>
                </a:solidFill>
                <a:latin typeface="Arial"/>
                <a:ea typeface="DejaVu Sans"/>
              </a:rPr>
              <a:t> que la recorre a la mitad de su altura.</a:t>
            </a:r>
            <a:endParaRPr lang="es-ES" sz="1800" b="0" strike="noStrike" spc="-1">
              <a:latin typeface="Arial"/>
            </a:endParaRPr>
          </a:p>
          <a:p>
            <a:pPr>
              <a:lnSpc>
                <a:spcPct val="100000"/>
              </a:lnSpc>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Arial"/>
                <a:ea typeface="DejaVu Sans"/>
              </a:rPr>
              <a:t>La utilización de </a:t>
            </a:r>
            <a:r>
              <a:rPr lang="es-ES" sz="1800" b="1" strike="noStrike" spc="-1">
                <a:solidFill>
                  <a:srgbClr val="FFFFFF"/>
                </a:solidFill>
                <a:latin typeface="Arial"/>
                <a:ea typeface="DejaVu Sans"/>
              </a:rPr>
              <a:t>motivos vegetales </a:t>
            </a:r>
            <a:r>
              <a:rPr lang="es-ES" sz="1800" b="0" strike="noStrike" spc="-1">
                <a:solidFill>
                  <a:srgbClr val="FFFFFF"/>
                </a:solidFill>
                <a:latin typeface="Arial"/>
                <a:ea typeface="DejaVu Sans"/>
              </a:rPr>
              <a:t>y </a:t>
            </a:r>
            <a:r>
              <a:rPr lang="es-ES" sz="1800" b="1" strike="noStrike" spc="-1">
                <a:solidFill>
                  <a:srgbClr val="FFFFFF"/>
                </a:solidFill>
                <a:latin typeface="Arial"/>
                <a:ea typeface="DejaVu Sans"/>
              </a:rPr>
              <a:t>placas geométricas </a:t>
            </a:r>
            <a:r>
              <a:rPr lang="es-ES" sz="1800" b="0" strike="noStrike" spc="-1">
                <a:solidFill>
                  <a:srgbClr val="FFFFFF"/>
                </a:solidFill>
                <a:latin typeface="Arial"/>
                <a:ea typeface="DejaVu Sans"/>
              </a:rPr>
              <a:t>en la decoración es consecuencia del mayor interés ornamental que imperó en la arquitectura de la segunda mitad del siglo XVII.</a:t>
            </a:r>
            <a:endParaRPr lang="es-ES" sz="1800" b="0" strike="noStrike" spc="-1">
              <a:latin typeface="Arial"/>
            </a:endParaRPr>
          </a:p>
        </p:txBody>
      </p:sp>
      <p:sp>
        <p:nvSpPr>
          <p:cNvPr id="826" name="CustomShape 2"/>
          <p:cNvSpPr/>
          <p:nvPr/>
        </p:nvSpPr>
        <p:spPr>
          <a:xfrm>
            <a:off x="73080" y="620640"/>
            <a:ext cx="9070560" cy="360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3300"/>
                </a:solidFill>
                <a:latin typeface="Times New Roman"/>
                <a:ea typeface="DejaVu Sans"/>
              </a:rPr>
              <a:t>SEGUNDA ETAPA </a:t>
            </a:r>
            <a:r>
              <a:rPr lang="es-ES" sz="1800" b="0" strike="noStrike" spc="-1">
                <a:solidFill>
                  <a:srgbClr val="FF3300"/>
                </a:solidFill>
                <a:latin typeface="Times New Roman"/>
                <a:ea typeface="DejaVu Sans"/>
              </a:rPr>
              <a:t>(último tercio del XVII y primer tercio del XVIII):</a:t>
            </a:r>
            <a:r>
              <a:t/>
            </a:r>
            <a:br/>
            <a:r>
              <a:rPr lang="es-ES" sz="1800" b="1" strike="noStrike" spc="-1">
                <a:solidFill>
                  <a:srgbClr val="FF3300"/>
                </a:solidFill>
                <a:latin typeface="Times New Roman"/>
                <a:ea typeface="DejaVu Sans"/>
              </a:rPr>
              <a:t>la plenitud del Barroco</a:t>
            </a:r>
            <a:endParaRPr lang="es-ES" sz="1800" b="0" strike="noStrike" spc="-1">
              <a:latin typeface="Arial"/>
            </a:endParaRPr>
          </a:p>
        </p:txBody>
      </p:sp>
      <p:sp>
        <p:nvSpPr>
          <p:cNvPr id="827" name="CustomShape 3"/>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El Barroco en España -</a:t>
            </a:r>
            <a:endParaRPr lang="es-ES" sz="1800" b="0" strike="noStrike" spc="-1">
              <a:latin typeface="Arial"/>
            </a:endParaRPr>
          </a:p>
        </p:txBody>
      </p:sp>
      <p:sp>
        <p:nvSpPr>
          <p:cNvPr id="828" name="CustomShape 4"/>
          <p:cNvSpPr/>
          <p:nvPr/>
        </p:nvSpPr>
        <p:spPr>
          <a:xfrm>
            <a:off x="0" y="6165360"/>
            <a:ext cx="4571640" cy="69192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1" strike="noStrike" spc="-1">
                <a:solidFill>
                  <a:srgbClr val="FFFFFF"/>
                </a:solidFill>
                <a:latin typeface="Verdana"/>
              </a:rPr>
              <a:t>Alonso Cano</a:t>
            </a:r>
            <a:r>
              <a:rPr lang="es-ES" sz="1600" b="0" strike="noStrike" spc="-1">
                <a:solidFill>
                  <a:srgbClr val="FFFFFF"/>
                </a:solidFill>
                <a:latin typeface="Verdana"/>
              </a:rPr>
              <a:t>,</a:t>
            </a:r>
            <a:r>
              <a:t/>
            </a:r>
            <a:br/>
            <a:r>
              <a:rPr lang="es-ES" sz="1600" b="0" strike="noStrike" spc="-1">
                <a:solidFill>
                  <a:srgbClr val="FFFFFF"/>
                </a:solidFill>
                <a:latin typeface="Verdana"/>
              </a:rPr>
              <a:t>fachada de la Catedral de Granada</a:t>
            </a:r>
            <a:r>
              <a:rPr lang="es-ES" sz="1600" b="1" strike="noStrike" spc="-1">
                <a:solidFill>
                  <a:srgbClr val="FFFFFF"/>
                </a:solidFill>
                <a:latin typeface="Verdana"/>
              </a:rPr>
              <a:t> </a:t>
            </a:r>
            <a:r>
              <a:rPr lang="es-ES" sz="1600" b="0" strike="noStrike" spc="-1">
                <a:solidFill>
                  <a:srgbClr val="FFFFFF"/>
                </a:solidFill>
                <a:latin typeface="Verdana"/>
              </a:rPr>
              <a:t>(1667)</a:t>
            </a:r>
            <a:endParaRPr lang="es-ES" sz="16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825">
                                            <p:txEl>
                                              <p:pRg st="0" end="0"/>
                                            </p:txEl>
                                          </p:spTgt>
                                        </p:tgtEl>
                                        <p:attrNameLst>
                                          <p:attrName>style.visibility</p:attrName>
                                        </p:attrNameLst>
                                      </p:cBhvr>
                                      <p:to>
                                        <p:strVal val="visible"/>
                                      </p:to>
                                    </p:set>
                                    <p:animEffect transition="in" filter="fade">
                                      <p:cBhvr additive="repl">
                                        <p:cTn id="7" dur="1000"/>
                                        <p:tgtEl>
                                          <p:spTgt spid="825">
                                            <p:txEl>
                                              <p:pRg st="0" end="0"/>
                                            </p:txEl>
                                          </p:spTgt>
                                        </p:tgtEl>
                                      </p:cBhvr>
                                    </p:animEffect>
                                  </p:childTnLst>
                                </p:cTn>
                              </p:par>
                            </p:childTnLst>
                          </p:cTn>
                        </p:par>
                        <p:par>
                          <p:cTn id="8" fill="hold">
                            <p:stCondLst>
                              <p:cond delay="1000"/>
                            </p:stCondLst>
                            <p:childTnLst>
                              <p:par>
                                <p:cTn id="9" presetID="10" presetClass="entr" fill="hold" nodeType="afterEffect">
                                  <p:stCondLst>
                                    <p:cond delay="0"/>
                                  </p:stCondLst>
                                  <p:childTnLst>
                                    <p:set>
                                      <p:cBhvr>
                                        <p:cTn id="10" dur="1" fill="hold">
                                          <p:stCondLst>
                                            <p:cond delay="0"/>
                                          </p:stCondLst>
                                        </p:cTn>
                                        <p:tgtEl>
                                          <p:spTgt spid="825">
                                            <p:txEl>
                                              <p:pRg st="1" end="1"/>
                                            </p:txEl>
                                          </p:spTgt>
                                        </p:tgtEl>
                                        <p:attrNameLst>
                                          <p:attrName>style.visibility</p:attrName>
                                        </p:attrNameLst>
                                      </p:cBhvr>
                                      <p:to>
                                        <p:strVal val="visible"/>
                                      </p:to>
                                    </p:set>
                                    <p:animEffect transition="in" filter="fade">
                                      <p:cBhvr additive="repl">
                                        <p:cTn id="11" dur="1000"/>
                                        <p:tgtEl>
                                          <p:spTgt spid="825">
                                            <p:txEl>
                                              <p:pRg st="1" end="1"/>
                                            </p:txEl>
                                          </p:spTgt>
                                        </p:tgtEl>
                                      </p:cBhvr>
                                    </p:animEffect>
                                  </p:childTnLst>
                                </p:cTn>
                              </p:par>
                            </p:childTnLst>
                          </p:cTn>
                        </p:par>
                        <p:par>
                          <p:cTn id="12" fill="hold">
                            <p:stCondLst>
                              <p:cond delay="2000"/>
                            </p:stCondLst>
                            <p:childTnLst>
                              <p:par>
                                <p:cTn id="13" presetID="10" presetClass="entr" fill="hold" nodeType="afterEffect">
                                  <p:stCondLst>
                                    <p:cond delay="0"/>
                                  </p:stCondLst>
                                  <p:childTnLst>
                                    <p:set>
                                      <p:cBhvr>
                                        <p:cTn id="14" dur="1" fill="hold">
                                          <p:stCondLst>
                                            <p:cond delay="0"/>
                                          </p:stCondLst>
                                        </p:cTn>
                                        <p:tgtEl>
                                          <p:spTgt spid="825">
                                            <p:txEl>
                                              <p:pRg st="2" end="2"/>
                                            </p:txEl>
                                          </p:spTgt>
                                        </p:tgtEl>
                                        <p:attrNameLst>
                                          <p:attrName>style.visibility</p:attrName>
                                        </p:attrNameLst>
                                      </p:cBhvr>
                                      <p:to>
                                        <p:strVal val="visible"/>
                                      </p:to>
                                    </p:set>
                                    <p:animEffect transition="in" filter="fade">
                                      <p:cBhvr additive="repl">
                                        <p:cTn id="15" dur="1000"/>
                                        <p:tgtEl>
                                          <p:spTgt spid="8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 name="Picture 2_32"/>
          <p:cNvPicPr/>
          <p:nvPr/>
        </p:nvPicPr>
        <p:blipFill>
          <a:blip r:embed="rId2" cstate="print"/>
          <a:stretch/>
        </p:blipFill>
        <p:spPr>
          <a:xfrm>
            <a:off x="0" y="-3240"/>
            <a:ext cx="9142200" cy="68576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 name="CustomShape 1"/>
          <p:cNvSpPr/>
          <p:nvPr/>
        </p:nvSpPr>
        <p:spPr>
          <a:xfrm>
            <a:off x="4858920" y="5516280"/>
            <a:ext cx="4054320" cy="1152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i="1" strike="noStrike" spc="-1">
                <a:solidFill>
                  <a:srgbClr val="FF3300"/>
                </a:solidFill>
                <a:latin typeface="Times New Roman"/>
              </a:rPr>
              <a:t>Torre del Reloj</a:t>
            </a:r>
            <a:r>
              <a:rPr lang="es-ES" sz="2000" b="0" strike="noStrike" spc="-1">
                <a:solidFill>
                  <a:srgbClr val="FF3300"/>
                </a:solidFill>
                <a:latin typeface="Times New Roman"/>
              </a:rPr>
              <a:t> de la catedral</a:t>
            </a:r>
            <a:r>
              <a:t/>
            </a:r>
            <a:br/>
            <a:r>
              <a:rPr lang="es-ES" sz="2000" b="0" strike="noStrike" spc="-1">
                <a:solidFill>
                  <a:srgbClr val="FF3300"/>
                </a:solidFill>
                <a:latin typeface="Times New Roman"/>
              </a:rPr>
              <a:t> de Santiago de Compostela. </a:t>
            </a:r>
            <a:r>
              <a:rPr lang="es-ES" sz="2000" b="1" strike="noStrike" spc="-1">
                <a:solidFill>
                  <a:srgbClr val="FF3300"/>
                </a:solidFill>
                <a:latin typeface="Times New Roman"/>
              </a:rPr>
              <a:t>Domingo de Andrade, 1676-80</a:t>
            </a:r>
            <a:r>
              <a:rPr lang="es-ES" sz="2000" b="0" strike="noStrike" spc="-1">
                <a:solidFill>
                  <a:srgbClr val="FF3300"/>
                </a:solidFill>
                <a:latin typeface="Times New Roman"/>
              </a:rPr>
              <a:t>.</a:t>
            </a:r>
            <a:endParaRPr lang="es-ES" sz="2000" b="0" strike="noStrike" spc="-1">
              <a:latin typeface="Arial"/>
            </a:endParaRPr>
          </a:p>
        </p:txBody>
      </p:sp>
      <p:pic>
        <p:nvPicPr>
          <p:cNvPr id="831" name="Picture 3_31"/>
          <p:cNvPicPr/>
          <p:nvPr/>
        </p:nvPicPr>
        <p:blipFill>
          <a:blip r:embed="rId2" cstate="print"/>
          <a:srcRect t="6663"/>
          <a:stretch/>
        </p:blipFill>
        <p:spPr>
          <a:xfrm>
            <a:off x="468360" y="1197000"/>
            <a:ext cx="4174560" cy="5587560"/>
          </a:xfrm>
          <a:prstGeom prst="rect">
            <a:avLst/>
          </a:prstGeom>
          <a:ln w="25560">
            <a:solidFill>
              <a:srgbClr val="FFFFFF"/>
            </a:solidFill>
            <a:miter/>
          </a:ln>
        </p:spPr>
      </p:pic>
      <p:sp>
        <p:nvSpPr>
          <p:cNvPr id="832" name="CustomShape 2"/>
          <p:cNvSpPr/>
          <p:nvPr/>
        </p:nvSpPr>
        <p:spPr>
          <a:xfrm>
            <a:off x="4859280" y="1022400"/>
            <a:ext cx="3960360" cy="31111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FF"/>
                </a:solidFill>
                <a:latin typeface="Arial"/>
                <a:ea typeface="DejaVu Sans"/>
              </a:rPr>
              <a:t>Al finalizar el siglo XVII ya se han abandonado las antiguas influencias, y los arquitectos se lanzan a la creación de un </a:t>
            </a:r>
            <a:r>
              <a:rPr lang="es-ES_tradnl" sz="1800" b="1" strike="noStrike" spc="-1">
                <a:solidFill>
                  <a:srgbClr val="FFFFFF"/>
                </a:solidFill>
                <a:latin typeface="Arial"/>
                <a:ea typeface="DejaVu Sans"/>
              </a:rPr>
              <a:t>estilo mucho más movido,</a:t>
            </a:r>
            <a:r>
              <a:rPr lang="es-ES_tradnl" sz="1800" b="0" strike="noStrike" spc="-1">
                <a:solidFill>
                  <a:srgbClr val="FFFFFF"/>
                </a:solidFill>
                <a:latin typeface="Arial"/>
                <a:ea typeface="DejaVu Sans"/>
              </a:rPr>
              <a:t> caracterizado por el empleo de </a:t>
            </a:r>
            <a:r>
              <a:rPr lang="es-ES_tradnl" sz="1800" b="1" strike="noStrike" spc="-1">
                <a:solidFill>
                  <a:srgbClr val="FFFFFF"/>
                </a:solidFill>
                <a:latin typeface="Arial"/>
                <a:ea typeface="DejaVu Sans"/>
              </a:rPr>
              <a:t>columnas salomónicas, frontones curvos y partidos, molduras acodilladas</a:t>
            </a:r>
            <a:r>
              <a:rPr lang="es-ES_tradnl" sz="1800" b="0" strike="noStrike" spc="-1">
                <a:solidFill>
                  <a:srgbClr val="FFFFFF"/>
                </a:solidFill>
                <a:latin typeface="Arial"/>
                <a:ea typeface="DejaVu Sans"/>
              </a:rPr>
              <a:t> [con baquetones adosados]</a:t>
            </a:r>
            <a:r>
              <a:rPr lang="es-ES_tradnl" sz="1800" b="1" strike="noStrike" spc="-1">
                <a:solidFill>
                  <a:srgbClr val="FFFFFF"/>
                </a:solidFill>
                <a:latin typeface="Arial"/>
                <a:ea typeface="DejaVu Sans"/>
              </a:rPr>
              <a:t>, decoración naturalista, textiles, escudos recortados</a:t>
            </a:r>
            <a:r>
              <a:rPr lang="es-ES_tradnl" sz="1800" b="0" strike="noStrike" spc="-1">
                <a:solidFill>
                  <a:srgbClr val="FFFFFF"/>
                </a:solidFill>
                <a:latin typeface="Arial"/>
                <a:ea typeface="DejaVu Sans"/>
              </a:rPr>
              <a:t>, etc.</a:t>
            </a:r>
            <a:endParaRPr lang="es-ES" sz="1800" b="0" strike="noStrike" spc="-1">
              <a:latin typeface="Arial"/>
            </a:endParaRPr>
          </a:p>
        </p:txBody>
      </p:sp>
      <p:sp>
        <p:nvSpPr>
          <p:cNvPr id="833" name="CustomShape 3"/>
          <p:cNvSpPr/>
          <p:nvPr/>
        </p:nvSpPr>
        <p:spPr>
          <a:xfrm>
            <a:off x="73080" y="549360"/>
            <a:ext cx="9070560" cy="360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Times New Roman"/>
                <a:ea typeface="DejaVu Sans"/>
              </a:rPr>
              <a:t>SEGUNDA ETAPA </a:t>
            </a:r>
            <a:r>
              <a:rPr lang="es-ES" sz="1800" b="0" strike="noStrike" spc="-1">
                <a:solidFill>
                  <a:srgbClr val="FFFFFF"/>
                </a:solidFill>
                <a:latin typeface="Times New Roman"/>
                <a:ea typeface="DejaVu Sans"/>
              </a:rPr>
              <a:t>(último tercio del XVII y primer tercio del XVIII):</a:t>
            </a:r>
            <a:r>
              <a:t/>
            </a:r>
            <a:br/>
            <a:r>
              <a:rPr lang="es-ES" sz="1800" b="1" strike="noStrike" spc="-1">
                <a:solidFill>
                  <a:srgbClr val="FFFFFF"/>
                </a:solidFill>
                <a:latin typeface="Times New Roman"/>
                <a:ea typeface="DejaVu Sans"/>
              </a:rPr>
              <a:t>la plenitud del Barroco</a:t>
            </a:r>
            <a:endParaRPr lang="es-ES" sz="1800" b="0" strike="noStrike" spc="-1">
              <a:latin typeface="Arial"/>
            </a:endParaRPr>
          </a:p>
        </p:txBody>
      </p:sp>
      <p:sp>
        <p:nvSpPr>
          <p:cNvPr id="834" name="CustomShape 4"/>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El Barroco en España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7" presetClass="entr" fill="hold" nodeType="afterEffect">
                                  <p:stCondLst>
                                    <p:cond delay="0"/>
                                  </p:stCondLst>
                                  <p:iterate type="lt">
                                    <p:tmAbs val="40"/>
                                  </p:iterate>
                                  <p:childTnLst>
                                    <p:set>
                                      <p:cBhvr>
                                        <p:cTn id="6" dur="1" fill="hold">
                                          <p:stCondLst>
                                            <p:cond delay="0"/>
                                          </p:stCondLst>
                                        </p:cTn>
                                        <p:tgtEl>
                                          <p:spTgt spid="832"/>
                                        </p:tgtEl>
                                        <p:attrNameLst>
                                          <p:attrName>style.visibility</p:attrName>
                                        </p:attrNameLst>
                                      </p:cBhvr>
                                      <p:to>
                                        <p:strVal val="visible"/>
                                      </p:to>
                                    </p:set>
                                    <p:anim calcmode="discrete" valueType="clr">
                                      <p:cBhvr additive="repl">
                                        <p:cTn id="7" dur="80"/>
                                        <p:tgtEl>
                                          <p:spTgt spid="832"/>
                                        </p:tgtEl>
                                        <p:attrNameLst>
                                          <p:attrName>style.color</p:attrName>
                                        </p:attrNameLst>
                                      </p:cBhvr>
                                      <p:tavLst>
                                        <p:tav tm="0">
                                          <p:val>
                                            <p:strVal val="rgb(0,51,51)"/>
                                          </p:val>
                                        </p:tav>
                                        <p:tav tm="50000">
                                          <p:val>
                                            <p:strVal val="rgb(0,-103,0)"/>
                                          </p:val>
                                        </p:tav>
                                      </p:tavLst>
                                    </p:anim>
                                    <p:anim calcmode="discrete" valueType="clr">
                                      <p:cBhvr additive="repl">
                                        <p:cTn id="8" dur="80"/>
                                        <p:tgtEl>
                                          <p:spTgt spid="832"/>
                                        </p:tgtEl>
                                        <p:attrNameLst>
                                          <p:attrName>fillcolor</p:attrName>
                                        </p:attrNameLst>
                                      </p:cBhvr>
                                      <p:tavLst>
                                        <p:tav tm="0">
                                          <p:val>
                                            <p:strVal val="rgb(0,51,51)"/>
                                          </p:val>
                                        </p:tav>
                                        <p:tav tm="50000">
                                          <p:val>
                                            <p:strVal val="rgb(0,-103,0)"/>
                                          </p:val>
                                        </p:tav>
                                      </p:tavLst>
                                    </p:anim>
                                    <p:set>
                                      <p:cBhvr>
                                        <p:cTn id="9" dur="80"/>
                                        <p:tgtEl>
                                          <p:spTgt spid="8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CustomShape 1"/>
          <p:cNvSpPr/>
          <p:nvPr/>
        </p:nvSpPr>
        <p:spPr>
          <a:xfrm>
            <a:off x="7020000" y="5013360"/>
            <a:ext cx="2123640" cy="14504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3300"/>
                </a:solidFill>
                <a:latin typeface="Times New Roman"/>
              </a:rPr>
              <a:t>Herrera </a:t>
            </a:r>
            <a:r>
              <a:rPr lang="es-ES" sz="2000" b="1" i="1" strike="noStrike" spc="-1">
                <a:solidFill>
                  <a:srgbClr val="FF3300"/>
                </a:solidFill>
                <a:latin typeface="Times New Roman"/>
              </a:rPr>
              <a:t>el Mozo</a:t>
            </a:r>
            <a:r>
              <a:rPr lang="es-ES" sz="2000" b="0" strike="noStrike" spc="-1">
                <a:solidFill>
                  <a:srgbClr val="FF3300"/>
                </a:solidFill>
                <a:latin typeface="Times New Roman"/>
              </a:rPr>
              <a:t>,</a:t>
            </a:r>
            <a:r>
              <a:rPr lang="es-ES" sz="2000" b="1" strike="noStrike" spc="-1">
                <a:solidFill>
                  <a:srgbClr val="FF3300"/>
                </a:solidFill>
                <a:latin typeface="Times New Roman"/>
              </a:rPr>
              <a:t> Basílica del Pilar de Zaragoza</a:t>
            </a:r>
            <a:r>
              <a:rPr lang="es-ES" sz="2000" b="0" strike="noStrike" spc="-1">
                <a:solidFill>
                  <a:srgbClr val="FF3300"/>
                </a:solidFill>
                <a:latin typeface="Times New Roman"/>
              </a:rPr>
              <a:t>, 1680</a:t>
            </a:r>
            <a:endParaRPr lang="es-ES" sz="2000" b="0" strike="noStrike" spc="-1">
              <a:latin typeface="Arial"/>
            </a:endParaRPr>
          </a:p>
        </p:txBody>
      </p:sp>
      <p:pic>
        <p:nvPicPr>
          <p:cNvPr id="836" name="Picture 3_32" descr="fotocast202"/>
          <p:cNvPicPr/>
          <p:nvPr/>
        </p:nvPicPr>
        <p:blipFill>
          <a:blip r:embed="rId2" cstate="print"/>
          <a:stretch/>
        </p:blipFill>
        <p:spPr>
          <a:xfrm>
            <a:off x="34920" y="1068480"/>
            <a:ext cx="6984720" cy="5744880"/>
          </a:xfrm>
          <a:prstGeom prst="rect">
            <a:avLst/>
          </a:prstGeom>
          <a:ln w="0">
            <a:noFill/>
          </a:ln>
        </p:spPr>
      </p:pic>
      <p:sp>
        <p:nvSpPr>
          <p:cNvPr id="837" name="CustomShape 2"/>
          <p:cNvSpPr/>
          <p:nvPr/>
        </p:nvSpPr>
        <p:spPr>
          <a:xfrm>
            <a:off x="73080" y="549360"/>
            <a:ext cx="9070560" cy="360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Times New Roman"/>
                <a:ea typeface="DejaVu Sans"/>
              </a:rPr>
              <a:t>SEGUNDA ETAPA </a:t>
            </a:r>
            <a:r>
              <a:rPr lang="es-ES" sz="1800" b="0" strike="noStrike" spc="-1">
                <a:solidFill>
                  <a:srgbClr val="FFFFFF"/>
                </a:solidFill>
                <a:latin typeface="Times New Roman"/>
                <a:ea typeface="DejaVu Sans"/>
              </a:rPr>
              <a:t>(último tercio del XVII y primer tercio del XVIII):</a:t>
            </a:r>
            <a:r>
              <a:t/>
            </a:r>
            <a:br/>
            <a:r>
              <a:rPr lang="es-ES" sz="1800" b="1" strike="noStrike" spc="-1">
                <a:solidFill>
                  <a:srgbClr val="FFFFFF"/>
                </a:solidFill>
                <a:latin typeface="Times New Roman"/>
                <a:ea typeface="DejaVu Sans"/>
              </a:rPr>
              <a:t>la plenitud del Barroco</a:t>
            </a:r>
            <a:endParaRPr lang="es-ES" sz="1800" b="0" strike="noStrike" spc="-1">
              <a:latin typeface="Arial"/>
            </a:endParaRPr>
          </a:p>
        </p:txBody>
      </p:sp>
      <p:sp>
        <p:nvSpPr>
          <p:cNvPr id="838" name="CustomShape 3"/>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El Barroco en España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CustomShape 1"/>
          <p:cNvSpPr/>
          <p:nvPr/>
        </p:nvSpPr>
        <p:spPr>
          <a:xfrm>
            <a:off x="73080" y="549360"/>
            <a:ext cx="9070560" cy="360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Times New Roman"/>
                <a:ea typeface="DejaVu Sans"/>
              </a:rPr>
              <a:t>SEGUNDA ETAPA </a:t>
            </a:r>
            <a:r>
              <a:rPr lang="es-ES" sz="1800" b="0" strike="noStrike" spc="-1">
                <a:solidFill>
                  <a:srgbClr val="FFFFFF"/>
                </a:solidFill>
                <a:latin typeface="Times New Roman"/>
                <a:ea typeface="DejaVu Sans"/>
              </a:rPr>
              <a:t>(último tercio del XVII y primer tercio del XVIII):</a:t>
            </a:r>
            <a:r>
              <a:t/>
            </a:r>
            <a:br/>
            <a:r>
              <a:rPr lang="es-ES" sz="1800" b="1" strike="noStrike" spc="-1">
                <a:solidFill>
                  <a:srgbClr val="FFFFFF"/>
                </a:solidFill>
                <a:latin typeface="Times New Roman"/>
                <a:ea typeface="DejaVu Sans"/>
              </a:rPr>
              <a:t>la plenitud del Barroco</a:t>
            </a:r>
            <a:endParaRPr lang="es-ES" sz="1800" b="0" strike="noStrike" spc="-1">
              <a:latin typeface="Arial"/>
            </a:endParaRPr>
          </a:p>
        </p:txBody>
      </p:sp>
      <p:sp>
        <p:nvSpPr>
          <p:cNvPr id="840" name="CustomShape 2"/>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El Barroco en España -</a:t>
            </a:r>
            <a:endParaRPr lang="es-ES" sz="1800" b="0" strike="noStrike" spc="-1">
              <a:latin typeface="Arial"/>
            </a:endParaRPr>
          </a:p>
        </p:txBody>
      </p:sp>
      <p:sp>
        <p:nvSpPr>
          <p:cNvPr id="841" name="CustomShape 3"/>
          <p:cNvSpPr/>
          <p:nvPr/>
        </p:nvSpPr>
        <p:spPr>
          <a:xfrm>
            <a:off x="468360" y="2997360"/>
            <a:ext cx="2123640" cy="14504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3300"/>
                </a:solidFill>
                <a:latin typeface="Times New Roman"/>
                <a:ea typeface="DejaVu Sans"/>
              </a:rPr>
              <a:t>Plaza Mayor de Salamanca</a:t>
            </a:r>
            <a:endParaRPr lang="es-ES" sz="1800" b="0" strike="noStrike" spc="-1">
              <a:latin typeface="Arial"/>
            </a:endParaRPr>
          </a:p>
        </p:txBody>
      </p:sp>
      <p:sp>
        <p:nvSpPr>
          <p:cNvPr id="842" name="CustomShape 4"/>
          <p:cNvSpPr/>
          <p:nvPr/>
        </p:nvSpPr>
        <p:spPr>
          <a:xfrm>
            <a:off x="0" y="4684680"/>
            <a:ext cx="9035640" cy="20142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Times New Roman"/>
                <a:ea typeface="DejaVu Sans"/>
              </a:rPr>
              <a:t>Su construcción se acordó en el año 1710, cuando se encontraba en la ciudad el rey Felipe V, que quiso premiar así la fidelidad de Salamanca a su causa durante la Guerra de Sucesión.</a:t>
            </a:r>
            <a:r>
              <a:t/>
            </a:r>
            <a:br/>
            <a:r>
              <a:rPr lang="es-ES" sz="1800" b="0" strike="noStrike" spc="-1">
                <a:solidFill>
                  <a:srgbClr val="FFFFFF"/>
                </a:solidFill>
                <a:latin typeface="Times New Roman"/>
                <a:ea typeface="DejaVu Sans"/>
              </a:rPr>
              <a:t>La construcción se inició en 1729 y se terminó en 1755.</a:t>
            </a:r>
            <a:r>
              <a:t/>
            </a:r>
            <a:br/>
            <a:r>
              <a:rPr lang="es-ES" sz="1800" b="0" strike="noStrike" spc="-1">
                <a:solidFill>
                  <a:srgbClr val="FFFFFF"/>
                </a:solidFill>
                <a:latin typeface="Times New Roman"/>
                <a:ea typeface="DejaVu Sans"/>
              </a:rPr>
              <a:t>El proyecto fue trazado por </a:t>
            </a:r>
            <a:r>
              <a:rPr lang="es-ES" sz="1800" b="0" strike="noStrike" spc="-1">
                <a:solidFill>
                  <a:srgbClr val="FF3300"/>
                </a:solidFill>
                <a:latin typeface="Times New Roman"/>
                <a:ea typeface="DejaVu Sans"/>
              </a:rPr>
              <a:t>Alberto Churriguera</a:t>
            </a:r>
            <a:r>
              <a:rPr lang="es-ES" sz="1800" b="0" strike="noStrike" spc="-1">
                <a:solidFill>
                  <a:srgbClr val="FFFFFF"/>
                </a:solidFill>
                <a:latin typeface="Times New Roman"/>
                <a:ea typeface="DejaVu Sans"/>
              </a:rPr>
              <a:t>, interviniendo también en la construcción los arquitectos </a:t>
            </a:r>
            <a:r>
              <a:rPr lang="es-ES" sz="1800" b="0" strike="noStrike" spc="-1">
                <a:solidFill>
                  <a:srgbClr val="FF3300"/>
                </a:solidFill>
                <a:latin typeface="Times New Roman"/>
                <a:ea typeface="DejaVu Sans"/>
              </a:rPr>
              <a:t>Nicolás Churriguera, José de Lara Churriguera y Joaquín García de Quiñones.</a:t>
            </a:r>
            <a:endParaRPr lang="es-ES" sz="1800" b="0" strike="noStrike" spc="-1">
              <a:latin typeface="Arial"/>
            </a:endParaRPr>
          </a:p>
        </p:txBody>
      </p:sp>
      <p:pic>
        <p:nvPicPr>
          <p:cNvPr id="843" name="Picture 6_7" descr="salamanca"/>
          <p:cNvPicPr/>
          <p:nvPr/>
        </p:nvPicPr>
        <p:blipFill>
          <a:blip r:embed="rId2" cstate="print"/>
          <a:stretch/>
        </p:blipFill>
        <p:spPr>
          <a:xfrm>
            <a:off x="3203640" y="1181160"/>
            <a:ext cx="4458960" cy="34714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842">
                                            <p:txEl>
                                              <p:pRg st="0" end="0"/>
                                            </p:txEl>
                                          </p:spTgt>
                                        </p:tgtEl>
                                        <p:attrNameLst>
                                          <p:attrName>style.visibility</p:attrName>
                                        </p:attrNameLst>
                                      </p:cBhvr>
                                      <p:to>
                                        <p:strVal val="visible"/>
                                      </p:to>
                                    </p:set>
                                    <p:animEffect transition="in" filter="fade">
                                      <p:cBhvr additive="repl">
                                        <p:cTn id="7" dur="1000"/>
                                        <p:tgtEl>
                                          <p:spTgt spid="8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CustomShape 1"/>
          <p:cNvSpPr/>
          <p:nvPr/>
        </p:nvSpPr>
        <p:spPr>
          <a:xfrm>
            <a:off x="109440" y="1196640"/>
            <a:ext cx="4174920" cy="56606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a:bodyPr>
          <a:lstStyle/>
          <a:p>
            <a:pPr>
              <a:lnSpc>
                <a:spcPct val="80000"/>
              </a:lnSpc>
              <a:spcBef>
                <a:spcPts val="448"/>
              </a:spcBef>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Arial"/>
              </a:rPr>
              <a:t>La planta es cuadrada </a:t>
            </a:r>
            <a:r>
              <a:rPr lang="es-ES" sz="1800" b="1" strike="noStrike" spc="-1">
                <a:solidFill>
                  <a:srgbClr val="FFFFFF"/>
                </a:solidFill>
                <a:latin typeface="Arial"/>
              </a:rPr>
              <a:t>y consta de </a:t>
            </a:r>
            <a:r>
              <a:rPr lang="es-ES" sz="1800" b="0" strike="noStrike" spc="-1">
                <a:solidFill>
                  <a:srgbClr val="FFFFFF"/>
                </a:solidFill>
                <a:latin typeface="Arial"/>
              </a:rPr>
              <a:t>88 pórticos</a:t>
            </a:r>
            <a:r>
              <a:rPr lang="es-ES" sz="1800" b="1" strike="noStrike" spc="-1">
                <a:solidFill>
                  <a:srgbClr val="FFFFFF"/>
                </a:solidFill>
                <a:latin typeface="Arial"/>
              </a:rPr>
              <a:t>, formados por </a:t>
            </a:r>
            <a:r>
              <a:rPr lang="es-ES" sz="1800" b="0" strike="noStrike" spc="-1">
                <a:solidFill>
                  <a:srgbClr val="FFFFFF"/>
                </a:solidFill>
                <a:latin typeface="Arial"/>
              </a:rPr>
              <a:t>arcos de medio punto </a:t>
            </a:r>
            <a:r>
              <a:rPr lang="es-ES" sz="1800" b="1" strike="noStrike" spc="-1">
                <a:solidFill>
                  <a:srgbClr val="FFFFFF"/>
                </a:solidFill>
                <a:latin typeface="Arial"/>
              </a:rPr>
              <a:t>que descansan sobre </a:t>
            </a:r>
            <a:r>
              <a:rPr lang="es-ES" sz="1800" b="0" strike="noStrike" spc="-1">
                <a:solidFill>
                  <a:srgbClr val="FFFFFF"/>
                </a:solidFill>
                <a:latin typeface="Arial"/>
              </a:rPr>
              <a:t>fuertes pilares</a:t>
            </a:r>
            <a:r>
              <a:rPr lang="es-ES" sz="1800" b="1" strike="noStrike" spc="-1">
                <a:solidFill>
                  <a:srgbClr val="FFFFFF"/>
                </a:solidFill>
                <a:latin typeface="Arial"/>
              </a:rPr>
              <a:t>.</a:t>
            </a:r>
            <a:endParaRPr lang="es-ES" sz="1800" b="0" strike="noStrike" spc="-1">
              <a:latin typeface="Arial"/>
            </a:endParaRPr>
          </a:p>
          <a:p>
            <a:pPr>
              <a:lnSpc>
                <a:spcPct val="80000"/>
              </a:lnSpc>
              <a:spcBef>
                <a:spcPts val="448"/>
              </a:spcBef>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rPr>
              <a:t>En las enjutas figuran </a:t>
            </a:r>
            <a:r>
              <a:rPr lang="es-ES" sz="1800" b="0" strike="noStrike" spc="-1">
                <a:solidFill>
                  <a:srgbClr val="FFFFFF"/>
                </a:solidFill>
                <a:latin typeface="Arial"/>
              </a:rPr>
              <a:t>medallones con bustos de reyes, grandes capitanes y hombres de letras</a:t>
            </a:r>
            <a:r>
              <a:rPr lang="es-ES" sz="1800" b="1" strike="noStrike" spc="-1">
                <a:solidFill>
                  <a:srgbClr val="FFFFFF"/>
                </a:solidFill>
                <a:latin typeface="Arial"/>
              </a:rPr>
              <a:t>.</a:t>
            </a:r>
            <a:endParaRPr lang="es-ES" sz="1800" b="0" strike="noStrike" spc="-1">
              <a:latin typeface="Arial"/>
            </a:endParaRPr>
          </a:p>
          <a:p>
            <a:pPr>
              <a:lnSpc>
                <a:spcPct val="80000"/>
              </a:lnSpc>
              <a:spcBef>
                <a:spcPts val="448"/>
              </a:spcBef>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rPr>
              <a:t>Sobre estas arcadas se elevan </a:t>
            </a:r>
            <a:r>
              <a:rPr lang="es-ES" sz="1800" b="0" strike="noStrike" spc="-1">
                <a:solidFill>
                  <a:srgbClr val="FFFFFF"/>
                </a:solidFill>
                <a:latin typeface="Arial"/>
              </a:rPr>
              <a:t>tres pisos de balcones, con una rica ornamentación.</a:t>
            </a:r>
            <a:endParaRPr lang="es-ES" sz="1800" b="0" strike="noStrike" spc="-1">
              <a:latin typeface="Arial"/>
            </a:endParaRPr>
          </a:p>
          <a:p>
            <a:pPr>
              <a:lnSpc>
                <a:spcPct val="80000"/>
              </a:lnSpc>
              <a:spcBef>
                <a:spcPts val="448"/>
              </a:spcBef>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rPr>
              <a:t>En el lado más importante se alza el </a:t>
            </a:r>
            <a:r>
              <a:rPr lang="es-ES" sz="1800" b="0" strike="noStrike" spc="-1">
                <a:solidFill>
                  <a:srgbClr val="FFFFFF"/>
                </a:solidFill>
                <a:latin typeface="Arial"/>
              </a:rPr>
              <a:t>Ayuntamiento</a:t>
            </a:r>
            <a:r>
              <a:rPr lang="es-ES" sz="1800" b="1" strike="noStrike" spc="-1">
                <a:solidFill>
                  <a:srgbClr val="FFFFFF"/>
                </a:solidFill>
                <a:latin typeface="Arial"/>
              </a:rPr>
              <a:t>, obra de José Churriguera. Presenta un </a:t>
            </a:r>
            <a:r>
              <a:rPr lang="es-ES" sz="1800" b="0" strike="noStrike" spc="-1">
                <a:solidFill>
                  <a:srgbClr val="FFFFFF"/>
                </a:solidFill>
                <a:latin typeface="Arial"/>
              </a:rPr>
              <a:t>monumental pórtico con cinco grandes arcadas</a:t>
            </a:r>
            <a:r>
              <a:rPr lang="es-ES" sz="1800" b="1" strike="noStrike" spc="-1">
                <a:solidFill>
                  <a:srgbClr val="FFFFFF"/>
                </a:solidFill>
                <a:latin typeface="Arial"/>
              </a:rPr>
              <a:t>. </a:t>
            </a:r>
            <a:endParaRPr lang="es-ES" sz="1800" b="0" strike="noStrike" spc="-1">
              <a:latin typeface="Arial"/>
            </a:endParaRPr>
          </a:p>
          <a:p>
            <a:pPr>
              <a:lnSpc>
                <a:spcPct val="80000"/>
              </a:lnSpc>
              <a:spcBef>
                <a:spcPts val="448"/>
              </a:spcBef>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rPr>
              <a:t>La </a:t>
            </a:r>
            <a:r>
              <a:rPr lang="es-ES" sz="1800" b="0" strike="noStrike" spc="-1">
                <a:solidFill>
                  <a:srgbClr val="FFFFFF"/>
                </a:solidFill>
                <a:latin typeface="Arial"/>
              </a:rPr>
              <a:t>fachada está ornamentada con frontones curvos, recuadros y placas</a:t>
            </a:r>
            <a:r>
              <a:rPr lang="es-ES" sz="1800" b="1" strike="noStrike" spc="-1">
                <a:solidFill>
                  <a:srgbClr val="FFFFFF"/>
                </a:solidFill>
                <a:latin typeface="Arial"/>
              </a:rPr>
              <a:t>.</a:t>
            </a:r>
            <a:endParaRPr lang="es-ES" sz="1800" b="0" strike="noStrike" spc="-1">
              <a:latin typeface="Arial"/>
            </a:endParaRPr>
          </a:p>
          <a:p>
            <a:pPr>
              <a:lnSpc>
                <a:spcPct val="80000"/>
              </a:lnSpc>
              <a:spcBef>
                <a:spcPts val="448"/>
              </a:spcBef>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Arial"/>
              </a:rPr>
              <a:t>Coronando el edificio</a:t>
            </a:r>
            <a:r>
              <a:rPr lang="es-ES" sz="1800" b="1" strike="noStrike" spc="-1">
                <a:solidFill>
                  <a:srgbClr val="FFFFFF"/>
                </a:solidFill>
                <a:latin typeface="Arial"/>
              </a:rPr>
              <a:t> se encuentra la </a:t>
            </a:r>
            <a:r>
              <a:rPr lang="es-ES" sz="1800" b="0" strike="noStrike" spc="-1">
                <a:solidFill>
                  <a:srgbClr val="FFFFFF"/>
                </a:solidFill>
                <a:latin typeface="Arial"/>
              </a:rPr>
              <a:t>espadaña</a:t>
            </a:r>
            <a:r>
              <a:rPr lang="es-ES" sz="1800" b="1" strike="noStrike" spc="-1">
                <a:solidFill>
                  <a:srgbClr val="FFFFFF"/>
                </a:solidFill>
                <a:latin typeface="Arial"/>
              </a:rPr>
              <a:t> que soporta las campanas del reloj, y a los lados las estatuas de la Agricultura, la Industria, la Música y la Poesía.</a:t>
            </a:r>
            <a:endParaRPr lang="es-ES" sz="1800" b="0" strike="noStrike" spc="-1">
              <a:latin typeface="Arial"/>
            </a:endParaRPr>
          </a:p>
        </p:txBody>
      </p:sp>
      <p:pic>
        <p:nvPicPr>
          <p:cNvPr id="845" name="Picture 3_33" descr="plaza_mayor"/>
          <p:cNvPicPr/>
          <p:nvPr/>
        </p:nvPicPr>
        <p:blipFill>
          <a:blip r:embed="rId2" cstate="print"/>
          <a:stretch/>
        </p:blipFill>
        <p:spPr>
          <a:xfrm>
            <a:off x="4427640" y="225360"/>
            <a:ext cx="4571640" cy="3058920"/>
          </a:xfrm>
          <a:prstGeom prst="rect">
            <a:avLst/>
          </a:prstGeom>
          <a:ln w="0">
            <a:noFill/>
          </a:ln>
        </p:spPr>
      </p:pic>
      <p:pic>
        <p:nvPicPr>
          <p:cNvPr id="846" name="Picture 4_21" descr="salam2"/>
          <p:cNvPicPr/>
          <p:nvPr/>
        </p:nvPicPr>
        <p:blipFill>
          <a:blip r:embed="rId3" cstate="print"/>
          <a:stretch/>
        </p:blipFill>
        <p:spPr>
          <a:xfrm>
            <a:off x="4500720" y="3429000"/>
            <a:ext cx="4500000" cy="3095280"/>
          </a:xfrm>
          <a:prstGeom prst="rect">
            <a:avLst/>
          </a:prstGeom>
          <a:ln w="0">
            <a:noFill/>
          </a:ln>
        </p:spPr>
      </p:pic>
      <p:sp>
        <p:nvSpPr>
          <p:cNvPr id="847" name="CustomShape 2"/>
          <p:cNvSpPr/>
          <p:nvPr/>
        </p:nvSpPr>
        <p:spPr>
          <a:xfrm>
            <a:off x="73080" y="476280"/>
            <a:ext cx="4498560" cy="71892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Times New Roman"/>
                <a:ea typeface="DejaVu Sans"/>
              </a:rPr>
              <a:t>SEGUNDA ETAPA</a:t>
            </a:r>
            <a:r>
              <a:rPr lang="es-ES" sz="1800" b="0" strike="noStrike" spc="-1">
                <a:solidFill>
                  <a:srgbClr val="FFFFFF"/>
                </a:solidFill>
                <a:latin typeface="Times New Roman"/>
                <a:ea typeface="DejaVu Sans"/>
              </a:rPr>
              <a:t>: </a:t>
            </a:r>
            <a:r>
              <a:rPr lang="es-ES" sz="1800" b="1" strike="noStrike" spc="-1">
                <a:solidFill>
                  <a:srgbClr val="FFFFFF"/>
                </a:solidFill>
                <a:latin typeface="Times New Roman"/>
                <a:ea typeface="DejaVu Sans"/>
              </a:rPr>
              <a:t>la plenitud del Barroco</a:t>
            </a:r>
            <a:endParaRPr lang="es-ES" sz="1800" b="0" strike="noStrike" spc="-1">
              <a:latin typeface="Arial"/>
            </a:endParaRPr>
          </a:p>
        </p:txBody>
      </p:sp>
      <p:sp>
        <p:nvSpPr>
          <p:cNvPr id="848" name="CustomShape 3"/>
          <p:cNvSpPr/>
          <p:nvPr/>
        </p:nvSpPr>
        <p:spPr>
          <a:xfrm>
            <a:off x="0" y="109440"/>
            <a:ext cx="4571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El Barroco en España -</a:t>
            </a:r>
            <a:endParaRPr lang="es-ES" sz="1800" b="0" strike="noStrike" spc="-1">
              <a:latin typeface="Arial"/>
            </a:endParaRPr>
          </a:p>
        </p:txBody>
      </p:sp>
      <p:sp>
        <p:nvSpPr>
          <p:cNvPr id="849" name="CustomShape 4"/>
          <p:cNvSpPr/>
          <p:nvPr/>
        </p:nvSpPr>
        <p:spPr>
          <a:xfrm>
            <a:off x="4572000" y="6453360"/>
            <a:ext cx="4571640" cy="40428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Times New Roman"/>
                <a:ea typeface="DejaVu Sans"/>
              </a:rPr>
              <a:t>Plaza Mayor de Salamanca</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844">
                                            <p:txEl>
                                              <p:pRg st="0" end="0"/>
                                            </p:txEl>
                                          </p:spTgt>
                                        </p:tgtEl>
                                        <p:attrNameLst>
                                          <p:attrName>style.visibility</p:attrName>
                                        </p:attrNameLst>
                                      </p:cBhvr>
                                      <p:to>
                                        <p:strVal val="visible"/>
                                      </p:to>
                                    </p:set>
                                    <p:animEffect transition="in" filter="fade">
                                      <p:cBhvr additive="repl">
                                        <p:cTn id="7" dur="1000"/>
                                        <p:tgtEl>
                                          <p:spTgt spid="844">
                                            <p:txEl>
                                              <p:pRg st="0" end="0"/>
                                            </p:txEl>
                                          </p:spTgt>
                                        </p:tgtEl>
                                      </p:cBhvr>
                                    </p:animEffect>
                                  </p:childTnLst>
                                </p:cTn>
                              </p:par>
                            </p:childTnLst>
                          </p:cTn>
                        </p:par>
                        <p:par>
                          <p:cTn id="8" fill="hold">
                            <p:stCondLst>
                              <p:cond delay="1000"/>
                            </p:stCondLst>
                            <p:childTnLst>
                              <p:par>
                                <p:cTn id="9" presetID="10" presetClass="entr" fill="hold" nodeType="afterEffect">
                                  <p:stCondLst>
                                    <p:cond delay="0"/>
                                  </p:stCondLst>
                                  <p:childTnLst>
                                    <p:set>
                                      <p:cBhvr>
                                        <p:cTn id="10" dur="1" fill="hold">
                                          <p:stCondLst>
                                            <p:cond delay="0"/>
                                          </p:stCondLst>
                                        </p:cTn>
                                        <p:tgtEl>
                                          <p:spTgt spid="844">
                                            <p:txEl>
                                              <p:pRg st="1" end="1"/>
                                            </p:txEl>
                                          </p:spTgt>
                                        </p:tgtEl>
                                        <p:attrNameLst>
                                          <p:attrName>style.visibility</p:attrName>
                                        </p:attrNameLst>
                                      </p:cBhvr>
                                      <p:to>
                                        <p:strVal val="visible"/>
                                      </p:to>
                                    </p:set>
                                    <p:animEffect transition="in" filter="fade">
                                      <p:cBhvr additive="repl">
                                        <p:cTn id="11" dur="1000"/>
                                        <p:tgtEl>
                                          <p:spTgt spid="844">
                                            <p:txEl>
                                              <p:pRg st="1" end="1"/>
                                            </p:txEl>
                                          </p:spTgt>
                                        </p:tgtEl>
                                      </p:cBhvr>
                                    </p:animEffect>
                                  </p:childTnLst>
                                </p:cTn>
                              </p:par>
                            </p:childTnLst>
                          </p:cTn>
                        </p:par>
                        <p:par>
                          <p:cTn id="12" fill="hold">
                            <p:stCondLst>
                              <p:cond delay="2000"/>
                            </p:stCondLst>
                            <p:childTnLst>
                              <p:par>
                                <p:cTn id="13" presetID="10" presetClass="entr" fill="hold" nodeType="afterEffect">
                                  <p:stCondLst>
                                    <p:cond delay="0"/>
                                  </p:stCondLst>
                                  <p:childTnLst>
                                    <p:set>
                                      <p:cBhvr>
                                        <p:cTn id="14" dur="1" fill="hold">
                                          <p:stCondLst>
                                            <p:cond delay="0"/>
                                          </p:stCondLst>
                                        </p:cTn>
                                        <p:tgtEl>
                                          <p:spTgt spid="844">
                                            <p:txEl>
                                              <p:pRg st="2" end="2"/>
                                            </p:txEl>
                                          </p:spTgt>
                                        </p:tgtEl>
                                        <p:attrNameLst>
                                          <p:attrName>style.visibility</p:attrName>
                                        </p:attrNameLst>
                                      </p:cBhvr>
                                      <p:to>
                                        <p:strVal val="visible"/>
                                      </p:to>
                                    </p:set>
                                    <p:animEffect transition="in" filter="fade">
                                      <p:cBhvr additive="repl">
                                        <p:cTn id="15" dur="1000"/>
                                        <p:tgtEl>
                                          <p:spTgt spid="844">
                                            <p:txEl>
                                              <p:pRg st="2" end="2"/>
                                            </p:txEl>
                                          </p:spTgt>
                                        </p:tgtEl>
                                      </p:cBhvr>
                                    </p:animEffect>
                                  </p:childTnLst>
                                </p:cTn>
                              </p:par>
                            </p:childTnLst>
                          </p:cTn>
                        </p:par>
                        <p:par>
                          <p:cTn id="16" fill="hold">
                            <p:stCondLst>
                              <p:cond delay="3000"/>
                            </p:stCondLst>
                            <p:childTnLst>
                              <p:par>
                                <p:cTn id="17" presetID="10" presetClass="entr" fill="hold" nodeType="afterEffect">
                                  <p:stCondLst>
                                    <p:cond delay="0"/>
                                  </p:stCondLst>
                                  <p:childTnLst>
                                    <p:set>
                                      <p:cBhvr>
                                        <p:cTn id="18" dur="1" fill="hold">
                                          <p:stCondLst>
                                            <p:cond delay="0"/>
                                          </p:stCondLst>
                                        </p:cTn>
                                        <p:tgtEl>
                                          <p:spTgt spid="844">
                                            <p:txEl>
                                              <p:pRg st="3" end="3"/>
                                            </p:txEl>
                                          </p:spTgt>
                                        </p:tgtEl>
                                        <p:attrNameLst>
                                          <p:attrName>style.visibility</p:attrName>
                                        </p:attrNameLst>
                                      </p:cBhvr>
                                      <p:to>
                                        <p:strVal val="visible"/>
                                      </p:to>
                                    </p:set>
                                    <p:animEffect transition="in" filter="fade">
                                      <p:cBhvr additive="repl">
                                        <p:cTn id="19" dur="1000"/>
                                        <p:tgtEl>
                                          <p:spTgt spid="844">
                                            <p:txEl>
                                              <p:pRg st="3" end="3"/>
                                            </p:txEl>
                                          </p:spTgt>
                                        </p:tgtEl>
                                      </p:cBhvr>
                                    </p:animEffect>
                                  </p:childTnLst>
                                </p:cTn>
                              </p:par>
                            </p:childTnLst>
                          </p:cTn>
                        </p:par>
                        <p:par>
                          <p:cTn id="20" fill="hold">
                            <p:stCondLst>
                              <p:cond delay="4000"/>
                            </p:stCondLst>
                            <p:childTnLst>
                              <p:par>
                                <p:cTn id="21" presetID="10" presetClass="entr" fill="hold" nodeType="afterEffect">
                                  <p:stCondLst>
                                    <p:cond delay="0"/>
                                  </p:stCondLst>
                                  <p:childTnLst>
                                    <p:set>
                                      <p:cBhvr>
                                        <p:cTn id="22" dur="1" fill="hold">
                                          <p:stCondLst>
                                            <p:cond delay="0"/>
                                          </p:stCondLst>
                                        </p:cTn>
                                        <p:tgtEl>
                                          <p:spTgt spid="844">
                                            <p:txEl>
                                              <p:pRg st="4" end="4"/>
                                            </p:txEl>
                                          </p:spTgt>
                                        </p:tgtEl>
                                        <p:attrNameLst>
                                          <p:attrName>style.visibility</p:attrName>
                                        </p:attrNameLst>
                                      </p:cBhvr>
                                      <p:to>
                                        <p:strVal val="visible"/>
                                      </p:to>
                                    </p:set>
                                    <p:animEffect transition="in" filter="fade">
                                      <p:cBhvr additive="repl">
                                        <p:cTn id="23" dur="1000"/>
                                        <p:tgtEl>
                                          <p:spTgt spid="844">
                                            <p:txEl>
                                              <p:pRg st="4" end="4"/>
                                            </p:txEl>
                                          </p:spTgt>
                                        </p:tgtEl>
                                      </p:cBhvr>
                                    </p:animEffect>
                                  </p:childTnLst>
                                </p:cTn>
                              </p:par>
                            </p:childTnLst>
                          </p:cTn>
                        </p:par>
                        <p:par>
                          <p:cTn id="24" fill="hold">
                            <p:stCondLst>
                              <p:cond delay="5000"/>
                            </p:stCondLst>
                            <p:childTnLst>
                              <p:par>
                                <p:cTn id="25" presetID="10" presetClass="entr" fill="hold" nodeType="afterEffect">
                                  <p:stCondLst>
                                    <p:cond delay="0"/>
                                  </p:stCondLst>
                                  <p:childTnLst>
                                    <p:set>
                                      <p:cBhvr>
                                        <p:cTn id="26" dur="1" fill="hold">
                                          <p:stCondLst>
                                            <p:cond delay="0"/>
                                          </p:stCondLst>
                                        </p:cTn>
                                        <p:tgtEl>
                                          <p:spTgt spid="844">
                                            <p:txEl>
                                              <p:pRg st="5" end="5"/>
                                            </p:txEl>
                                          </p:spTgt>
                                        </p:tgtEl>
                                        <p:attrNameLst>
                                          <p:attrName>style.visibility</p:attrName>
                                        </p:attrNameLst>
                                      </p:cBhvr>
                                      <p:to>
                                        <p:strVal val="visible"/>
                                      </p:to>
                                    </p:set>
                                    <p:animEffect transition="in" filter="fade">
                                      <p:cBhvr additive="repl">
                                        <p:cTn id="27" dur="1000"/>
                                        <p:tgtEl>
                                          <p:spTgt spid="8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 name="Picture 2_33"/>
          <p:cNvPicPr/>
          <p:nvPr/>
        </p:nvPicPr>
        <p:blipFill>
          <a:blip r:embed="rId2" cstate="print"/>
          <a:stretch/>
        </p:blipFill>
        <p:spPr>
          <a:xfrm>
            <a:off x="0" y="0"/>
            <a:ext cx="9142200" cy="68562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CustomShape 1"/>
          <p:cNvSpPr/>
          <p:nvPr/>
        </p:nvSpPr>
        <p:spPr>
          <a:xfrm>
            <a:off x="685800" y="609120"/>
            <a:ext cx="7772040" cy="1142640"/>
          </a:xfrm>
          <a:prstGeom prst="rect">
            <a:avLst/>
          </a:prstGeom>
          <a:noFill/>
          <a:ln w="0">
            <a:noFill/>
          </a:ln>
        </p:spPr>
        <p:style>
          <a:lnRef idx="0">
            <a:scrgbClr r="0" g="0" b="0"/>
          </a:lnRef>
          <a:fillRef idx="0">
            <a:scrgbClr r="0" g="0" b="0"/>
          </a:fillRef>
          <a:effectRef idx="0">
            <a:scrgbClr r="0" g="0" b="0"/>
          </a:effectRef>
          <a:fontRef idx="minor"/>
        </p:style>
      </p:sp>
      <p:pic>
        <p:nvPicPr>
          <p:cNvPr id="852" name="Picture 3_34" descr="SALMANCA"/>
          <p:cNvPicPr/>
          <p:nvPr/>
        </p:nvPicPr>
        <p:blipFill>
          <a:blip r:embed="rId2" cstate="print"/>
          <a:stretch/>
        </p:blipFill>
        <p:spPr>
          <a:xfrm>
            <a:off x="611280" y="189000"/>
            <a:ext cx="7934040" cy="59842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CustomShape 1"/>
          <p:cNvSpPr/>
          <p:nvPr/>
        </p:nvSpPr>
        <p:spPr>
          <a:xfrm>
            <a:off x="1000080" y="213840"/>
            <a:ext cx="6214680" cy="785520"/>
          </a:xfrm>
          <a:prstGeom prst="rect">
            <a:avLst/>
          </a:prstGeom>
          <a:solidFill>
            <a:srgbClr val="FFFF71"/>
          </a:solid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2400" b="0" strike="noStrike" spc="-1">
                <a:solidFill>
                  <a:srgbClr val="004D99"/>
                </a:solidFill>
                <a:latin typeface="Arial"/>
                <a:ea typeface="Arial"/>
              </a:rPr>
              <a:t>LA SITUACIÓN HISTÓRICA CONDICIONA LOS MODELOS DE BARROCO </a:t>
            </a:r>
            <a:endParaRPr lang="es-ES" sz="2400" b="0" strike="noStrike" spc="-1">
              <a:latin typeface="Arial"/>
            </a:endParaRPr>
          </a:p>
        </p:txBody>
      </p:sp>
      <p:sp>
        <p:nvSpPr>
          <p:cNvPr id="416" name="CustomShape 2"/>
          <p:cNvSpPr/>
          <p:nvPr/>
        </p:nvSpPr>
        <p:spPr>
          <a:xfrm>
            <a:off x="642960" y="1356840"/>
            <a:ext cx="8214840" cy="507168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fontScale="91000" lnSpcReduction="10000"/>
          </a:bodyPr>
          <a:lstStyle/>
          <a:p>
            <a:pPr marL="342720" indent="-342360">
              <a:lnSpc>
                <a:spcPct val="90000"/>
              </a:lnSpc>
              <a:spcBef>
                <a:spcPts val="598"/>
              </a:spcBef>
              <a:buClr>
                <a:srgbClr val="FFFF71"/>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gl-ES" sz="2400" b="0" strike="noStrike" spc="-1">
                <a:solidFill>
                  <a:srgbClr val="FFFF66"/>
                </a:solidFill>
                <a:latin typeface="Arial"/>
                <a:ea typeface="Arial"/>
              </a:rPr>
              <a:t>1.-</a:t>
            </a:r>
            <a:r>
              <a:rPr lang="gl-ES" sz="2400" b="1" strike="noStrike" spc="-1">
                <a:solidFill>
                  <a:srgbClr val="FFFF66"/>
                </a:solidFill>
                <a:latin typeface="Arial"/>
                <a:ea typeface="Arial"/>
              </a:rPr>
              <a:t>EL BARROCO DE LA CONTRARREFORMA</a:t>
            </a:r>
            <a:r>
              <a:rPr lang="es-ES" sz="2400" b="0" strike="noStrike" spc="-1">
                <a:solidFill>
                  <a:srgbClr val="FFFFFF"/>
                </a:solidFill>
                <a:latin typeface="Arial"/>
                <a:ea typeface="Arial Unicode MS"/>
              </a:rPr>
              <a:t>: </a:t>
            </a:r>
            <a:endParaRPr lang="es-ES" sz="2400" b="0" strike="noStrike" spc="-1">
              <a:latin typeface="Arial"/>
            </a:endParaRPr>
          </a:p>
          <a:p>
            <a:pPr marL="342720" indent="-342360">
              <a:lnSpc>
                <a:spcPct val="90000"/>
              </a:lnSpc>
              <a:spcBef>
                <a:spcPts val="598"/>
              </a:spcBef>
              <a:tabLst>
                <a:tab pos="0" algn="l"/>
              </a:tabLst>
            </a:pPr>
            <a:r>
              <a:rPr lang="es-ES" sz="2400" b="0" strike="noStrike" spc="-1">
                <a:solidFill>
                  <a:srgbClr val="FFFFFF"/>
                </a:solidFill>
                <a:latin typeface="Arial"/>
                <a:ea typeface="Arial Unicode MS"/>
              </a:rPr>
              <a:t>         </a:t>
            </a:r>
            <a:r>
              <a:rPr lang="gl-ES" sz="2400" b="0" strike="noStrike" spc="-1">
                <a:solidFill>
                  <a:srgbClr val="FFFFFF"/>
                </a:solidFill>
                <a:latin typeface="Arial"/>
                <a:ea typeface="Arial"/>
              </a:rPr>
              <a:t>finalidad de comunicar exaltadamente los </a:t>
            </a:r>
            <a:endParaRPr lang="es-ES" sz="2400" b="0" strike="noStrike" spc="-1">
              <a:latin typeface="Arial"/>
            </a:endParaRPr>
          </a:p>
          <a:p>
            <a:pPr marL="342720" indent="-342360">
              <a:lnSpc>
                <a:spcPct val="90000"/>
              </a:lnSpc>
              <a:spcBef>
                <a:spcPts val="598"/>
              </a:spcBef>
              <a:tabLst>
                <a:tab pos="0" algn="l"/>
              </a:tabLst>
            </a:pPr>
            <a:r>
              <a:rPr lang="gl-ES" sz="2400" b="0" strike="noStrike" spc="-1">
                <a:solidFill>
                  <a:srgbClr val="FFFFFF"/>
                </a:solidFill>
                <a:latin typeface="Arial"/>
                <a:ea typeface="Arial"/>
              </a:rPr>
              <a:t>         postulados del Concilio de Trento (1545-1563).           Propaganda de la fe católica</a:t>
            </a:r>
            <a:endParaRPr lang="es-ES" sz="2400" b="0" strike="noStrike" spc="-1">
              <a:latin typeface="Arial"/>
            </a:endParaRPr>
          </a:p>
          <a:p>
            <a:pPr marL="342720" indent="-342360">
              <a:lnSpc>
                <a:spcPct val="90000"/>
              </a:lnSpc>
              <a:spcBef>
                <a:spcPts val="598"/>
              </a:spcBef>
              <a:tabLst>
                <a:tab pos="0" algn="l"/>
              </a:tabLst>
            </a:pPr>
            <a:endParaRPr lang="es-ES" sz="2400" b="0" strike="noStrike" spc="-1">
              <a:latin typeface="Arial"/>
            </a:endParaRPr>
          </a:p>
          <a:p>
            <a:pPr marL="342720" indent="-342360">
              <a:lnSpc>
                <a:spcPct val="90000"/>
              </a:lnSpc>
              <a:spcBef>
                <a:spcPts val="598"/>
              </a:spcBef>
              <a:buClr>
                <a:srgbClr val="FFFF71"/>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gl-ES" sz="2400" b="0" strike="noStrike" spc="-1">
                <a:solidFill>
                  <a:srgbClr val="FFFF66"/>
                </a:solidFill>
                <a:latin typeface="Arial"/>
                <a:ea typeface="Arial"/>
              </a:rPr>
              <a:t>2.-</a:t>
            </a:r>
            <a:r>
              <a:rPr lang="gl-ES" sz="2400" b="1" strike="noStrike" spc="-1">
                <a:solidFill>
                  <a:srgbClr val="FFFF66"/>
                </a:solidFill>
                <a:latin typeface="Arial"/>
                <a:ea typeface="Arial"/>
              </a:rPr>
              <a:t>EL  BARROCO DEL ABSOLUTISMO</a:t>
            </a:r>
            <a:r>
              <a:rPr lang="gl-ES" sz="2400" b="0" strike="noStrike" spc="-1">
                <a:solidFill>
                  <a:srgbClr val="FFFFFF"/>
                </a:solidFill>
                <a:latin typeface="Arial"/>
                <a:ea typeface="Arial"/>
              </a:rPr>
              <a:t>: de carácter </a:t>
            </a:r>
            <a:endParaRPr lang="es-ES" sz="2400" b="0" strike="noStrike" spc="-1">
              <a:latin typeface="Arial"/>
            </a:endParaRPr>
          </a:p>
          <a:p>
            <a:pPr marL="342720" indent="-342360">
              <a:lnSpc>
                <a:spcPct val="90000"/>
              </a:lnSpc>
              <a:spcBef>
                <a:spcPts val="598"/>
              </a:spcBef>
              <a:tabLst>
                <a:tab pos="0" algn="l"/>
              </a:tabLst>
            </a:pPr>
            <a:r>
              <a:rPr lang="gl-ES" sz="2400" b="0" strike="noStrike" spc="-1">
                <a:solidFill>
                  <a:srgbClr val="FFFFFF"/>
                </a:solidFill>
                <a:latin typeface="Arial"/>
                <a:ea typeface="Arial"/>
              </a:rPr>
              <a:t>         más clásico, con una finalidad de </a:t>
            </a:r>
            <a:r>
              <a:rPr lang="es-ES" sz="2400" b="0" strike="noStrike" spc="-1">
                <a:solidFill>
                  <a:srgbClr val="FFFFFF"/>
                </a:solidFill>
                <a:latin typeface="Arial"/>
                <a:ea typeface="Arial"/>
              </a:rPr>
              <a:t>exaltar  el </a:t>
            </a:r>
            <a:r>
              <a:rPr lang="gl-ES" sz="2400" b="0" strike="noStrike" spc="-1">
                <a:solidFill>
                  <a:srgbClr val="FFFFFF"/>
                </a:solidFill>
                <a:latin typeface="Arial"/>
                <a:ea typeface="Arial"/>
              </a:rPr>
              <a:t>poder </a:t>
            </a:r>
            <a:endParaRPr lang="es-ES" sz="2400" b="0" strike="noStrike" spc="-1">
              <a:latin typeface="Arial"/>
            </a:endParaRPr>
          </a:p>
          <a:p>
            <a:pPr marL="342720" indent="-342360">
              <a:lnSpc>
                <a:spcPct val="90000"/>
              </a:lnSpc>
              <a:spcBef>
                <a:spcPts val="598"/>
              </a:spcBef>
              <a:tabLst>
                <a:tab pos="0" algn="l"/>
              </a:tabLst>
            </a:pPr>
            <a:r>
              <a:rPr lang="gl-ES" sz="2400" b="0" strike="noStrike" spc="-1">
                <a:solidFill>
                  <a:srgbClr val="FFFFFF"/>
                </a:solidFill>
                <a:latin typeface="Arial"/>
                <a:ea typeface="Arial"/>
              </a:rPr>
              <a:t>         real.</a:t>
            </a:r>
            <a:endParaRPr lang="es-ES" sz="2400" b="0" strike="noStrike" spc="-1">
              <a:latin typeface="Arial"/>
            </a:endParaRPr>
          </a:p>
          <a:p>
            <a:pPr marL="342720" indent="-342360">
              <a:lnSpc>
                <a:spcPct val="90000"/>
              </a:lnSpc>
              <a:spcBef>
                <a:spcPts val="598"/>
              </a:spcBef>
              <a:tabLst>
                <a:tab pos="0" algn="l"/>
              </a:tabLst>
            </a:pPr>
            <a:endParaRPr lang="es-ES" sz="2400" b="0" strike="noStrike" spc="-1">
              <a:latin typeface="Arial"/>
            </a:endParaRPr>
          </a:p>
          <a:p>
            <a:pPr marL="342720" indent="-342360">
              <a:lnSpc>
                <a:spcPct val="90000"/>
              </a:lnSpc>
              <a:spcBef>
                <a:spcPts val="598"/>
              </a:spcBef>
              <a:buClr>
                <a:srgbClr val="FFFF71"/>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gl-ES" sz="2400" b="0" strike="noStrike" spc="-1">
                <a:solidFill>
                  <a:srgbClr val="FFFF66"/>
                </a:solidFill>
                <a:latin typeface="Arial"/>
                <a:ea typeface="Arial"/>
              </a:rPr>
              <a:t>3.-</a:t>
            </a:r>
            <a:r>
              <a:rPr lang="gl-ES" sz="2400" b="1" strike="noStrike" spc="-1">
                <a:solidFill>
                  <a:srgbClr val="FFFF66"/>
                </a:solidFill>
                <a:latin typeface="Arial"/>
                <a:ea typeface="Arial"/>
              </a:rPr>
              <a:t>EL BARROCO PROTESTANTE</a:t>
            </a:r>
            <a:r>
              <a:rPr lang="gl-ES" sz="2400" b="0" strike="noStrike" spc="-1">
                <a:solidFill>
                  <a:srgbClr val="FFFFFF"/>
                </a:solidFill>
                <a:latin typeface="Arial"/>
                <a:ea typeface="Arial"/>
              </a:rPr>
              <a:t>: dirigido a una</a:t>
            </a:r>
            <a:r>
              <a:rPr lang="es-ES" sz="2400" b="0" strike="noStrike" spc="-1">
                <a:solidFill>
                  <a:srgbClr val="FFFFFF"/>
                </a:solidFill>
                <a:latin typeface="Arial"/>
                <a:ea typeface="Arial"/>
              </a:rPr>
              <a:t> </a:t>
            </a:r>
            <a:endParaRPr lang="es-ES" sz="2400" b="0" strike="noStrike" spc="-1">
              <a:latin typeface="Arial"/>
            </a:endParaRPr>
          </a:p>
          <a:p>
            <a:pPr marL="342720" indent="-342360">
              <a:lnSpc>
                <a:spcPct val="90000"/>
              </a:lnSpc>
              <a:spcBef>
                <a:spcPts val="598"/>
              </a:spcBef>
              <a:tabLst>
                <a:tab pos="0" algn="l"/>
              </a:tabLst>
            </a:pPr>
            <a:r>
              <a:rPr lang="es-ES" sz="2400" b="0" strike="noStrike" spc="-1">
                <a:solidFill>
                  <a:srgbClr val="FFFFFF"/>
                </a:solidFill>
                <a:latin typeface="Arial"/>
                <a:ea typeface="Arial"/>
              </a:rPr>
              <a:t>         </a:t>
            </a:r>
            <a:r>
              <a:rPr lang="gl-ES" sz="2400" b="0" strike="noStrike" spc="-1">
                <a:solidFill>
                  <a:srgbClr val="FFFFFF"/>
                </a:solidFill>
                <a:latin typeface="Arial"/>
                <a:ea typeface="Arial"/>
              </a:rPr>
              <a:t>clientela de carácter burgués, con una predilección </a:t>
            </a:r>
            <a:endParaRPr lang="es-ES" sz="2400" b="0" strike="noStrike" spc="-1">
              <a:latin typeface="Arial"/>
            </a:endParaRPr>
          </a:p>
          <a:p>
            <a:pPr marL="342720" indent="-342360">
              <a:lnSpc>
                <a:spcPct val="90000"/>
              </a:lnSpc>
              <a:spcBef>
                <a:spcPts val="598"/>
              </a:spcBef>
              <a:tabLst>
                <a:tab pos="0" algn="l"/>
              </a:tabLst>
            </a:pPr>
            <a:r>
              <a:rPr lang="gl-ES" sz="2400" b="0" strike="noStrike" spc="-1">
                <a:solidFill>
                  <a:srgbClr val="FFFFFF"/>
                </a:solidFill>
                <a:latin typeface="Arial"/>
                <a:ea typeface="Arial"/>
              </a:rPr>
              <a:t>         por los temas costumbristas  (</a:t>
            </a:r>
            <a:r>
              <a:rPr lang="es-ES_tradnl" sz="2400" b="0" strike="noStrike" spc="-1">
                <a:solidFill>
                  <a:srgbClr val="FFFFFF"/>
                </a:solidFill>
                <a:latin typeface="Arial"/>
                <a:ea typeface="Arial"/>
              </a:rPr>
              <a:t>Inglaterra y Holanda).</a:t>
            </a:r>
            <a:endParaRPr lang="es-ES" sz="2400" b="0" strike="noStrike" spc="-1">
              <a:latin typeface="Arial"/>
            </a:endParaRPr>
          </a:p>
          <a:p>
            <a:pPr>
              <a:lnSpc>
                <a:spcPct val="90000"/>
              </a:lnSpc>
              <a:spcBef>
                <a:spcPts val="697"/>
              </a:spcBef>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400" b="0" strike="noStrike" spc="-1">
              <a:latin typeface="Arial"/>
            </a:endParaRPr>
          </a:p>
          <a:p>
            <a:pPr marL="342720" indent="-342360">
              <a:lnSpc>
                <a:spcPct val="90000"/>
              </a:lnSpc>
              <a:spcBef>
                <a:spcPts val="697"/>
              </a:spcBef>
              <a:tabLst>
                <a:tab pos="0" algn="l"/>
              </a:tabLst>
            </a:pPr>
            <a:r>
              <a:rPr lang="es-ES" sz="2800" b="0" strike="noStrike" spc="-1">
                <a:solidFill>
                  <a:srgbClr val="FFFFFF"/>
                </a:solidFill>
                <a:latin typeface="Arial"/>
                <a:ea typeface="Arial"/>
              </a:rPr>
              <a:t>   </a:t>
            </a:r>
            <a:endParaRPr lang="es-ES" sz="2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3" name="Picture 2_34"/>
          <p:cNvPicPr/>
          <p:nvPr/>
        </p:nvPicPr>
        <p:blipFill>
          <a:blip r:embed="rId2" cstate="print"/>
          <a:stretch/>
        </p:blipFill>
        <p:spPr>
          <a:xfrm>
            <a:off x="539640" y="1052640"/>
            <a:ext cx="4319280" cy="5471640"/>
          </a:xfrm>
          <a:prstGeom prst="rect">
            <a:avLst/>
          </a:prstGeom>
          <a:ln w="25560">
            <a:solidFill>
              <a:srgbClr val="FFFFFF"/>
            </a:solidFill>
            <a:miter/>
          </a:ln>
        </p:spPr>
      </p:pic>
      <p:sp>
        <p:nvSpPr>
          <p:cNvPr id="854" name="CustomShape 1"/>
          <p:cNvSpPr/>
          <p:nvPr/>
        </p:nvSpPr>
        <p:spPr>
          <a:xfrm>
            <a:off x="4932360" y="3141720"/>
            <a:ext cx="4211280" cy="12236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3300"/>
                </a:solidFill>
                <a:latin typeface="Arial"/>
                <a:ea typeface="DejaVu Sans"/>
              </a:rPr>
              <a:t>Fernando de Casas y Novoa</a:t>
            </a:r>
            <a:r>
              <a:rPr lang="es-ES" sz="1800" b="1" strike="noStrike" spc="-1">
                <a:solidFill>
                  <a:srgbClr val="FF3300"/>
                </a:solidFill>
                <a:latin typeface="Arial"/>
                <a:ea typeface="DejaVu Sans"/>
              </a:rPr>
              <a:t> Fachada del Obradoiro</a:t>
            </a:r>
            <a:r>
              <a:rPr lang="es-ES" sz="1800" b="0" strike="noStrike" spc="-1">
                <a:solidFill>
                  <a:srgbClr val="FF3300"/>
                </a:solidFill>
                <a:latin typeface="Arial"/>
                <a:ea typeface="DejaVu Sans"/>
              </a:rPr>
              <a:t> de la catedral de Santiago de Compostela (1747)</a:t>
            </a:r>
            <a:endParaRPr lang="es-ES" sz="1800" b="0" strike="noStrike" spc="-1">
              <a:latin typeface="Arial"/>
            </a:endParaRPr>
          </a:p>
        </p:txBody>
      </p:sp>
      <p:sp>
        <p:nvSpPr>
          <p:cNvPr id="855" name="CustomShape 2"/>
          <p:cNvSpPr/>
          <p:nvPr/>
        </p:nvSpPr>
        <p:spPr>
          <a:xfrm>
            <a:off x="5005440" y="965160"/>
            <a:ext cx="3958920" cy="18154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0000"/>
                </a:solidFill>
                <a:latin typeface="Arial"/>
                <a:ea typeface="DejaVu Sans"/>
              </a:rPr>
              <a:t>Las formas arquitectónicas mantienen su </a:t>
            </a:r>
            <a:r>
              <a:rPr lang="es-ES_tradnl" sz="1800" b="1" strike="noStrike" spc="-1">
                <a:solidFill>
                  <a:srgbClr val="000000"/>
                </a:solidFill>
                <a:latin typeface="Arial"/>
                <a:ea typeface="DejaVu Sans"/>
              </a:rPr>
              <a:t>exuberancia decorativa</a:t>
            </a:r>
            <a:r>
              <a:rPr lang="es-ES_tradnl" sz="1800" b="0" strike="noStrike" spc="-1">
                <a:solidFill>
                  <a:srgbClr val="000000"/>
                </a:solidFill>
                <a:latin typeface="Arial"/>
                <a:ea typeface="DejaVu Sans"/>
              </a:rPr>
              <a:t>, aunque se aproximan a los planteamientos rococó.</a:t>
            </a:r>
            <a:endParaRPr lang="es-ES" sz="1800" b="0" strike="noStrike" spc="-1">
              <a:latin typeface="Arial"/>
            </a:endParaRPr>
          </a:p>
          <a:p>
            <a:pPr>
              <a:lnSpc>
                <a:spcPct val="100000"/>
              </a:lnSpc>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0000"/>
                </a:solidFill>
                <a:latin typeface="Arial"/>
                <a:ea typeface="DejaVu Sans"/>
              </a:rPr>
              <a:t>En este siglo hay que destacar </a:t>
            </a:r>
            <a:r>
              <a:rPr lang="es-ES_tradnl" sz="1800" b="1" strike="noStrike" spc="-1">
                <a:solidFill>
                  <a:srgbClr val="000000"/>
                </a:solidFill>
                <a:latin typeface="Arial"/>
                <a:ea typeface="DejaVu Sans"/>
              </a:rPr>
              <a:t>otros centros regionales de la periferia.</a:t>
            </a:r>
            <a:r>
              <a:rPr lang="es-ES_tradnl" sz="1800" b="0" strike="noStrike" spc="-1">
                <a:solidFill>
                  <a:srgbClr val="000000"/>
                </a:solidFill>
                <a:latin typeface="Arial"/>
                <a:ea typeface="DejaVu Sans"/>
              </a:rPr>
              <a:t> </a:t>
            </a:r>
            <a:endParaRPr lang="es-ES" sz="1800" b="0" strike="noStrike" spc="-1">
              <a:latin typeface="Arial"/>
            </a:endParaRPr>
          </a:p>
        </p:txBody>
      </p:sp>
      <p:sp>
        <p:nvSpPr>
          <p:cNvPr id="856" name="CustomShape 3"/>
          <p:cNvSpPr/>
          <p:nvPr/>
        </p:nvSpPr>
        <p:spPr>
          <a:xfrm>
            <a:off x="73080" y="549360"/>
            <a:ext cx="9070560" cy="360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3300"/>
                </a:solidFill>
                <a:latin typeface="Arial"/>
                <a:ea typeface="DejaVu Sans"/>
              </a:rPr>
              <a:t>TERCERA ETAPA </a:t>
            </a:r>
            <a:r>
              <a:rPr lang="es-ES" sz="1800" b="0" strike="noStrike" spc="-1">
                <a:solidFill>
                  <a:srgbClr val="FF3300"/>
                </a:solidFill>
                <a:latin typeface="Arial"/>
                <a:ea typeface="DejaVu Sans"/>
              </a:rPr>
              <a:t>(resto del s. XVIII): </a:t>
            </a:r>
            <a:r>
              <a:rPr lang="es-ES" sz="1800" b="1" strike="noStrike" spc="-1">
                <a:solidFill>
                  <a:srgbClr val="FF3300"/>
                </a:solidFill>
                <a:latin typeface="Arial"/>
                <a:ea typeface="DejaVu Sans"/>
              </a:rPr>
              <a:t>continuidad y cambio. El Rococó</a:t>
            </a:r>
            <a:endParaRPr lang="es-ES" sz="1800" b="0" strike="noStrike" spc="-1">
              <a:latin typeface="Arial"/>
            </a:endParaRPr>
          </a:p>
        </p:txBody>
      </p:sp>
      <p:sp>
        <p:nvSpPr>
          <p:cNvPr id="857" name="CustomShape 4"/>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000000"/>
                </a:solidFill>
                <a:latin typeface="Arial"/>
                <a:ea typeface="DejaVu Sans"/>
              </a:rPr>
              <a:t>- El Barroco en España -</a:t>
            </a:r>
            <a:endParaRPr lang="es-ES" sz="1800" b="0" strike="noStrike" spc="-1">
              <a:latin typeface="Arial"/>
            </a:endParaRPr>
          </a:p>
        </p:txBody>
      </p:sp>
      <p:sp>
        <p:nvSpPr>
          <p:cNvPr id="858" name="CustomShape 5"/>
          <p:cNvSpPr/>
          <p:nvPr/>
        </p:nvSpPr>
        <p:spPr>
          <a:xfrm>
            <a:off x="4932360" y="4437000"/>
            <a:ext cx="4103280" cy="21657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DejaVu Sans"/>
              </a:rPr>
              <a:t>Precede a la fachada una teatral escalinata.</a:t>
            </a:r>
            <a:endParaRPr lang="es-ES" sz="1800" b="0" strike="noStrike" spc="-1">
              <a:latin typeface="Arial"/>
            </a:endParaRPr>
          </a:p>
          <a:p>
            <a:pPr>
              <a:lnSpc>
                <a:spcPct val="100000"/>
              </a:lnSpc>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DejaVu Sans"/>
              </a:rPr>
              <a:t>Dos torres flanquean el conjunto: la de las Campanas y la de la Carraca.</a:t>
            </a:r>
            <a:endParaRPr lang="es-ES" sz="1800" b="0" strike="noStrike" spc="-1">
              <a:latin typeface="Arial"/>
            </a:endParaRPr>
          </a:p>
          <a:p>
            <a:pPr>
              <a:lnSpc>
                <a:spcPct val="100000"/>
              </a:lnSpc>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DejaVu Sans"/>
              </a:rPr>
              <a:t>Todo en ella conduce la mirada hasta la imagen del apóstol Santiago, que corona el cuerpo central.</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855">
                                            <p:txEl>
                                              <p:pRg st="0" end="0"/>
                                            </p:txEl>
                                          </p:spTgt>
                                        </p:tgtEl>
                                        <p:attrNameLst>
                                          <p:attrName>style.visibility</p:attrName>
                                        </p:attrNameLst>
                                      </p:cBhvr>
                                      <p:to>
                                        <p:strVal val="visible"/>
                                      </p:to>
                                    </p:set>
                                    <p:animEffect transition="in" filter="fade">
                                      <p:cBhvr additive="repl">
                                        <p:cTn id="7" dur="1000"/>
                                        <p:tgtEl>
                                          <p:spTgt spid="855">
                                            <p:txEl>
                                              <p:pRg st="0" end="0"/>
                                            </p:txEl>
                                          </p:spTgt>
                                        </p:tgtEl>
                                      </p:cBhvr>
                                    </p:animEffect>
                                  </p:childTnLst>
                                </p:cTn>
                              </p:par>
                            </p:childTnLst>
                          </p:cTn>
                        </p:par>
                        <p:par>
                          <p:cTn id="8" fill="hold">
                            <p:stCondLst>
                              <p:cond delay="1000"/>
                            </p:stCondLst>
                            <p:childTnLst>
                              <p:par>
                                <p:cTn id="9" presetID="10" presetClass="entr" fill="hold" nodeType="afterEffect">
                                  <p:stCondLst>
                                    <p:cond delay="0"/>
                                  </p:stCondLst>
                                  <p:childTnLst>
                                    <p:set>
                                      <p:cBhvr>
                                        <p:cTn id="10" dur="1" fill="hold">
                                          <p:stCondLst>
                                            <p:cond delay="0"/>
                                          </p:stCondLst>
                                        </p:cTn>
                                        <p:tgtEl>
                                          <p:spTgt spid="855">
                                            <p:txEl>
                                              <p:pRg st="1" end="1"/>
                                            </p:txEl>
                                          </p:spTgt>
                                        </p:tgtEl>
                                        <p:attrNameLst>
                                          <p:attrName>style.visibility</p:attrName>
                                        </p:attrNameLst>
                                      </p:cBhvr>
                                      <p:to>
                                        <p:strVal val="visible"/>
                                      </p:to>
                                    </p:set>
                                    <p:animEffect transition="in" filter="fade">
                                      <p:cBhvr additive="repl">
                                        <p:cTn id="11" dur="1000"/>
                                        <p:tgtEl>
                                          <p:spTgt spid="855">
                                            <p:txEl>
                                              <p:pRg st="1" end="1"/>
                                            </p:txEl>
                                          </p:spTgt>
                                        </p:tgtEl>
                                      </p:cBhvr>
                                    </p:animEffect>
                                  </p:childTnLst>
                                </p:cTn>
                              </p:par>
                            </p:childTnLst>
                          </p:cTn>
                        </p:par>
                        <p:par>
                          <p:cTn id="12" fill="hold">
                            <p:stCondLst>
                              <p:cond delay="2000"/>
                            </p:stCondLst>
                            <p:childTnLst>
                              <p:par>
                                <p:cTn id="13" presetID="10" presetClass="entr" fill="hold" nodeType="afterEffect">
                                  <p:stCondLst>
                                    <p:cond delay="0"/>
                                  </p:stCondLst>
                                  <p:childTnLst>
                                    <p:set>
                                      <p:cBhvr>
                                        <p:cTn id="14" dur="1" fill="hold">
                                          <p:stCondLst>
                                            <p:cond delay="0"/>
                                          </p:stCondLst>
                                        </p:cTn>
                                        <p:tgtEl>
                                          <p:spTgt spid="858">
                                            <p:txEl>
                                              <p:pRg st="0" end="0"/>
                                            </p:txEl>
                                          </p:spTgt>
                                        </p:tgtEl>
                                        <p:attrNameLst>
                                          <p:attrName>style.visibility</p:attrName>
                                        </p:attrNameLst>
                                      </p:cBhvr>
                                      <p:to>
                                        <p:strVal val="visible"/>
                                      </p:to>
                                    </p:set>
                                    <p:animEffect transition="in" filter="fade">
                                      <p:cBhvr additive="repl">
                                        <p:cTn id="15" dur="1000"/>
                                        <p:tgtEl>
                                          <p:spTgt spid="858">
                                            <p:txEl>
                                              <p:pRg st="0" end="0"/>
                                            </p:txEl>
                                          </p:spTgt>
                                        </p:tgtEl>
                                      </p:cBhvr>
                                    </p:animEffect>
                                  </p:childTnLst>
                                </p:cTn>
                              </p:par>
                            </p:childTnLst>
                          </p:cTn>
                        </p:par>
                        <p:par>
                          <p:cTn id="16" fill="hold">
                            <p:stCondLst>
                              <p:cond delay="3000"/>
                            </p:stCondLst>
                            <p:childTnLst>
                              <p:par>
                                <p:cTn id="17" presetID="10" presetClass="entr" fill="hold" nodeType="afterEffect">
                                  <p:stCondLst>
                                    <p:cond delay="0"/>
                                  </p:stCondLst>
                                  <p:childTnLst>
                                    <p:set>
                                      <p:cBhvr>
                                        <p:cTn id="18" dur="1" fill="hold">
                                          <p:stCondLst>
                                            <p:cond delay="0"/>
                                          </p:stCondLst>
                                        </p:cTn>
                                        <p:tgtEl>
                                          <p:spTgt spid="858">
                                            <p:txEl>
                                              <p:pRg st="1" end="1"/>
                                            </p:txEl>
                                          </p:spTgt>
                                        </p:tgtEl>
                                        <p:attrNameLst>
                                          <p:attrName>style.visibility</p:attrName>
                                        </p:attrNameLst>
                                      </p:cBhvr>
                                      <p:to>
                                        <p:strVal val="visible"/>
                                      </p:to>
                                    </p:set>
                                    <p:animEffect transition="in" filter="fade">
                                      <p:cBhvr additive="repl">
                                        <p:cTn id="19" dur="1000"/>
                                        <p:tgtEl>
                                          <p:spTgt spid="858">
                                            <p:txEl>
                                              <p:pRg st="1" end="1"/>
                                            </p:txEl>
                                          </p:spTgt>
                                        </p:tgtEl>
                                      </p:cBhvr>
                                    </p:animEffect>
                                  </p:childTnLst>
                                </p:cTn>
                              </p:par>
                            </p:childTnLst>
                          </p:cTn>
                        </p:par>
                        <p:par>
                          <p:cTn id="20" fill="hold">
                            <p:stCondLst>
                              <p:cond delay="4000"/>
                            </p:stCondLst>
                            <p:childTnLst>
                              <p:par>
                                <p:cTn id="21" presetID="10" presetClass="entr" fill="hold" nodeType="afterEffect">
                                  <p:stCondLst>
                                    <p:cond delay="0"/>
                                  </p:stCondLst>
                                  <p:childTnLst>
                                    <p:set>
                                      <p:cBhvr>
                                        <p:cTn id="22" dur="1" fill="hold">
                                          <p:stCondLst>
                                            <p:cond delay="0"/>
                                          </p:stCondLst>
                                        </p:cTn>
                                        <p:tgtEl>
                                          <p:spTgt spid="858">
                                            <p:txEl>
                                              <p:pRg st="2" end="2"/>
                                            </p:txEl>
                                          </p:spTgt>
                                        </p:tgtEl>
                                        <p:attrNameLst>
                                          <p:attrName>style.visibility</p:attrName>
                                        </p:attrNameLst>
                                      </p:cBhvr>
                                      <p:to>
                                        <p:strVal val="visible"/>
                                      </p:to>
                                    </p:set>
                                    <p:animEffect transition="in" filter="fade">
                                      <p:cBhvr additive="repl">
                                        <p:cTn id="23" dur="1000"/>
                                        <p:tgtEl>
                                          <p:spTgt spid="8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 name="Picture 2_35" descr="30_santiago_de_compostela_la_plaza_del_obradoiro"/>
          <p:cNvPicPr/>
          <p:nvPr/>
        </p:nvPicPr>
        <p:blipFill>
          <a:blip r:embed="rId2" cstate="print"/>
          <a:stretch/>
        </p:blipFill>
        <p:spPr>
          <a:xfrm>
            <a:off x="0" y="2624040"/>
            <a:ext cx="6121080" cy="4233600"/>
          </a:xfrm>
          <a:prstGeom prst="rect">
            <a:avLst/>
          </a:prstGeom>
          <a:ln w="0">
            <a:noFill/>
          </a:ln>
        </p:spPr>
      </p:pic>
      <p:pic>
        <p:nvPicPr>
          <p:cNvPr id="860" name="Picture 3_35" descr="pulse aquí para ampliar la imagen"/>
          <p:cNvPicPr/>
          <p:nvPr/>
        </p:nvPicPr>
        <p:blipFill>
          <a:blip r:embed="rId3" cstate="print"/>
          <a:stretch/>
        </p:blipFill>
        <p:spPr>
          <a:xfrm>
            <a:off x="5587920" y="1138320"/>
            <a:ext cx="3555720" cy="4581000"/>
          </a:xfrm>
          <a:prstGeom prst="rect">
            <a:avLst/>
          </a:prstGeom>
          <a:ln w="0">
            <a:noFill/>
          </a:ln>
        </p:spPr>
      </p:pic>
      <p:sp>
        <p:nvSpPr>
          <p:cNvPr id="861" name="CustomShape 1"/>
          <p:cNvSpPr/>
          <p:nvPr/>
        </p:nvSpPr>
        <p:spPr>
          <a:xfrm>
            <a:off x="438840" y="1628640"/>
            <a:ext cx="413208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000000"/>
                </a:solidFill>
                <a:latin typeface="Arial"/>
                <a:ea typeface="DejaVu Sans"/>
              </a:rPr>
              <a:t>Detalles de la fachada del Obradoiro</a:t>
            </a:r>
            <a:endParaRPr lang="es-ES" sz="1800" b="0" strike="noStrike" spc="-1">
              <a:latin typeface="Arial"/>
            </a:endParaRPr>
          </a:p>
        </p:txBody>
      </p:sp>
      <p:sp>
        <p:nvSpPr>
          <p:cNvPr id="862" name="CustomShape 2"/>
          <p:cNvSpPr/>
          <p:nvPr/>
        </p:nvSpPr>
        <p:spPr>
          <a:xfrm>
            <a:off x="73080" y="549360"/>
            <a:ext cx="9070560" cy="360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3300"/>
                </a:solidFill>
                <a:latin typeface="Arial"/>
                <a:ea typeface="DejaVu Sans"/>
              </a:rPr>
              <a:t>TERCERA ETAPA </a:t>
            </a:r>
            <a:r>
              <a:rPr lang="es-ES" sz="1800" b="0" strike="noStrike" spc="-1">
                <a:solidFill>
                  <a:srgbClr val="FF3300"/>
                </a:solidFill>
                <a:latin typeface="Arial"/>
                <a:ea typeface="DejaVu Sans"/>
              </a:rPr>
              <a:t>(resto del s. XVIII): </a:t>
            </a:r>
            <a:r>
              <a:rPr lang="es-ES" sz="1800" b="1" strike="noStrike" spc="-1">
                <a:solidFill>
                  <a:srgbClr val="FF3300"/>
                </a:solidFill>
                <a:latin typeface="Arial"/>
                <a:ea typeface="DejaVu Sans"/>
              </a:rPr>
              <a:t>continuidad y cambio. El Rococó</a:t>
            </a:r>
            <a:endParaRPr lang="es-ES" sz="1800" b="0" strike="noStrike" spc="-1">
              <a:latin typeface="Arial"/>
            </a:endParaRPr>
          </a:p>
        </p:txBody>
      </p:sp>
      <p:sp>
        <p:nvSpPr>
          <p:cNvPr id="863" name="CustomShape 3"/>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000000"/>
                </a:solidFill>
                <a:latin typeface="Arial"/>
                <a:ea typeface="DejaVu Sans"/>
              </a:rPr>
              <a:t>- El Barroco en España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CustomShape 1"/>
          <p:cNvSpPr/>
          <p:nvPr/>
        </p:nvSpPr>
        <p:spPr>
          <a:xfrm>
            <a:off x="323640" y="1125360"/>
            <a:ext cx="3671280" cy="514188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a:bodyPr>
          <a:lstStyle/>
          <a:p>
            <a:pPr marL="342720" indent="-342360">
              <a:lnSpc>
                <a:spcPct val="80000"/>
              </a:lnSpc>
              <a:spcBef>
                <a:spcPts val="499"/>
              </a:spcBef>
              <a:buClr>
                <a:srgbClr val="00FFCC"/>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FF"/>
                </a:solidFill>
                <a:latin typeface="Arial"/>
              </a:rPr>
              <a:t>El conjunto escultórico consta de una serie de </a:t>
            </a:r>
            <a:r>
              <a:rPr lang="es-ES" sz="2000" b="0" strike="noStrike" spc="-1">
                <a:solidFill>
                  <a:srgbClr val="FFFFFF"/>
                </a:solidFill>
                <a:latin typeface="Arial"/>
              </a:rPr>
              <a:t>elementos arquitectónicos y esculturas marmóreas, agitados por un convulso movimiento y que recibe la luz por un orificio abierto en la techumbre del templo.</a:t>
            </a:r>
            <a:endParaRPr lang="es-ES" sz="2000" b="0" strike="noStrike" spc="-1">
              <a:latin typeface="Arial"/>
            </a:endParaRPr>
          </a:p>
          <a:p>
            <a:pPr marL="342720" indent="-342360">
              <a:lnSpc>
                <a:spcPct val="80000"/>
              </a:lnSpc>
              <a:spcBef>
                <a:spcPts val="499"/>
              </a:spcBef>
              <a:tabLst>
                <a:tab pos="0" algn="l"/>
              </a:tabLst>
            </a:pPr>
            <a:endParaRPr lang="es-ES" sz="2000" b="0" strike="noStrike" spc="-1">
              <a:latin typeface="Arial"/>
            </a:endParaRPr>
          </a:p>
          <a:p>
            <a:pPr marL="342720" indent="-342360">
              <a:lnSpc>
                <a:spcPct val="80000"/>
              </a:lnSpc>
              <a:spcBef>
                <a:spcPts val="499"/>
              </a:spcBef>
              <a:buClr>
                <a:srgbClr val="00FFCC"/>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FF"/>
                </a:solidFill>
                <a:latin typeface="Arial"/>
              </a:rPr>
              <a:t>El objetivo que se persigue es la filtración de la luz a través del muro pétreo de la girola para la </a:t>
            </a:r>
            <a:r>
              <a:rPr lang="es-ES" sz="2000" b="0" strike="noStrike" spc="-1">
                <a:solidFill>
                  <a:srgbClr val="FFFFFF"/>
                </a:solidFill>
                <a:latin typeface="Arial"/>
              </a:rPr>
              <a:t>contemplación simultánea del Santísimo Sacramento</a:t>
            </a:r>
            <a:r>
              <a:rPr lang="es-ES" sz="2000" b="1" strike="noStrike" spc="-1">
                <a:solidFill>
                  <a:srgbClr val="FFFFFF"/>
                </a:solidFill>
                <a:latin typeface="Arial"/>
              </a:rPr>
              <a:t> desde este plano del reverso del Altar Mayor. </a:t>
            </a:r>
            <a:endParaRPr lang="es-ES" sz="2000" b="0" strike="noStrike" spc="-1">
              <a:latin typeface="Arial"/>
            </a:endParaRPr>
          </a:p>
        </p:txBody>
      </p:sp>
      <p:sp>
        <p:nvSpPr>
          <p:cNvPr id="865" name="CustomShape 2"/>
          <p:cNvSpPr/>
          <p:nvPr/>
        </p:nvSpPr>
        <p:spPr>
          <a:xfrm>
            <a:off x="3105000" y="6100920"/>
            <a:ext cx="5930640" cy="6422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3300"/>
                </a:solidFill>
                <a:latin typeface="Arial"/>
                <a:ea typeface="DejaVu Sans"/>
              </a:rPr>
              <a:t>Narciso Tomé</a:t>
            </a:r>
            <a:r>
              <a:rPr lang="es-ES" sz="1800" b="0" strike="noStrike" spc="-1">
                <a:solidFill>
                  <a:srgbClr val="FF3300"/>
                </a:solidFill>
                <a:latin typeface="Arial"/>
                <a:ea typeface="DejaVu Sans"/>
              </a:rPr>
              <a:t>, </a:t>
            </a:r>
            <a:r>
              <a:rPr lang="es-ES" sz="1800" b="1" i="1" strike="noStrike" spc="-1">
                <a:solidFill>
                  <a:srgbClr val="FF3300"/>
                </a:solidFill>
                <a:latin typeface="Arial"/>
                <a:ea typeface="DejaVu Sans"/>
              </a:rPr>
              <a:t>Transparente de la catedral de Toledo </a:t>
            </a:r>
            <a:r>
              <a:rPr lang="es-ES" sz="1800" b="0" strike="noStrike" spc="-1">
                <a:solidFill>
                  <a:srgbClr val="FF3300"/>
                </a:solidFill>
                <a:latin typeface="Arial"/>
                <a:ea typeface="DejaVu Sans"/>
              </a:rPr>
              <a:t>(1721-1732), </a:t>
            </a:r>
            <a:r>
              <a:rPr lang="es-ES" sz="1800" b="1" strike="noStrike" spc="-1">
                <a:solidFill>
                  <a:srgbClr val="000000"/>
                </a:solidFill>
                <a:latin typeface="Arial"/>
                <a:ea typeface="DejaVu Sans"/>
              </a:rPr>
              <a:t>situado tras la capilla mayor</a:t>
            </a:r>
            <a:endParaRPr lang="es-ES" sz="1800" b="0" strike="noStrike" spc="-1">
              <a:latin typeface="Arial"/>
            </a:endParaRPr>
          </a:p>
        </p:txBody>
      </p:sp>
      <p:pic>
        <p:nvPicPr>
          <p:cNvPr id="866" name="Picture 4_22" descr="transpar_total"/>
          <p:cNvPicPr/>
          <p:nvPr/>
        </p:nvPicPr>
        <p:blipFill>
          <a:blip r:embed="rId2" cstate="print"/>
          <a:stretch/>
        </p:blipFill>
        <p:spPr>
          <a:xfrm>
            <a:off x="5199120" y="907920"/>
            <a:ext cx="3438000" cy="5041800"/>
          </a:xfrm>
          <a:prstGeom prst="rect">
            <a:avLst/>
          </a:prstGeom>
          <a:ln w="0">
            <a:noFill/>
          </a:ln>
        </p:spPr>
      </p:pic>
      <p:sp>
        <p:nvSpPr>
          <p:cNvPr id="867" name="CustomShape 3"/>
          <p:cNvSpPr/>
          <p:nvPr/>
        </p:nvSpPr>
        <p:spPr>
          <a:xfrm>
            <a:off x="73080" y="549360"/>
            <a:ext cx="9070560" cy="360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3300"/>
                </a:solidFill>
                <a:latin typeface="Arial"/>
                <a:ea typeface="DejaVu Sans"/>
              </a:rPr>
              <a:t>TERCERA ETAPA </a:t>
            </a:r>
            <a:r>
              <a:rPr lang="es-ES" sz="1800" b="0" strike="noStrike" spc="-1">
                <a:solidFill>
                  <a:srgbClr val="FF3300"/>
                </a:solidFill>
                <a:latin typeface="Arial"/>
                <a:ea typeface="DejaVu Sans"/>
              </a:rPr>
              <a:t>(resto del s. XVIII): </a:t>
            </a:r>
            <a:r>
              <a:rPr lang="es-ES" sz="1800" b="1" strike="noStrike" spc="-1">
                <a:solidFill>
                  <a:srgbClr val="FF3300"/>
                </a:solidFill>
                <a:latin typeface="Arial"/>
                <a:ea typeface="DejaVu Sans"/>
              </a:rPr>
              <a:t>continuidad y cambio. El Rococó</a:t>
            </a:r>
            <a:endParaRPr lang="es-ES" sz="1800" b="0" strike="noStrike" spc="-1">
              <a:latin typeface="Arial"/>
            </a:endParaRPr>
          </a:p>
        </p:txBody>
      </p:sp>
      <p:sp>
        <p:nvSpPr>
          <p:cNvPr id="868" name="CustomShape 4"/>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000000"/>
                </a:solidFill>
                <a:latin typeface="Arial"/>
                <a:ea typeface="DejaVu Sans"/>
              </a:rPr>
              <a:t>- El Barroco en España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864">
                                            <p:txEl>
                                              <p:pRg st="0" end="0"/>
                                            </p:txEl>
                                          </p:spTgt>
                                        </p:tgtEl>
                                        <p:attrNameLst>
                                          <p:attrName>style.visibility</p:attrName>
                                        </p:attrNameLst>
                                      </p:cBhvr>
                                      <p:to>
                                        <p:strVal val="visible"/>
                                      </p:to>
                                    </p:set>
                                    <p:animEffect transition="in" filter="fade">
                                      <p:cBhvr additive="repl">
                                        <p:cTn id="7" dur="1000"/>
                                        <p:tgtEl>
                                          <p:spTgt spid="864">
                                            <p:txEl>
                                              <p:pRg st="0" end="0"/>
                                            </p:txEl>
                                          </p:spTgt>
                                        </p:tgtEl>
                                      </p:cBhvr>
                                    </p:animEffect>
                                  </p:childTnLst>
                                </p:cTn>
                              </p:par>
                            </p:childTnLst>
                          </p:cTn>
                        </p:par>
                        <p:par>
                          <p:cTn id="8" fill="hold">
                            <p:stCondLst>
                              <p:cond delay="1000"/>
                            </p:stCondLst>
                            <p:childTnLst>
                              <p:par>
                                <p:cTn id="9" presetID="10" presetClass="entr" fill="hold" nodeType="afterEffect">
                                  <p:stCondLst>
                                    <p:cond delay="0"/>
                                  </p:stCondLst>
                                  <p:childTnLst>
                                    <p:set>
                                      <p:cBhvr>
                                        <p:cTn id="10" dur="1" fill="hold">
                                          <p:stCondLst>
                                            <p:cond delay="0"/>
                                          </p:stCondLst>
                                        </p:cTn>
                                        <p:tgtEl>
                                          <p:spTgt spid="864">
                                            <p:txEl>
                                              <p:pRg st="2" end="2"/>
                                            </p:txEl>
                                          </p:spTgt>
                                        </p:tgtEl>
                                        <p:attrNameLst>
                                          <p:attrName>style.visibility</p:attrName>
                                        </p:attrNameLst>
                                      </p:cBhvr>
                                      <p:to>
                                        <p:strVal val="visible"/>
                                      </p:to>
                                    </p:set>
                                    <p:animEffect transition="in" filter="fade">
                                      <p:cBhvr additive="repl">
                                        <p:cTn id="11" dur="1000"/>
                                        <p:tgtEl>
                                          <p:spTgt spid="8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 name="Picture 2_36" descr="24351__122_a_3"/>
          <p:cNvPicPr/>
          <p:nvPr/>
        </p:nvPicPr>
        <p:blipFill>
          <a:blip r:embed="rId2" cstate="print"/>
          <a:stretch/>
        </p:blipFill>
        <p:spPr>
          <a:xfrm>
            <a:off x="4138560" y="189000"/>
            <a:ext cx="4754160" cy="6335280"/>
          </a:xfrm>
          <a:prstGeom prst="rect">
            <a:avLst/>
          </a:prstGeom>
          <a:ln w="0">
            <a:noFill/>
          </a:ln>
        </p:spPr>
      </p:pic>
      <p:sp>
        <p:nvSpPr>
          <p:cNvPr id="870" name="CustomShape 1"/>
          <p:cNvSpPr/>
          <p:nvPr/>
        </p:nvSpPr>
        <p:spPr>
          <a:xfrm>
            <a:off x="3686040" y="2138400"/>
            <a:ext cx="1771560" cy="2580840"/>
          </a:xfrm>
          <a:prstGeom prst="rect">
            <a:avLst/>
          </a:prstGeom>
          <a:noFill/>
          <a:ln w="0">
            <a:noFill/>
          </a:ln>
        </p:spPr>
        <p:style>
          <a:lnRef idx="0">
            <a:scrgbClr r="0" g="0" b="0"/>
          </a:lnRef>
          <a:fillRef idx="0">
            <a:scrgbClr r="0" g="0" b="0"/>
          </a:fillRef>
          <a:effectRef idx="0">
            <a:scrgbClr r="0" g="0" b="0"/>
          </a:effectRef>
          <a:fontRef idx="minor"/>
        </p:style>
      </p:sp>
      <p:pic>
        <p:nvPicPr>
          <p:cNvPr id="871" name="Picture 4_23" descr="show_image"/>
          <p:cNvPicPr/>
          <p:nvPr/>
        </p:nvPicPr>
        <p:blipFill>
          <a:blip r:embed="rId3" cstate="print"/>
          <a:stretch/>
        </p:blipFill>
        <p:spPr>
          <a:xfrm>
            <a:off x="324000" y="907920"/>
            <a:ext cx="3468240" cy="50418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2" name="Picture 2_37" descr="File:Catedral de Toledo-Transparente.jpg"/>
          <p:cNvPicPr/>
          <p:nvPr/>
        </p:nvPicPr>
        <p:blipFill>
          <a:blip r:embed="rId2" cstate="print"/>
          <a:stretch/>
        </p:blipFill>
        <p:spPr>
          <a:xfrm>
            <a:off x="0" y="0"/>
            <a:ext cx="9143640" cy="68576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3" name="Picture 2_38" descr="Transparente de la Catedral de Toledo (España)"/>
          <p:cNvPicPr/>
          <p:nvPr/>
        </p:nvPicPr>
        <p:blipFill>
          <a:blip r:embed="rId2" cstate="print"/>
          <a:stretch/>
        </p:blipFill>
        <p:spPr>
          <a:xfrm>
            <a:off x="0" y="3286080"/>
            <a:ext cx="4762080" cy="3571560"/>
          </a:xfrm>
          <a:prstGeom prst="rect">
            <a:avLst/>
          </a:prstGeom>
          <a:ln w="0">
            <a:noFill/>
          </a:ln>
        </p:spPr>
      </p:pic>
      <p:pic>
        <p:nvPicPr>
          <p:cNvPr id="874" name="Picture 3_36" descr="impresionante claraboya &amp;quote;el transparente&amp;quote;,  catedral de Toledo 07"/>
          <p:cNvPicPr/>
          <p:nvPr/>
        </p:nvPicPr>
        <p:blipFill>
          <a:blip r:embed="rId3" cstate="print"/>
          <a:stretch/>
        </p:blipFill>
        <p:spPr>
          <a:xfrm>
            <a:off x="3132000" y="50760"/>
            <a:ext cx="6011640" cy="33778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5" name="Picture 2_39" descr="Arq Bar Esp~B3.NARCISO TOMÉ.TRANSPARENTE.CATEDRAL DE TOLEDO. por lyceo_hispanico."/>
          <p:cNvPicPr/>
          <p:nvPr/>
        </p:nvPicPr>
        <p:blipFill>
          <a:blip r:embed="rId2" cstate="print"/>
          <a:stretch/>
        </p:blipFill>
        <p:spPr>
          <a:xfrm>
            <a:off x="0" y="0"/>
            <a:ext cx="4758840" cy="6857640"/>
          </a:xfrm>
          <a:prstGeom prst="rect">
            <a:avLst/>
          </a:prstGeom>
          <a:ln w="0">
            <a:noFill/>
          </a:ln>
        </p:spPr>
      </p:pic>
      <p:pic>
        <p:nvPicPr>
          <p:cNvPr id="876" name="Picture 3_37" descr="Arq Bar Esp~B4.TOMÉ.TRANSPARENTE. por lyceo_hispanico."/>
          <p:cNvPicPr/>
          <p:nvPr/>
        </p:nvPicPr>
        <p:blipFill>
          <a:blip r:embed="rId3" cstate="print"/>
          <a:stretch/>
        </p:blipFill>
        <p:spPr>
          <a:xfrm>
            <a:off x="4800600" y="1047600"/>
            <a:ext cx="4343040" cy="47624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7" name="Picture 2_40"/>
          <p:cNvPicPr/>
          <p:nvPr/>
        </p:nvPicPr>
        <p:blipFill>
          <a:blip r:embed="rId2" cstate="print"/>
          <a:stretch/>
        </p:blipFill>
        <p:spPr>
          <a:xfrm>
            <a:off x="611280" y="749160"/>
            <a:ext cx="3870000" cy="6064200"/>
          </a:xfrm>
          <a:prstGeom prst="rect">
            <a:avLst/>
          </a:prstGeom>
          <a:ln w="0">
            <a:noFill/>
          </a:ln>
        </p:spPr>
      </p:pic>
      <p:sp>
        <p:nvSpPr>
          <p:cNvPr id="878" name="CustomShape 1"/>
          <p:cNvSpPr/>
          <p:nvPr/>
        </p:nvSpPr>
        <p:spPr>
          <a:xfrm>
            <a:off x="5003640" y="1249200"/>
            <a:ext cx="3168360" cy="43603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nSpc>
                <a:spcPct val="100000"/>
              </a:lnSpc>
              <a:spcAft>
                <a:spcPts val="598"/>
              </a:spcAft>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000000"/>
                </a:solidFill>
                <a:latin typeface="Arial"/>
                <a:ea typeface="DejaVu Sans"/>
              </a:rPr>
              <a:t>La "Gloria" es donde se coloca la hostia consagrada, el sacramento de la eucaristía.</a:t>
            </a:r>
            <a:endParaRPr lang="es-ES" sz="1800" b="0" strike="noStrike" spc="-1">
              <a:latin typeface="Arial"/>
            </a:endParaRPr>
          </a:p>
          <a:p>
            <a:pPr>
              <a:lnSpc>
                <a:spcPct val="100000"/>
              </a:lnSpc>
              <a:spcAft>
                <a:spcPts val="598"/>
              </a:spcAft>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000000"/>
                </a:solidFill>
                <a:latin typeface="Arial"/>
                <a:ea typeface="DejaVu Sans"/>
              </a:rPr>
              <a:t>Encima se encuentra un grupo escultórico que representa la Última Cena, cuando se instituyó la eucaristía.</a:t>
            </a:r>
            <a:endParaRPr lang="es-ES" sz="1800" b="0" strike="noStrike" spc="-1">
              <a:latin typeface="Arial"/>
            </a:endParaRPr>
          </a:p>
          <a:p>
            <a:pPr>
              <a:lnSpc>
                <a:spcPct val="100000"/>
              </a:lnSpc>
              <a:spcAft>
                <a:spcPts val="598"/>
              </a:spcAft>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000000"/>
                </a:solidFill>
                <a:latin typeface="Arial"/>
                <a:ea typeface="DejaVu Sans"/>
              </a:rPr>
              <a:t>Una inscripción en el techo cita el </a:t>
            </a:r>
            <a:r>
              <a:rPr lang="es-ES" sz="1800" b="0" i="1" strike="noStrike" spc="-1">
                <a:solidFill>
                  <a:srgbClr val="000000"/>
                </a:solidFill>
                <a:latin typeface="Arial"/>
                <a:ea typeface="DejaVu Sans"/>
              </a:rPr>
              <a:t>Apocalipsis</a:t>
            </a:r>
            <a:r>
              <a:rPr lang="es-ES" sz="1800" b="0" strike="noStrike" spc="-1">
                <a:solidFill>
                  <a:srgbClr val="000000"/>
                </a:solidFill>
                <a:latin typeface="Arial"/>
                <a:ea typeface="DejaVu Sans"/>
              </a:rPr>
              <a:t>,</a:t>
            </a:r>
            <a:r>
              <a:rPr lang="es-ES" sz="1800" b="0" i="1" strike="noStrike" spc="-1">
                <a:solidFill>
                  <a:srgbClr val="000000"/>
                </a:solidFill>
                <a:latin typeface="Arial"/>
                <a:ea typeface="DejaVu Sans"/>
              </a:rPr>
              <a:t> </a:t>
            </a:r>
            <a:r>
              <a:rPr lang="es-ES" sz="1800" b="0" strike="noStrike" spc="-1">
                <a:solidFill>
                  <a:srgbClr val="000000"/>
                </a:solidFill>
                <a:latin typeface="Arial"/>
                <a:ea typeface="DejaVu Sans"/>
              </a:rPr>
              <a:t>4, donde se nos informa que el Transparente es una "</a:t>
            </a:r>
            <a:r>
              <a:rPr lang="es-ES" sz="1800" b="0" i="1" strike="noStrike" spc="-1">
                <a:solidFill>
                  <a:srgbClr val="000000"/>
                </a:solidFill>
                <a:latin typeface="Arial"/>
                <a:ea typeface="DejaVu Sans"/>
              </a:rPr>
              <a:t>puerta al cielo</a:t>
            </a:r>
            <a:r>
              <a:rPr lang="es-ES" sz="1800" b="0" strike="noStrike" spc="-1">
                <a:solidFill>
                  <a:srgbClr val="000000"/>
                </a:solidFill>
                <a:latin typeface="Arial"/>
                <a:ea typeface="DejaVu Sans"/>
              </a:rPr>
              <a:t>" detrás de la cual se encuentra el trono de Dios.</a:t>
            </a:r>
            <a:endParaRPr lang="es-ES" sz="1800" b="0" strike="noStrike" spc="-1">
              <a:latin typeface="Arial"/>
            </a:endParaRPr>
          </a:p>
        </p:txBody>
      </p:sp>
      <p:sp>
        <p:nvSpPr>
          <p:cNvPr id="879" name="CustomShape 2"/>
          <p:cNvSpPr/>
          <p:nvPr/>
        </p:nvSpPr>
        <p:spPr>
          <a:xfrm>
            <a:off x="73080" y="404640"/>
            <a:ext cx="9070560" cy="360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3300"/>
                </a:solidFill>
                <a:latin typeface="Arial"/>
                <a:ea typeface="DejaVu Sans"/>
              </a:rPr>
              <a:t>TERCERA ETAPA </a:t>
            </a:r>
            <a:r>
              <a:rPr lang="es-ES" sz="1800" b="0" strike="noStrike" spc="-1">
                <a:solidFill>
                  <a:srgbClr val="FF3300"/>
                </a:solidFill>
                <a:latin typeface="Arial"/>
                <a:ea typeface="DejaVu Sans"/>
              </a:rPr>
              <a:t>(resto del s. XVIII): </a:t>
            </a:r>
            <a:r>
              <a:rPr lang="es-ES" sz="1800" b="1" strike="noStrike" spc="-1">
                <a:solidFill>
                  <a:srgbClr val="FF3300"/>
                </a:solidFill>
                <a:latin typeface="Arial"/>
                <a:ea typeface="DejaVu Sans"/>
              </a:rPr>
              <a:t>continuidad y cambio. El Rococó</a:t>
            </a:r>
            <a:endParaRPr lang="es-ES" sz="1800" b="0" strike="noStrike" spc="-1">
              <a:latin typeface="Arial"/>
            </a:endParaRPr>
          </a:p>
        </p:txBody>
      </p:sp>
      <p:sp>
        <p:nvSpPr>
          <p:cNvPr id="880" name="CustomShape 3"/>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000000"/>
                </a:solidFill>
                <a:latin typeface="Arial"/>
                <a:ea typeface="DejaVu Sans"/>
              </a:rPr>
              <a:t>- El Barroco en España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878">
                                            <p:txEl>
                                              <p:pRg st="0" end="0"/>
                                            </p:txEl>
                                          </p:spTgt>
                                        </p:tgtEl>
                                        <p:attrNameLst>
                                          <p:attrName>style.visibility</p:attrName>
                                        </p:attrNameLst>
                                      </p:cBhvr>
                                      <p:to>
                                        <p:strVal val="visible"/>
                                      </p:to>
                                    </p:set>
                                    <p:animEffect transition="in" filter="fade">
                                      <p:cBhvr additive="repl">
                                        <p:cTn id="7" dur="1000"/>
                                        <p:tgtEl>
                                          <p:spTgt spid="878">
                                            <p:txEl>
                                              <p:pRg st="0" end="0"/>
                                            </p:txEl>
                                          </p:spTgt>
                                        </p:tgtEl>
                                      </p:cBhvr>
                                    </p:animEffect>
                                  </p:childTnLst>
                                </p:cTn>
                              </p:par>
                            </p:childTnLst>
                          </p:cTn>
                        </p:par>
                        <p:par>
                          <p:cTn id="8" fill="hold">
                            <p:stCondLst>
                              <p:cond delay="1000"/>
                            </p:stCondLst>
                            <p:childTnLst>
                              <p:par>
                                <p:cTn id="9" presetID="10" presetClass="entr" fill="hold" nodeType="afterEffect">
                                  <p:stCondLst>
                                    <p:cond delay="0"/>
                                  </p:stCondLst>
                                  <p:childTnLst>
                                    <p:set>
                                      <p:cBhvr>
                                        <p:cTn id="10" dur="1" fill="hold">
                                          <p:stCondLst>
                                            <p:cond delay="0"/>
                                          </p:stCondLst>
                                        </p:cTn>
                                        <p:tgtEl>
                                          <p:spTgt spid="878">
                                            <p:txEl>
                                              <p:pRg st="1" end="1"/>
                                            </p:txEl>
                                          </p:spTgt>
                                        </p:tgtEl>
                                        <p:attrNameLst>
                                          <p:attrName>style.visibility</p:attrName>
                                        </p:attrNameLst>
                                      </p:cBhvr>
                                      <p:to>
                                        <p:strVal val="visible"/>
                                      </p:to>
                                    </p:set>
                                    <p:animEffect transition="in" filter="fade">
                                      <p:cBhvr additive="repl">
                                        <p:cTn id="11" dur="1000"/>
                                        <p:tgtEl>
                                          <p:spTgt spid="878">
                                            <p:txEl>
                                              <p:pRg st="1" end="1"/>
                                            </p:txEl>
                                          </p:spTgt>
                                        </p:tgtEl>
                                      </p:cBhvr>
                                    </p:animEffect>
                                  </p:childTnLst>
                                </p:cTn>
                              </p:par>
                            </p:childTnLst>
                          </p:cTn>
                        </p:par>
                        <p:par>
                          <p:cTn id="12" fill="hold">
                            <p:stCondLst>
                              <p:cond delay="2000"/>
                            </p:stCondLst>
                            <p:childTnLst>
                              <p:par>
                                <p:cTn id="13" presetID="10" presetClass="entr" fill="hold" nodeType="afterEffect">
                                  <p:stCondLst>
                                    <p:cond delay="0"/>
                                  </p:stCondLst>
                                  <p:childTnLst>
                                    <p:set>
                                      <p:cBhvr>
                                        <p:cTn id="14" dur="1" fill="hold">
                                          <p:stCondLst>
                                            <p:cond delay="0"/>
                                          </p:stCondLst>
                                        </p:cTn>
                                        <p:tgtEl>
                                          <p:spTgt spid="878">
                                            <p:txEl>
                                              <p:pRg st="2" end="2"/>
                                            </p:txEl>
                                          </p:spTgt>
                                        </p:tgtEl>
                                        <p:attrNameLst>
                                          <p:attrName>style.visibility</p:attrName>
                                        </p:attrNameLst>
                                      </p:cBhvr>
                                      <p:to>
                                        <p:strVal val="visible"/>
                                      </p:to>
                                    </p:set>
                                    <p:animEffect transition="in" filter="fade">
                                      <p:cBhvr additive="repl">
                                        <p:cTn id="15" dur="1000"/>
                                        <p:tgtEl>
                                          <p:spTgt spid="8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 name="CustomShape 1"/>
          <p:cNvSpPr/>
          <p:nvPr/>
        </p:nvSpPr>
        <p:spPr>
          <a:xfrm>
            <a:off x="324000" y="333360"/>
            <a:ext cx="8229240" cy="76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3200" b="0" strike="noStrike" spc="-1">
                <a:solidFill>
                  <a:srgbClr val="FF3300"/>
                </a:solidFill>
                <a:latin typeface="Times New Roman"/>
              </a:rPr>
              <a:t>El S. XVIII. Rococó</a:t>
            </a:r>
            <a:endParaRPr lang="es-ES" sz="3200" b="0" strike="noStrike" spc="-1">
              <a:latin typeface="Arial"/>
            </a:endParaRPr>
          </a:p>
        </p:txBody>
      </p:sp>
      <p:sp>
        <p:nvSpPr>
          <p:cNvPr id="882" name="CustomShape 2"/>
          <p:cNvSpPr/>
          <p:nvPr/>
        </p:nvSpPr>
        <p:spPr>
          <a:xfrm>
            <a:off x="971640" y="6093000"/>
            <a:ext cx="7487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3300"/>
                </a:solidFill>
                <a:latin typeface="Tahoma"/>
                <a:ea typeface="DejaVu Sans"/>
              </a:rPr>
              <a:t>          F. Hurtado: Sagrario de la Cartuja de Granada. 1720</a:t>
            </a:r>
            <a:endParaRPr lang="es-ES" sz="1800" b="0" strike="noStrike" spc="-1">
              <a:latin typeface="Arial"/>
            </a:endParaRPr>
          </a:p>
        </p:txBody>
      </p:sp>
      <p:sp>
        <p:nvSpPr>
          <p:cNvPr id="883" name="CustomShape 3"/>
          <p:cNvSpPr/>
          <p:nvPr/>
        </p:nvSpPr>
        <p:spPr>
          <a:xfrm>
            <a:off x="3224160" y="2581200"/>
            <a:ext cx="2695320" cy="1695240"/>
          </a:xfrm>
          <a:prstGeom prst="rect">
            <a:avLst/>
          </a:prstGeom>
          <a:noFill/>
          <a:ln w="0">
            <a:noFill/>
          </a:ln>
        </p:spPr>
        <p:style>
          <a:lnRef idx="0">
            <a:scrgbClr r="0" g="0" b="0"/>
          </a:lnRef>
          <a:fillRef idx="0">
            <a:scrgbClr r="0" g="0" b="0"/>
          </a:fillRef>
          <a:effectRef idx="0">
            <a:scrgbClr r="0" g="0" b="0"/>
          </a:effectRef>
          <a:fontRef idx="minor"/>
        </p:style>
      </p:sp>
      <p:pic>
        <p:nvPicPr>
          <p:cNvPr id="884" name="Picture 6_8" descr="1265835092_0"/>
          <p:cNvPicPr/>
          <p:nvPr/>
        </p:nvPicPr>
        <p:blipFill>
          <a:blip r:embed="rId2" cstate="print"/>
          <a:stretch/>
        </p:blipFill>
        <p:spPr>
          <a:xfrm>
            <a:off x="1258920" y="1244520"/>
            <a:ext cx="6768720" cy="42778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CustomShape 1"/>
          <p:cNvSpPr/>
          <p:nvPr/>
        </p:nvSpPr>
        <p:spPr>
          <a:xfrm>
            <a:off x="5560560" y="4952520"/>
            <a:ext cx="3581280" cy="11426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i="1" strike="noStrike" spc="-1">
                <a:solidFill>
                  <a:srgbClr val="FF3300"/>
                </a:solidFill>
                <a:latin typeface="Times New Roman"/>
              </a:rPr>
              <a:t>Palacio del Marqués de Dos Aguas</a:t>
            </a:r>
            <a:r>
              <a:rPr lang="es-ES" sz="1800" b="0" strike="noStrike" spc="-1">
                <a:solidFill>
                  <a:srgbClr val="FF3300"/>
                </a:solidFill>
                <a:latin typeface="Times New Roman"/>
              </a:rPr>
              <a:t>, Valencia.</a:t>
            </a:r>
            <a:r>
              <a:t/>
            </a:r>
            <a:br/>
            <a:r>
              <a:rPr lang="es-ES" sz="1800" b="0" strike="noStrike" spc="-1">
                <a:solidFill>
                  <a:srgbClr val="FFFFFF"/>
                </a:solidFill>
                <a:latin typeface="Times New Roman"/>
              </a:rPr>
              <a:t> Portada realizada en alabastro, de </a:t>
            </a:r>
            <a:r>
              <a:rPr lang="es-ES" sz="1800" b="0" strike="noStrike" spc="-1">
                <a:solidFill>
                  <a:srgbClr val="FF3300"/>
                </a:solidFill>
                <a:latin typeface="Times New Roman"/>
              </a:rPr>
              <a:t>Ignacio Vergara</a:t>
            </a:r>
            <a:r>
              <a:rPr lang="es-ES" sz="1800" b="0" strike="noStrike" spc="-1">
                <a:solidFill>
                  <a:srgbClr val="FFFFFF"/>
                </a:solidFill>
                <a:latin typeface="Times New Roman"/>
              </a:rPr>
              <a:t>, 1740-44.</a:t>
            </a:r>
            <a:endParaRPr lang="es-ES" sz="1800" b="0" strike="noStrike" spc="-1">
              <a:latin typeface="Arial"/>
            </a:endParaRPr>
          </a:p>
        </p:txBody>
      </p:sp>
      <p:pic>
        <p:nvPicPr>
          <p:cNvPr id="886" name="Picture 3_38"/>
          <p:cNvPicPr/>
          <p:nvPr/>
        </p:nvPicPr>
        <p:blipFill>
          <a:blip r:embed="rId2" cstate="print"/>
          <a:stretch/>
        </p:blipFill>
        <p:spPr>
          <a:xfrm>
            <a:off x="5810400" y="299880"/>
            <a:ext cx="2847600" cy="4114440"/>
          </a:xfrm>
          <a:prstGeom prst="rect">
            <a:avLst/>
          </a:prstGeom>
          <a:ln w="25560">
            <a:solidFill>
              <a:srgbClr val="FFFFFF"/>
            </a:solidFill>
            <a:miter/>
          </a:ln>
        </p:spPr>
      </p:pic>
      <p:pic>
        <p:nvPicPr>
          <p:cNvPr id="887" name="Picture 4_24" descr="PALACIO%20DOS%20AGUAS"/>
          <p:cNvPicPr/>
          <p:nvPr/>
        </p:nvPicPr>
        <p:blipFill>
          <a:blip r:embed="rId3" cstate="print"/>
          <a:stretch/>
        </p:blipFill>
        <p:spPr>
          <a:xfrm>
            <a:off x="250920" y="260280"/>
            <a:ext cx="4752360" cy="63370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CustomShape 1"/>
          <p:cNvSpPr/>
          <p:nvPr/>
        </p:nvSpPr>
        <p:spPr>
          <a:xfrm>
            <a:off x="571680" y="428760"/>
            <a:ext cx="6357240" cy="428040"/>
          </a:xfrm>
          <a:prstGeom prst="rect">
            <a:avLst/>
          </a:prstGeom>
          <a:solidFill>
            <a:srgbClr val="FFFF71"/>
          </a:solid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2400" b="0" strike="noStrike" spc="-1">
                <a:solidFill>
                  <a:srgbClr val="004D99"/>
                </a:solidFill>
                <a:latin typeface="Arial"/>
                <a:ea typeface="Arial"/>
              </a:rPr>
              <a:t>CARACTERÍSTICAS DEL ARTE BARROCO</a:t>
            </a:r>
            <a:r>
              <a:rPr lang="gl-ES" sz="3600" b="0" strike="noStrike" spc="-1">
                <a:solidFill>
                  <a:srgbClr val="004D99"/>
                </a:solidFill>
                <a:latin typeface="Times New Roman"/>
                <a:ea typeface="Arial"/>
              </a:rPr>
              <a:t> </a:t>
            </a:r>
            <a:endParaRPr lang="es-ES" sz="3600" b="0" strike="noStrike" spc="-1">
              <a:latin typeface="Arial"/>
            </a:endParaRPr>
          </a:p>
        </p:txBody>
      </p:sp>
      <p:sp>
        <p:nvSpPr>
          <p:cNvPr id="418" name="CustomShape 2"/>
          <p:cNvSpPr/>
          <p:nvPr/>
        </p:nvSpPr>
        <p:spPr>
          <a:xfrm>
            <a:off x="500040" y="1143000"/>
            <a:ext cx="8143560" cy="52146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lnSpcReduction="10000"/>
          </a:bodyPr>
          <a:lstStyle/>
          <a:p>
            <a:pPr marL="342720" indent="-342360">
              <a:lnSpc>
                <a:spcPct val="100000"/>
              </a:lnSpc>
              <a:spcBef>
                <a:spcPts val="499"/>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000" b="1" strike="noStrike" spc="-1">
                <a:solidFill>
                  <a:srgbClr val="FFFF66"/>
                </a:solidFill>
                <a:latin typeface="Arial"/>
                <a:ea typeface="Arial"/>
              </a:rPr>
              <a:t>CRONOLOGÍA: SIGLO XVII y primera mitad del s. XVIII</a:t>
            </a:r>
            <a:endParaRPr lang="es-ES" sz="2000" b="0" strike="noStrike" spc="-1">
              <a:latin typeface="Arial"/>
            </a:endParaRPr>
          </a:p>
          <a:p>
            <a:pPr marL="342720" indent="-342360">
              <a:lnSpc>
                <a:spcPct val="100000"/>
              </a:lnSpc>
              <a:spcBef>
                <a:spcPts val="499"/>
              </a:spcBef>
              <a:tabLst>
                <a:tab pos="0" algn="l"/>
              </a:tabLst>
            </a:pPr>
            <a:r>
              <a:rPr lang="es-ES_tradnl" sz="2000" b="0" strike="noStrike" spc="-1">
                <a:solidFill>
                  <a:srgbClr val="FFFFFF"/>
                </a:solidFill>
                <a:latin typeface="Arial"/>
                <a:ea typeface="Arial"/>
              </a:rPr>
              <a:t>     Nace en Italia y desde allí se expande por toda Europa y, de la mano del Imperio español, por Hispanoamérica.</a:t>
            </a:r>
            <a:r>
              <a:rPr lang="es-ES" sz="2000" b="1" strike="noStrike" spc="-1">
                <a:solidFill>
                  <a:srgbClr val="FFFFFF"/>
                </a:solidFill>
                <a:latin typeface="Arial"/>
                <a:ea typeface="Arial"/>
              </a:rPr>
              <a:t> </a:t>
            </a:r>
            <a:endParaRPr lang="es-ES" sz="2000" b="0" strike="noStrike" spc="-1">
              <a:latin typeface="Arial"/>
            </a:endParaRPr>
          </a:p>
          <a:p>
            <a:pPr marL="342720" indent="-342360">
              <a:lnSpc>
                <a:spcPct val="100000"/>
              </a:lnSpc>
              <a:spcBef>
                <a:spcPts val="499"/>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66"/>
                </a:solidFill>
                <a:latin typeface="Arial"/>
                <a:ea typeface="Arial"/>
              </a:rPr>
              <a:t>Italia</a:t>
            </a:r>
            <a:r>
              <a:rPr lang="es-ES" sz="2000" b="0" strike="noStrike" spc="-1">
                <a:solidFill>
                  <a:srgbClr val="FFFFFF"/>
                </a:solidFill>
                <a:latin typeface="Arial"/>
                <a:ea typeface="Arial"/>
              </a:rPr>
              <a:t> se pondrá a la cabeza de las manifestaciones arquitectónicas, </a:t>
            </a:r>
            <a:r>
              <a:rPr lang="es-ES" sz="2000" b="1" strike="noStrike" spc="-1">
                <a:solidFill>
                  <a:srgbClr val="FFFF66"/>
                </a:solidFill>
                <a:latin typeface="Arial"/>
                <a:ea typeface="Arial"/>
              </a:rPr>
              <a:t>Francia</a:t>
            </a:r>
            <a:r>
              <a:rPr lang="es-ES" sz="2000" b="0" strike="noStrike" spc="-1">
                <a:solidFill>
                  <a:srgbClr val="FFFFFF"/>
                </a:solidFill>
                <a:latin typeface="Arial"/>
                <a:ea typeface="Arial"/>
              </a:rPr>
              <a:t> será la creadora del palacio barroco y su interés por los espacios lúdicos se plasmará en maravillosos jardines poblados de fuentes y estatuas y </a:t>
            </a:r>
            <a:r>
              <a:rPr lang="es-ES" sz="2000" b="1" strike="noStrike" spc="-1">
                <a:solidFill>
                  <a:srgbClr val="FFFF66"/>
                </a:solidFill>
                <a:latin typeface="Arial"/>
                <a:ea typeface="Arial"/>
              </a:rPr>
              <a:t>España</a:t>
            </a:r>
            <a:r>
              <a:rPr lang="es-ES" sz="2000" b="0" strike="noStrike" spc="-1">
                <a:solidFill>
                  <a:srgbClr val="FFFFFF"/>
                </a:solidFill>
                <a:latin typeface="Arial"/>
                <a:ea typeface="Arial"/>
              </a:rPr>
              <a:t>, a pesar de la pobreza de materiales empleados destacará por su exuberancia decorativa. </a:t>
            </a:r>
            <a:endParaRPr lang="es-ES" sz="2000" b="0" strike="noStrike" spc="-1">
              <a:latin typeface="Arial"/>
            </a:endParaRPr>
          </a:p>
          <a:p>
            <a:pPr marL="342720" indent="-342360">
              <a:lnSpc>
                <a:spcPct val="100000"/>
              </a:lnSpc>
              <a:spcBef>
                <a:spcPts val="499"/>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66"/>
                </a:solidFill>
                <a:latin typeface="Arial"/>
                <a:ea typeface="Arial"/>
              </a:rPr>
              <a:t>FUNCIÓN DEL ARTE BARROCO</a:t>
            </a:r>
            <a:endParaRPr lang="es-ES" sz="2000" b="0" strike="noStrike" spc="-1">
              <a:latin typeface="Arial"/>
            </a:endParaRPr>
          </a:p>
          <a:p>
            <a:pPr marL="342720" indent="-342360">
              <a:lnSpc>
                <a:spcPct val="100000"/>
              </a:lnSpc>
              <a:spcBef>
                <a:spcPts val="499"/>
              </a:spcBef>
              <a:tabLst>
                <a:tab pos="0" algn="l"/>
              </a:tabLst>
            </a:pPr>
            <a:r>
              <a:rPr lang="es-ES" sz="2000" b="0" strike="noStrike" spc="-1">
                <a:solidFill>
                  <a:srgbClr val="FFFFFF"/>
                </a:solidFill>
                <a:latin typeface="Arial"/>
                <a:ea typeface="Arial"/>
              </a:rPr>
              <a:t>     El arte va a tomar parte activa en la contienda ideológica, convirtiéndose en una de las formas de lucha y siendo utilizado como </a:t>
            </a:r>
            <a:r>
              <a:rPr lang="es-ES" sz="2000" b="0" strike="noStrike" spc="-1">
                <a:solidFill>
                  <a:srgbClr val="FFFF66"/>
                </a:solidFill>
                <a:latin typeface="Arial"/>
                <a:ea typeface="Arial"/>
              </a:rPr>
              <a:t>MEDIO DE PROPAGANDA Y DIFUSIÓN DE LA FE. </a:t>
            </a:r>
            <a:r>
              <a:rPr lang="es-ES" sz="2000" b="0" strike="noStrike" spc="-1">
                <a:solidFill>
                  <a:srgbClr val="FFFFFF"/>
                </a:solidFill>
                <a:latin typeface="Arial"/>
                <a:ea typeface="Arial"/>
              </a:rPr>
              <a:t>Igualmente como instrumento propagandístico estará también </a:t>
            </a:r>
            <a:r>
              <a:rPr lang="es-ES" sz="2000" b="0" strike="noStrike" spc="-1">
                <a:solidFill>
                  <a:srgbClr val="FFFF66"/>
                </a:solidFill>
                <a:latin typeface="Arial"/>
                <a:ea typeface="Arial"/>
              </a:rPr>
              <a:t>AL SERVICIO DE LA EXALTACIÓN DE LAS MONARQUÍAS Y DE LAS CLASES QUE LAS SUSTENTAN</a:t>
            </a:r>
            <a:r>
              <a:rPr lang="es-ES" sz="2000" b="0" strike="noStrike" spc="-1">
                <a:solidFill>
                  <a:srgbClr val="FFFFFF"/>
                </a:solidFill>
                <a:latin typeface="Arial"/>
                <a:ea typeface="Arial"/>
              </a:rPr>
              <a:t>.</a:t>
            </a:r>
            <a:endParaRPr lang="es-ES" sz="2000" b="0" strike="noStrike" spc="-1">
              <a:latin typeface="Arial"/>
            </a:endParaRPr>
          </a:p>
          <a:p>
            <a:pPr marL="342720" indent="-342360">
              <a:lnSpc>
                <a:spcPct val="100000"/>
              </a:lnSpc>
              <a:spcBef>
                <a:spcPts val="499"/>
              </a:spcBef>
              <a:tabLst>
                <a:tab pos="0" algn="l"/>
              </a:tabLst>
            </a:pP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CustomShape 1"/>
          <p:cNvSpPr/>
          <p:nvPr/>
        </p:nvSpPr>
        <p:spPr>
          <a:xfrm>
            <a:off x="5435640" y="792000"/>
            <a:ext cx="2806200" cy="15228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FF"/>
                </a:solidFill>
                <a:latin typeface="Times New Roman"/>
              </a:rPr>
              <a:t>Detalles</a:t>
            </a:r>
            <a:r>
              <a:rPr lang="es-ES" sz="2000" b="0" strike="noStrike" spc="-1">
                <a:solidFill>
                  <a:srgbClr val="FFFFFF"/>
                </a:solidFill>
                <a:latin typeface="Times New Roman"/>
              </a:rPr>
              <a:t> de la portada</a:t>
            </a:r>
            <a:endParaRPr lang="es-ES" sz="2000" b="0" strike="noStrike" spc="-1">
              <a:latin typeface="Arial"/>
            </a:endParaRPr>
          </a:p>
        </p:txBody>
      </p:sp>
      <p:pic>
        <p:nvPicPr>
          <p:cNvPr id="889" name="Picture 3_39"/>
          <p:cNvPicPr/>
          <p:nvPr/>
        </p:nvPicPr>
        <p:blipFill>
          <a:blip r:embed="rId2" cstate="print"/>
          <a:stretch/>
        </p:blipFill>
        <p:spPr>
          <a:xfrm>
            <a:off x="395280" y="237960"/>
            <a:ext cx="4228920" cy="6372000"/>
          </a:xfrm>
          <a:prstGeom prst="rect">
            <a:avLst/>
          </a:prstGeom>
          <a:ln w="25560">
            <a:solidFill>
              <a:srgbClr val="FFFFFF"/>
            </a:solidFill>
            <a:miter/>
          </a:ln>
        </p:spPr>
      </p:pic>
      <p:pic>
        <p:nvPicPr>
          <p:cNvPr id="890" name="Picture 4_25"/>
          <p:cNvPicPr/>
          <p:nvPr/>
        </p:nvPicPr>
        <p:blipFill>
          <a:blip r:embed="rId3" cstate="print"/>
          <a:stretch/>
        </p:blipFill>
        <p:spPr>
          <a:xfrm>
            <a:off x="5329080" y="1143000"/>
            <a:ext cx="3281040" cy="5033520"/>
          </a:xfrm>
          <a:prstGeom prst="rect">
            <a:avLst/>
          </a:prstGeom>
          <a:ln w="25560">
            <a:solidFill>
              <a:srgbClr val="FFFFFF"/>
            </a:solidFill>
            <a:miter/>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 name="Picture 2_41" descr="MARQUES3"/>
          <p:cNvPicPr/>
          <p:nvPr/>
        </p:nvPicPr>
        <p:blipFill>
          <a:blip r:embed="rId2" cstate="print"/>
          <a:stretch/>
        </p:blipFill>
        <p:spPr>
          <a:xfrm>
            <a:off x="2627280" y="333360"/>
            <a:ext cx="3970080" cy="5974920"/>
          </a:xfrm>
          <a:prstGeom prst="rect">
            <a:avLst/>
          </a:prstGeom>
          <a:ln w="0">
            <a:noFill/>
          </a:ln>
        </p:spPr>
      </p:pic>
      <p:pic>
        <p:nvPicPr>
          <p:cNvPr id="892" name="Picture 3_40" descr="MARQUES4"/>
          <p:cNvPicPr/>
          <p:nvPr/>
        </p:nvPicPr>
        <p:blipFill>
          <a:blip r:embed="rId3" cstate="print"/>
          <a:stretch/>
        </p:blipFill>
        <p:spPr>
          <a:xfrm>
            <a:off x="6804000" y="3068640"/>
            <a:ext cx="2160360" cy="2879280"/>
          </a:xfrm>
          <a:prstGeom prst="rect">
            <a:avLst/>
          </a:prstGeom>
          <a:ln w="0">
            <a:noFill/>
          </a:ln>
        </p:spPr>
      </p:pic>
      <p:pic>
        <p:nvPicPr>
          <p:cNvPr id="893" name="Picture 4_26" descr="MARQUES5"/>
          <p:cNvPicPr/>
          <p:nvPr/>
        </p:nvPicPr>
        <p:blipFill>
          <a:blip r:embed="rId4" cstate="print"/>
          <a:stretch/>
        </p:blipFill>
        <p:spPr>
          <a:xfrm>
            <a:off x="250920" y="476280"/>
            <a:ext cx="2136240" cy="3023640"/>
          </a:xfrm>
          <a:prstGeom prst="rect">
            <a:avLst/>
          </a:prstGeom>
          <a:ln w="0">
            <a:noFill/>
          </a:ln>
        </p:spPr>
      </p:pic>
      <p:sp>
        <p:nvSpPr>
          <p:cNvPr id="894" name="CustomShape 1"/>
          <p:cNvSpPr/>
          <p:nvPr/>
        </p:nvSpPr>
        <p:spPr>
          <a:xfrm>
            <a:off x="6877080" y="476280"/>
            <a:ext cx="1798200" cy="102672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marL="216000" indent="-215640">
              <a:lnSpc>
                <a:spcPct val="100000"/>
              </a:lnSpc>
              <a:buClr>
                <a:srgbClr val="000000"/>
              </a:buClr>
              <a:buSzPct val="45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000000"/>
                </a:solidFill>
                <a:latin typeface="Arial"/>
                <a:ea typeface="DejaVu Sans"/>
              </a:rPr>
              <a:t>Detalles</a:t>
            </a:r>
            <a:r>
              <a:rPr lang="es-ES" sz="2000" b="0" strike="noStrike" spc="-1">
                <a:solidFill>
                  <a:srgbClr val="000000"/>
                </a:solidFill>
                <a:latin typeface="Arial"/>
                <a:ea typeface="DejaVu Sans"/>
              </a:rPr>
              <a:t> de la portada</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 name="CustomShape 1"/>
          <p:cNvSpPr/>
          <p:nvPr/>
        </p:nvSpPr>
        <p:spPr>
          <a:xfrm>
            <a:off x="5003280" y="333360"/>
            <a:ext cx="3528720" cy="619092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3300"/>
                </a:solidFill>
                <a:latin typeface="Times New Roman"/>
              </a:rPr>
              <a:t>Catedral de Murcia. </a:t>
            </a:r>
            <a:r>
              <a:t/>
            </a:r>
            <a:br/>
            <a:r>
              <a:rPr lang="es-ES" sz="1800" b="1" strike="noStrike" spc="-1">
                <a:solidFill>
                  <a:srgbClr val="FF3300"/>
                </a:solidFill>
                <a:latin typeface="Times New Roman"/>
              </a:rPr>
              <a:t>Fachada Barroca.</a:t>
            </a:r>
            <a:r>
              <a:t/>
            </a:r>
            <a:br/>
            <a:r>
              <a:t/>
            </a:r>
            <a:br/>
            <a:r>
              <a:rPr lang="es-ES" sz="1800" b="1" strike="noStrike" spc="-1">
                <a:solidFill>
                  <a:srgbClr val="FFFFFF"/>
                </a:solidFill>
                <a:latin typeface="Times New Roman"/>
              </a:rPr>
              <a:t>Se trata de una impresionante obra barroca a modo de retablo de piedra, proyectada por Jaime Bort en 1737 y 1754.</a:t>
            </a:r>
            <a:r>
              <a:rPr lang="es-ES" sz="1800" b="0" strike="noStrike" spc="-1">
                <a:solidFill>
                  <a:srgbClr val="FFFFFF"/>
                </a:solidFill>
                <a:latin typeface="Times New Roman"/>
              </a:rPr>
              <a:t> Es un buen ejemplo de la estética barroca en su apogeo, que juega deliberadamente saliente y entrantes que intensifiquen el contrate entre claros y sombras y las sinuosas curvas de los trazos arquitectónicos y escultóricos buscan sensación de animación, movilidad y de cierta angustia vital.</a:t>
            </a:r>
            <a:r>
              <a:t/>
            </a:r>
            <a:br/>
            <a:r>
              <a:t/>
            </a:r>
            <a:br/>
            <a:endParaRPr lang="es-ES" sz="1800" b="0" strike="noStrike" spc="-1">
              <a:latin typeface="Arial"/>
            </a:endParaRPr>
          </a:p>
        </p:txBody>
      </p:sp>
      <p:pic>
        <p:nvPicPr>
          <p:cNvPr id="896" name="Picture 3_41"/>
          <p:cNvPicPr/>
          <p:nvPr/>
        </p:nvPicPr>
        <p:blipFill>
          <a:blip r:embed="rId2" cstate="print"/>
          <a:stretch/>
        </p:blipFill>
        <p:spPr>
          <a:xfrm>
            <a:off x="225360" y="198360"/>
            <a:ext cx="4275000" cy="6325920"/>
          </a:xfrm>
          <a:prstGeom prst="rect">
            <a:avLst/>
          </a:prstGeom>
          <a:ln w="25560">
            <a:solidFill>
              <a:srgbClr val="FFFFFF"/>
            </a:solidFill>
            <a:miter/>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CustomShape 1"/>
          <p:cNvSpPr/>
          <p:nvPr/>
        </p:nvSpPr>
        <p:spPr>
          <a:xfrm>
            <a:off x="900000" y="6171840"/>
            <a:ext cx="7772040" cy="30456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Times New Roman"/>
              </a:rPr>
              <a:t>Palacio de San Telmo</a:t>
            </a:r>
            <a:r>
              <a:rPr lang="es-ES" sz="1800" b="0" strike="noStrike" spc="-1">
                <a:solidFill>
                  <a:srgbClr val="FFFFFF"/>
                </a:solidFill>
                <a:latin typeface="Times New Roman"/>
              </a:rPr>
              <a:t>, Sevilla. </a:t>
            </a:r>
            <a:r>
              <a:t/>
            </a:r>
            <a:br/>
            <a:r>
              <a:rPr lang="es-ES" sz="1800" b="0" strike="noStrike" spc="-1">
                <a:solidFill>
                  <a:srgbClr val="FFFFFF"/>
                </a:solidFill>
                <a:latin typeface="Times New Roman"/>
              </a:rPr>
              <a:t>Portada de </a:t>
            </a:r>
            <a:r>
              <a:rPr lang="es-ES" sz="1800" b="0" strike="noStrike" spc="-1">
                <a:solidFill>
                  <a:srgbClr val="FF3300"/>
                </a:solidFill>
                <a:latin typeface="Times New Roman"/>
              </a:rPr>
              <a:t>Leonardo de Figueroa</a:t>
            </a:r>
            <a:r>
              <a:rPr lang="es-ES" sz="1800" b="0" strike="noStrike" spc="-1">
                <a:solidFill>
                  <a:srgbClr val="FFFFFF"/>
                </a:solidFill>
                <a:latin typeface="Times New Roman"/>
              </a:rPr>
              <a:t>, 1724-34.</a:t>
            </a:r>
            <a:endParaRPr lang="es-ES" sz="1800" b="0" strike="noStrike" spc="-1">
              <a:latin typeface="Arial"/>
            </a:endParaRPr>
          </a:p>
        </p:txBody>
      </p:sp>
      <p:pic>
        <p:nvPicPr>
          <p:cNvPr id="898" name="Picture 3_42"/>
          <p:cNvPicPr/>
          <p:nvPr/>
        </p:nvPicPr>
        <p:blipFill>
          <a:blip r:embed="rId2" cstate="print"/>
          <a:stretch/>
        </p:blipFill>
        <p:spPr>
          <a:xfrm>
            <a:off x="1066680" y="439560"/>
            <a:ext cx="7238880" cy="5425920"/>
          </a:xfrm>
          <a:prstGeom prst="rect">
            <a:avLst/>
          </a:prstGeom>
          <a:ln w="25560">
            <a:solidFill>
              <a:srgbClr val="FFFFFF"/>
            </a:solidFill>
            <a:miter/>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 name="CustomShape 1"/>
          <p:cNvSpPr/>
          <p:nvPr/>
        </p:nvSpPr>
        <p:spPr>
          <a:xfrm>
            <a:off x="5943240" y="5181120"/>
            <a:ext cx="2514240" cy="11426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FF"/>
                </a:solidFill>
                <a:latin typeface="Times New Roman"/>
              </a:rPr>
              <a:t>Detalle</a:t>
            </a:r>
            <a:r>
              <a:rPr lang="es-ES" sz="2000" b="0" strike="noStrike" spc="-1">
                <a:solidFill>
                  <a:srgbClr val="FFFFFF"/>
                </a:solidFill>
                <a:latin typeface="Times New Roman"/>
              </a:rPr>
              <a:t> de la Portada del Palacio de San Telmo de Sevilla</a:t>
            </a:r>
            <a:endParaRPr lang="es-ES" sz="2000" b="0" strike="noStrike" spc="-1">
              <a:latin typeface="Arial"/>
            </a:endParaRPr>
          </a:p>
        </p:txBody>
      </p:sp>
      <p:pic>
        <p:nvPicPr>
          <p:cNvPr id="900" name="Picture 3_43"/>
          <p:cNvPicPr/>
          <p:nvPr/>
        </p:nvPicPr>
        <p:blipFill>
          <a:blip r:embed="rId2" cstate="print"/>
          <a:stretch/>
        </p:blipFill>
        <p:spPr>
          <a:xfrm>
            <a:off x="3733920" y="233280"/>
            <a:ext cx="5257440" cy="3403440"/>
          </a:xfrm>
          <a:prstGeom prst="rect">
            <a:avLst/>
          </a:prstGeom>
          <a:ln w="25560">
            <a:solidFill>
              <a:srgbClr val="FFFFFF"/>
            </a:solidFill>
            <a:miter/>
          </a:ln>
        </p:spPr>
      </p:pic>
      <p:pic>
        <p:nvPicPr>
          <p:cNvPr id="901" name="Picture 4_27"/>
          <p:cNvPicPr/>
          <p:nvPr/>
        </p:nvPicPr>
        <p:blipFill>
          <a:blip r:embed="rId3" cstate="print"/>
          <a:stretch/>
        </p:blipFill>
        <p:spPr>
          <a:xfrm>
            <a:off x="166680" y="128520"/>
            <a:ext cx="4633560" cy="6554520"/>
          </a:xfrm>
          <a:prstGeom prst="rect">
            <a:avLst/>
          </a:prstGeom>
          <a:ln w="25560">
            <a:solidFill>
              <a:srgbClr val="FFFFFF"/>
            </a:solidFill>
            <a:miter/>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 name="CustomShape 1"/>
          <p:cNvSpPr/>
          <p:nvPr/>
        </p:nvSpPr>
        <p:spPr>
          <a:xfrm>
            <a:off x="685800" y="609120"/>
            <a:ext cx="2733480" cy="26748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1" strike="noStrike" spc="-1">
                <a:solidFill>
                  <a:srgbClr val="FF3300"/>
                </a:solidFill>
                <a:latin typeface="Times New Roman"/>
              </a:rPr>
              <a:t>EL PALACIO REAL DE MADRID</a:t>
            </a:r>
            <a:r>
              <a:rPr lang="es-ES" sz="2400" b="1" strike="noStrike" spc="-1">
                <a:solidFill>
                  <a:srgbClr val="FFFFFF"/>
                </a:solidFill>
                <a:latin typeface="Times New Roman"/>
              </a:rPr>
              <a:t> </a:t>
            </a:r>
            <a:r>
              <a:t/>
            </a:r>
            <a:br/>
            <a:r>
              <a:rPr lang="es-ES" sz="2000" b="1" strike="noStrike" spc="-1">
                <a:solidFill>
                  <a:srgbClr val="FF3300"/>
                </a:solidFill>
                <a:latin typeface="Times New Roman"/>
              </a:rPr>
              <a:t>Filippo Juvara y </a:t>
            </a:r>
            <a:r>
              <a:t/>
            </a:r>
            <a:br/>
            <a:r>
              <a:rPr lang="es-ES" sz="2000" b="1" strike="noStrike" spc="-1">
                <a:solidFill>
                  <a:srgbClr val="FF3300"/>
                </a:solidFill>
                <a:latin typeface="Times New Roman"/>
              </a:rPr>
              <a:t>G.B. Sachetti,</a:t>
            </a:r>
            <a:r>
              <a:rPr lang="es-ES" sz="2000" b="1" strike="noStrike" spc="-1">
                <a:solidFill>
                  <a:srgbClr val="FFFFFF"/>
                </a:solidFill>
                <a:latin typeface="Times New Roman"/>
              </a:rPr>
              <a:t> </a:t>
            </a:r>
            <a:r>
              <a:t/>
            </a:r>
            <a:br/>
            <a:r>
              <a:rPr lang="es-ES" sz="2000" b="1" strike="noStrike" spc="-1">
                <a:solidFill>
                  <a:srgbClr val="FFFFFF"/>
                </a:solidFill>
                <a:latin typeface="Times New Roman"/>
              </a:rPr>
              <a:t>1736-64</a:t>
            </a:r>
            <a:r>
              <a:rPr lang="es-ES" sz="2000" b="0" strike="noStrike" spc="-1">
                <a:solidFill>
                  <a:srgbClr val="FFFFFF"/>
                </a:solidFill>
                <a:latin typeface="Times New Roman"/>
              </a:rPr>
              <a:t>.</a:t>
            </a:r>
            <a:endParaRPr lang="es-ES" sz="2000" b="0" strike="noStrike" spc="-1">
              <a:latin typeface="Arial"/>
            </a:endParaRPr>
          </a:p>
        </p:txBody>
      </p:sp>
      <p:pic>
        <p:nvPicPr>
          <p:cNvPr id="903" name="Picture 3_44" descr="palacio_real_sky"/>
          <p:cNvPicPr/>
          <p:nvPr/>
        </p:nvPicPr>
        <p:blipFill>
          <a:blip r:embed="rId2" cstate="print"/>
          <a:stretch/>
        </p:blipFill>
        <p:spPr>
          <a:xfrm>
            <a:off x="395280" y="3789360"/>
            <a:ext cx="4428720" cy="2879280"/>
          </a:xfrm>
          <a:prstGeom prst="rect">
            <a:avLst/>
          </a:prstGeom>
          <a:ln w="0">
            <a:noFill/>
          </a:ln>
        </p:spPr>
      </p:pic>
      <p:pic>
        <p:nvPicPr>
          <p:cNvPr id="904" name="Picture 4_28" descr="barroco15"/>
          <p:cNvPicPr/>
          <p:nvPr/>
        </p:nvPicPr>
        <p:blipFill>
          <a:blip r:embed="rId3" cstate="print"/>
          <a:stretch/>
        </p:blipFill>
        <p:spPr>
          <a:xfrm>
            <a:off x="4140360" y="115920"/>
            <a:ext cx="4968360" cy="3666600"/>
          </a:xfrm>
          <a:prstGeom prst="rect">
            <a:avLst/>
          </a:prstGeom>
          <a:ln w="0">
            <a:noFill/>
          </a:ln>
        </p:spPr>
      </p:pic>
      <p:pic>
        <p:nvPicPr>
          <p:cNvPr id="905" name="Picture 5_12" descr="madrid8"/>
          <p:cNvPicPr/>
          <p:nvPr/>
        </p:nvPicPr>
        <p:blipFill>
          <a:blip r:embed="rId4" cstate="print"/>
          <a:stretch/>
        </p:blipFill>
        <p:spPr>
          <a:xfrm>
            <a:off x="5148360" y="3841920"/>
            <a:ext cx="3816000" cy="27759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CustomShape 1"/>
          <p:cNvSpPr/>
          <p:nvPr/>
        </p:nvSpPr>
        <p:spPr>
          <a:xfrm>
            <a:off x="685800" y="6019920"/>
            <a:ext cx="7772040" cy="3042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Times New Roman"/>
              </a:rPr>
              <a:t>Palacio Real de Madrid</a:t>
            </a:r>
            <a:r>
              <a:rPr lang="es-ES" sz="1800" b="0" strike="noStrike" spc="-1">
                <a:solidFill>
                  <a:srgbClr val="FFFFFF"/>
                </a:solidFill>
                <a:latin typeface="Times New Roman"/>
              </a:rPr>
              <a:t>. Filippo Juvara y G.B. Sachetti, 1736-64.</a:t>
            </a:r>
            <a:endParaRPr lang="es-ES" sz="1800" b="0" strike="noStrike" spc="-1">
              <a:latin typeface="Arial"/>
            </a:endParaRPr>
          </a:p>
        </p:txBody>
      </p:sp>
      <p:pic>
        <p:nvPicPr>
          <p:cNvPr id="907" name="Picture 3_45"/>
          <p:cNvPicPr/>
          <p:nvPr/>
        </p:nvPicPr>
        <p:blipFill>
          <a:blip r:embed="rId2" cstate="print"/>
          <a:stretch/>
        </p:blipFill>
        <p:spPr>
          <a:xfrm>
            <a:off x="179280" y="95400"/>
            <a:ext cx="8812080" cy="5824080"/>
          </a:xfrm>
          <a:prstGeom prst="rect">
            <a:avLst/>
          </a:prstGeom>
          <a:ln w="25560">
            <a:solidFill>
              <a:srgbClr val="FFFFFF"/>
            </a:solidFill>
            <a:miter/>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 name="Picture 2_42" descr="madrid-sfeerfotohigh"/>
          <p:cNvPicPr/>
          <p:nvPr/>
        </p:nvPicPr>
        <p:blipFill>
          <a:blip r:embed="rId2" cstate="print"/>
          <a:stretch/>
        </p:blipFill>
        <p:spPr>
          <a:xfrm>
            <a:off x="828720" y="620640"/>
            <a:ext cx="7488000" cy="56163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CustomShape 1"/>
          <p:cNvSpPr/>
          <p:nvPr/>
        </p:nvSpPr>
        <p:spPr>
          <a:xfrm>
            <a:off x="762120" y="5943240"/>
            <a:ext cx="7772040" cy="30456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FF"/>
                </a:solidFill>
                <a:latin typeface="Times New Roman"/>
              </a:rPr>
              <a:t>Fachada</a:t>
            </a:r>
            <a:r>
              <a:rPr lang="es-ES" sz="2000" b="0" strike="noStrike" spc="-1">
                <a:solidFill>
                  <a:srgbClr val="FFFFFF"/>
                </a:solidFill>
                <a:latin typeface="Times New Roman"/>
              </a:rPr>
              <a:t> del Palacio Real</a:t>
            </a:r>
            <a:endParaRPr lang="es-ES" sz="2000" b="0" strike="noStrike" spc="-1">
              <a:latin typeface="Arial"/>
            </a:endParaRPr>
          </a:p>
        </p:txBody>
      </p:sp>
      <p:pic>
        <p:nvPicPr>
          <p:cNvPr id="910" name="Picture 3_46"/>
          <p:cNvPicPr/>
          <p:nvPr/>
        </p:nvPicPr>
        <p:blipFill>
          <a:blip r:embed="rId2" cstate="print"/>
          <a:stretch/>
        </p:blipFill>
        <p:spPr>
          <a:xfrm>
            <a:off x="900000" y="595440"/>
            <a:ext cx="7481520" cy="5171760"/>
          </a:xfrm>
          <a:prstGeom prst="rect">
            <a:avLst/>
          </a:prstGeom>
          <a:ln w="25560">
            <a:solidFill>
              <a:srgbClr val="FFFFFF"/>
            </a:solidFill>
            <a:miter/>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 name="Picture 2_43"/>
          <p:cNvPicPr/>
          <p:nvPr/>
        </p:nvPicPr>
        <p:blipFill>
          <a:blip r:embed="rId2" cstate="print"/>
          <a:stretch/>
        </p:blipFill>
        <p:spPr>
          <a:xfrm>
            <a:off x="0" y="23760"/>
            <a:ext cx="9142200" cy="5881320"/>
          </a:xfrm>
          <a:prstGeom prst="rect">
            <a:avLst/>
          </a:prstGeom>
          <a:ln w="0">
            <a:noFill/>
          </a:ln>
        </p:spPr>
      </p:pic>
      <p:sp>
        <p:nvSpPr>
          <p:cNvPr id="912" name="CustomShape 1"/>
          <p:cNvSpPr/>
          <p:nvPr/>
        </p:nvSpPr>
        <p:spPr>
          <a:xfrm>
            <a:off x="2196360" y="6080040"/>
            <a:ext cx="4331520" cy="366480"/>
          </a:xfrm>
          <a:prstGeom prst="rect">
            <a:avLst/>
          </a:prstGeom>
          <a:noFill/>
          <a:ln w="0">
            <a:noFill/>
          </a:ln>
        </p:spPr>
        <p:style>
          <a:lnRef idx="0">
            <a:scrgbClr r="0" g="0" b="0"/>
          </a:lnRef>
          <a:fillRef idx="0">
            <a:scrgbClr r="0" g="0" b="0"/>
          </a:fillRef>
          <a:effectRef idx="0">
            <a:scrgbClr r="0" g="0" b="0"/>
          </a:effectRef>
          <a:fontRef idx="minor"/>
        </p:style>
        <p:txBody>
          <a:bodyPr wrap="none" lIns="92160" tIns="46080" rIns="92160" bIns="46080">
            <a:spAutoFit/>
          </a:bodyPr>
          <a:lstStyle/>
          <a:p>
            <a:pPr>
              <a:lnSpc>
                <a:spcPct val="100000"/>
              </a:lnSpc>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000000"/>
                </a:solidFill>
                <a:latin typeface="Arial"/>
                <a:ea typeface="DejaVu Sans"/>
              </a:rPr>
              <a:t>El Palacio Real desde el </a:t>
            </a:r>
            <a:r>
              <a:rPr lang="es-ES" sz="1800" b="1" strike="noStrike" spc="-1">
                <a:solidFill>
                  <a:srgbClr val="000000"/>
                </a:solidFill>
                <a:latin typeface="Arial"/>
                <a:ea typeface="DejaVu Sans"/>
              </a:rPr>
              <a:t>patio de armas</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CustomShape 1"/>
          <p:cNvSpPr/>
          <p:nvPr/>
        </p:nvSpPr>
        <p:spPr>
          <a:xfrm>
            <a:off x="785520" y="356760"/>
            <a:ext cx="6643440" cy="428400"/>
          </a:xfrm>
          <a:prstGeom prst="rect">
            <a:avLst/>
          </a:prstGeom>
          <a:solidFill>
            <a:srgbClr val="FFFF71"/>
          </a:solid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2000" b="0" strike="noStrike" spc="-1">
                <a:solidFill>
                  <a:srgbClr val="004D99"/>
                </a:solidFill>
                <a:latin typeface="Arial"/>
                <a:ea typeface="Arial"/>
              </a:rPr>
              <a:t>CARACTERÍSTICAS COMUNES DEL ARTE BARROCO</a:t>
            </a:r>
            <a:r>
              <a:rPr lang="gl-ES" sz="3200" b="0" strike="noStrike" spc="-1">
                <a:solidFill>
                  <a:srgbClr val="004D99"/>
                </a:solidFill>
                <a:latin typeface="Times New Roman"/>
                <a:ea typeface="Arial"/>
              </a:rPr>
              <a:t> </a:t>
            </a:r>
            <a:endParaRPr lang="es-ES" sz="3200" b="0" strike="noStrike" spc="-1">
              <a:latin typeface="Arial"/>
            </a:endParaRPr>
          </a:p>
        </p:txBody>
      </p:sp>
      <p:sp>
        <p:nvSpPr>
          <p:cNvPr id="420" name="CustomShape 2"/>
          <p:cNvSpPr/>
          <p:nvPr/>
        </p:nvSpPr>
        <p:spPr>
          <a:xfrm>
            <a:off x="571680" y="1285560"/>
            <a:ext cx="8286120" cy="514296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a:bodyPr>
          <a:lstStyle/>
          <a:p>
            <a:pPr marL="342720" indent="-342360">
              <a:lnSpc>
                <a:spcPct val="90000"/>
              </a:lnSpc>
              <a:spcBef>
                <a:spcPts val="59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400" b="0" strike="noStrike" spc="-1">
                <a:solidFill>
                  <a:srgbClr val="FFFFFF"/>
                </a:solidFill>
                <a:latin typeface="Arial"/>
                <a:ea typeface="Arial"/>
              </a:rPr>
              <a:t>Ruptura del ideal clasicista del Renacimiento. </a:t>
            </a:r>
            <a:r>
              <a:rPr lang="es-ES" sz="2400" b="0" strike="noStrike" spc="-1">
                <a:solidFill>
                  <a:srgbClr val="FFFFFF"/>
                </a:solidFill>
                <a:latin typeface="Arial"/>
                <a:ea typeface="Arial"/>
              </a:rPr>
              <a:t>L</a:t>
            </a:r>
            <a:r>
              <a:rPr lang="es-ES_tradnl" sz="2400" b="0" strike="noStrike" spc="-1">
                <a:solidFill>
                  <a:srgbClr val="FFFFFF"/>
                </a:solidFill>
                <a:latin typeface="Arial"/>
                <a:ea typeface="Arial"/>
              </a:rPr>
              <a:t>a razón se sustituye por la sensación. </a:t>
            </a:r>
            <a:endParaRPr lang="es-ES" sz="2400" b="0" strike="noStrike" spc="-1">
              <a:latin typeface="Arial"/>
            </a:endParaRPr>
          </a:p>
          <a:p>
            <a:pPr marL="342720" indent="-342360">
              <a:lnSpc>
                <a:spcPct val="90000"/>
              </a:lnSpc>
              <a:spcBef>
                <a:spcPts val="598"/>
              </a:spcBef>
              <a:tabLst>
                <a:tab pos="0" algn="l"/>
              </a:tabLst>
            </a:pPr>
            <a:endParaRPr lang="es-ES" sz="2400" b="0" strike="noStrike" spc="-1">
              <a:latin typeface="Arial"/>
            </a:endParaRPr>
          </a:p>
          <a:p>
            <a:pPr marL="342720" indent="-342360">
              <a:lnSpc>
                <a:spcPct val="90000"/>
              </a:lnSpc>
              <a:spcBef>
                <a:spcPts val="59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400" b="0" strike="noStrike" spc="-1">
                <a:solidFill>
                  <a:srgbClr val="FFFFFF"/>
                </a:solidFill>
                <a:latin typeface="Arial"/>
                <a:ea typeface="Arial"/>
              </a:rPr>
              <a:t>Mayor interés por la realidad, gusto por lo inmediato y cotidiano. Se refleja el estado de ánimo:</a:t>
            </a:r>
            <a:endParaRPr lang="es-ES" sz="2400" b="0" strike="noStrike" spc="-1">
              <a:latin typeface="Arial"/>
            </a:endParaRPr>
          </a:p>
          <a:p>
            <a:pPr marL="342720" indent="-342360">
              <a:lnSpc>
                <a:spcPct val="90000"/>
              </a:lnSpc>
              <a:spcBef>
                <a:spcPts val="598"/>
              </a:spcBef>
              <a:tabLst>
                <a:tab pos="0" algn="l"/>
              </a:tabLst>
            </a:pPr>
            <a:r>
              <a:rPr lang="es-ES_tradnl" sz="2400" b="0" strike="noStrike" spc="-1">
                <a:solidFill>
                  <a:srgbClr val="FFFFFF"/>
                </a:solidFill>
                <a:latin typeface="Arial"/>
                <a:ea typeface="Arial"/>
              </a:rPr>
              <a:t>       pesimismo barroco           optimismo renacentista</a:t>
            </a:r>
            <a:endParaRPr lang="es-ES" sz="2400" b="0" strike="noStrike" spc="-1">
              <a:latin typeface="Arial"/>
            </a:endParaRPr>
          </a:p>
          <a:p>
            <a:pPr marL="342720" indent="-342360">
              <a:lnSpc>
                <a:spcPct val="90000"/>
              </a:lnSpc>
              <a:spcBef>
                <a:spcPts val="598"/>
              </a:spcBef>
              <a:tabLst>
                <a:tab pos="0" algn="l"/>
              </a:tabLst>
            </a:pPr>
            <a:endParaRPr lang="es-ES" sz="2400" b="0" strike="noStrike" spc="-1">
              <a:latin typeface="Arial"/>
            </a:endParaRPr>
          </a:p>
          <a:p>
            <a:pPr marL="342720" indent="-342360">
              <a:lnSpc>
                <a:spcPct val="90000"/>
              </a:lnSpc>
              <a:spcBef>
                <a:spcPts val="59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400" b="0" strike="noStrike" spc="-1">
                <a:solidFill>
                  <a:srgbClr val="FFFFFF"/>
                </a:solidFill>
                <a:latin typeface="Arial"/>
                <a:ea typeface="Arial"/>
              </a:rPr>
              <a:t>El barroco es el arte del movimiento, la tensión dramática, de la monumentalidad, del desequilibrio, de la suntuosidad,  de la cooperación y unidad de todas las artes.</a:t>
            </a:r>
            <a:endParaRPr lang="es-ES" sz="2400" b="0" strike="noStrike" spc="-1">
              <a:latin typeface="Arial"/>
            </a:endParaRPr>
          </a:p>
          <a:p>
            <a:pPr marL="342720" indent="-342360">
              <a:lnSpc>
                <a:spcPct val="90000"/>
              </a:lnSpc>
              <a:spcBef>
                <a:spcPts val="59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FFFFFF"/>
                </a:solidFill>
                <a:latin typeface="Arial"/>
                <a:ea typeface="Arial"/>
              </a:rPr>
              <a:t>G</a:t>
            </a:r>
            <a:r>
              <a:rPr lang="gl-ES" sz="2400" b="0" strike="noStrike" spc="-1">
                <a:solidFill>
                  <a:srgbClr val="FFFFFF"/>
                </a:solidFill>
                <a:latin typeface="Arial"/>
                <a:ea typeface="Arial"/>
              </a:rPr>
              <a:t>usto por el efecto y los contrastes, por lo escenográfico y por lo teatral.</a:t>
            </a:r>
            <a:r>
              <a:rPr lang="es-ES_tradnl" sz="2400" b="0" strike="noStrike" spc="-1">
                <a:solidFill>
                  <a:srgbClr val="FFFFFF"/>
                </a:solidFill>
                <a:latin typeface="Arial"/>
                <a:ea typeface="Arial"/>
              </a:rPr>
              <a:t>Tendencia hacia lo emotivo.</a:t>
            </a:r>
            <a:endParaRPr lang="es-ES" sz="2400" b="0" strike="noStrike" spc="-1">
              <a:latin typeface="Arial"/>
            </a:endParaRPr>
          </a:p>
        </p:txBody>
      </p:sp>
      <p:sp>
        <p:nvSpPr>
          <p:cNvPr id="421" name="CustomShape 3"/>
          <p:cNvSpPr/>
          <p:nvPr/>
        </p:nvSpPr>
        <p:spPr>
          <a:xfrm>
            <a:off x="4000680" y="3214800"/>
            <a:ext cx="570960" cy="285120"/>
          </a:xfrm>
          <a:custGeom>
            <a:avLst/>
            <a:gdLst/>
            <a:ahLst/>
            <a:cxnLst/>
            <a:rect l="l" t="t" r="r" b="b"/>
            <a:pathLst>
              <a:path w="1589" h="795">
                <a:moveTo>
                  <a:pt x="0" y="198"/>
                </a:moveTo>
                <a:lnTo>
                  <a:pt x="1191" y="198"/>
                </a:lnTo>
                <a:lnTo>
                  <a:pt x="1191" y="0"/>
                </a:lnTo>
                <a:lnTo>
                  <a:pt x="1588" y="397"/>
                </a:lnTo>
                <a:lnTo>
                  <a:pt x="1191" y="794"/>
                </a:lnTo>
                <a:lnTo>
                  <a:pt x="1191" y="595"/>
                </a:lnTo>
                <a:lnTo>
                  <a:pt x="0" y="595"/>
                </a:lnTo>
                <a:lnTo>
                  <a:pt x="0" y="198"/>
                </a:lnTo>
              </a:path>
            </a:pathLst>
          </a:custGeom>
          <a:solidFill>
            <a:srgbClr val="FFFF66"/>
          </a:solidFill>
          <a:ln w="12600" cap="sq">
            <a:solidFill>
              <a:srgbClr val="FFFFFF"/>
            </a:solidFill>
            <a:miter/>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 name="CustomShape 1"/>
          <p:cNvSpPr/>
          <p:nvPr/>
        </p:nvSpPr>
        <p:spPr>
          <a:xfrm>
            <a:off x="685800" y="5943240"/>
            <a:ext cx="7772040" cy="2282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Times New Roman"/>
              </a:rPr>
              <a:t>Palacio Real de Madrid. Patio.</a:t>
            </a:r>
            <a:endParaRPr lang="es-ES" sz="2000" b="0" strike="noStrike" spc="-1">
              <a:latin typeface="Arial"/>
            </a:endParaRPr>
          </a:p>
        </p:txBody>
      </p:sp>
      <p:pic>
        <p:nvPicPr>
          <p:cNvPr id="914" name="Picture 3_47"/>
          <p:cNvPicPr/>
          <p:nvPr/>
        </p:nvPicPr>
        <p:blipFill>
          <a:blip r:embed="rId2" cstate="print"/>
          <a:stretch/>
        </p:blipFill>
        <p:spPr>
          <a:xfrm>
            <a:off x="647640" y="519120"/>
            <a:ext cx="7810200" cy="5175000"/>
          </a:xfrm>
          <a:prstGeom prst="rect">
            <a:avLst/>
          </a:prstGeom>
          <a:ln w="25560">
            <a:solidFill>
              <a:srgbClr val="FFFFFF"/>
            </a:solidFill>
            <a:miter/>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5" name="Picture 2_44" descr="ES_-_Madrid_-_Palacio_Real-Sala3"/>
          <p:cNvPicPr/>
          <p:nvPr/>
        </p:nvPicPr>
        <p:blipFill>
          <a:blip r:embed="rId2" cstate="print"/>
          <a:stretch/>
        </p:blipFill>
        <p:spPr>
          <a:xfrm>
            <a:off x="684360" y="542880"/>
            <a:ext cx="7774920" cy="58384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CustomShape 1"/>
          <p:cNvSpPr/>
          <p:nvPr/>
        </p:nvSpPr>
        <p:spPr>
          <a:xfrm>
            <a:off x="714240" y="213840"/>
            <a:ext cx="2562120" cy="428400"/>
          </a:xfrm>
          <a:prstGeom prst="rect">
            <a:avLst/>
          </a:prstGeom>
          <a:solidFill>
            <a:srgbClr val="FFFF71"/>
          </a:solid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004D99"/>
                </a:solidFill>
                <a:latin typeface="Arial"/>
              </a:rPr>
              <a:t>ARQUITECTURA</a:t>
            </a:r>
            <a:endParaRPr lang="es-ES" sz="2000" b="0" strike="noStrike" spc="-1">
              <a:latin typeface="Arial"/>
            </a:endParaRPr>
          </a:p>
        </p:txBody>
      </p:sp>
      <p:sp>
        <p:nvSpPr>
          <p:cNvPr id="423" name="CustomShape 2"/>
          <p:cNvSpPr/>
          <p:nvPr/>
        </p:nvSpPr>
        <p:spPr>
          <a:xfrm>
            <a:off x="213840" y="857160"/>
            <a:ext cx="3428640" cy="285732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fontScale="87500" lnSpcReduction="10000"/>
          </a:bodyPr>
          <a:lstStyle/>
          <a:p>
            <a:pPr marL="342720" indent="-342360">
              <a:lnSpc>
                <a:spcPct val="90000"/>
              </a:lnSpc>
              <a:spcBef>
                <a:spcPts val="44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Arial"/>
              </a:rPr>
              <a:t>Junto a la p</a:t>
            </a:r>
            <a:r>
              <a:rPr lang="gl-ES" sz="1800" b="0" strike="noStrike" spc="-1">
                <a:solidFill>
                  <a:srgbClr val="FFFFFF"/>
                </a:solidFill>
                <a:latin typeface="Arial"/>
              </a:rPr>
              <a:t>lanta rectangular aparecen</a:t>
            </a:r>
            <a:r>
              <a:rPr lang="es-ES" sz="1800" b="0" strike="noStrike" spc="-1">
                <a:solidFill>
                  <a:srgbClr val="FFFFFF"/>
                </a:solidFill>
                <a:latin typeface="Arial"/>
              </a:rPr>
              <a:t> </a:t>
            </a:r>
            <a:r>
              <a:rPr lang="gl-ES" sz="1800" b="0" strike="noStrike" spc="-1">
                <a:solidFill>
                  <a:srgbClr val="FFFFFF"/>
                </a:solidFill>
                <a:latin typeface="Arial"/>
              </a:rPr>
              <a:t>las plantas </a:t>
            </a:r>
            <a:r>
              <a:rPr lang="gl-ES" sz="1800" b="1" strike="noStrike" spc="-1">
                <a:solidFill>
                  <a:srgbClr val="FFFFFF"/>
                </a:solidFill>
                <a:latin typeface="Arial"/>
              </a:rPr>
              <a:t>elípticas</a:t>
            </a:r>
            <a:r>
              <a:rPr lang="gl-ES" sz="1800" b="0" strike="noStrike" spc="-1">
                <a:solidFill>
                  <a:srgbClr val="FFFFFF"/>
                </a:solidFill>
                <a:latin typeface="Arial"/>
              </a:rPr>
              <a:t> y mixtas</a:t>
            </a:r>
            <a:r>
              <a:rPr lang="es-ES" sz="1800" b="0" strike="noStrike" spc="-1">
                <a:solidFill>
                  <a:srgbClr val="FFFFFF"/>
                </a:solidFill>
                <a:latin typeface="Arial"/>
              </a:rPr>
              <a:t>.</a:t>
            </a:r>
            <a:endParaRPr lang="es-ES" sz="1800" b="0" strike="noStrike" spc="-1">
              <a:latin typeface="Arial"/>
            </a:endParaRPr>
          </a:p>
          <a:p>
            <a:pPr marL="342720" indent="-342360">
              <a:lnSpc>
                <a:spcPct val="90000"/>
              </a:lnSpc>
              <a:spcBef>
                <a:spcPts val="44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66"/>
                </a:solidFill>
                <a:latin typeface="Arial"/>
              </a:rPr>
              <a:t>Dominio de l</a:t>
            </a:r>
            <a:r>
              <a:rPr lang="gl-ES" sz="1800" b="1" strike="noStrike" spc="-1">
                <a:solidFill>
                  <a:srgbClr val="FFFF66"/>
                </a:solidFill>
                <a:latin typeface="Arial"/>
              </a:rPr>
              <a:t>a línea curva</a:t>
            </a:r>
            <a:r>
              <a:rPr lang="gl-ES" sz="1800" b="0" strike="noStrike" spc="-1">
                <a:solidFill>
                  <a:srgbClr val="FFFFFF"/>
                </a:solidFill>
                <a:latin typeface="Arial"/>
              </a:rPr>
              <a:t>: </a:t>
            </a:r>
            <a:r>
              <a:rPr lang="es-ES" sz="1800" b="0" strike="noStrike" spc="-1">
                <a:solidFill>
                  <a:srgbClr val="FFFFFF"/>
                </a:solidFill>
                <a:latin typeface="Arial"/>
              </a:rPr>
              <a:t>elipses, parábolas, sinusoides, hélices, sustituyen al perfecto equilibrio del medio punto romano.</a:t>
            </a:r>
            <a:endParaRPr lang="es-ES" sz="1800" b="0" strike="noStrike" spc="-1">
              <a:latin typeface="Arial"/>
            </a:endParaRPr>
          </a:p>
          <a:p>
            <a:pPr marL="342720" indent="-342360">
              <a:lnSpc>
                <a:spcPct val="90000"/>
              </a:lnSpc>
              <a:spcBef>
                <a:spcPts val="44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Arial"/>
              </a:rPr>
              <a:t>A</a:t>
            </a:r>
            <a:r>
              <a:rPr lang="gl-ES" sz="1800" b="0" strike="noStrike" spc="-1">
                <a:solidFill>
                  <a:srgbClr val="FFFFFF"/>
                </a:solidFill>
                <a:latin typeface="Arial"/>
              </a:rPr>
              <a:t>rcos </a:t>
            </a:r>
            <a:r>
              <a:rPr lang="es-ES" sz="1800" b="0" strike="noStrike" spc="-1">
                <a:solidFill>
                  <a:srgbClr val="FFFFFF"/>
                </a:solidFill>
                <a:latin typeface="Arial"/>
              </a:rPr>
              <a:t>y cúpulas </a:t>
            </a:r>
            <a:r>
              <a:rPr lang="gl-ES" sz="1800" b="0" strike="noStrike" spc="-1">
                <a:solidFill>
                  <a:srgbClr val="FFFFFF"/>
                </a:solidFill>
                <a:latin typeface="Arial"/>
              </a:rPr>
              <a:t>con formas variadas.</a:t>
            </a:r>
            <a:endParaRPr lang="es-ES" sz="1800" b="0" strike="noStrike" spc="-1">
              <a:latin typeface="Arial"/>
            </a:endParaRPr>
          </a:p>
          <a:p>
            <a:pPr marL="342720" indent="-342360">
              <a:lnSpc>
                <a:spcPct val="90000"/>
              </a:lnSpc>
              <a:spcBef>
                <a:spcPts val="44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Arial"/>
              </a:rPr>
              <a:t>Carácter </a:t>
            </a:r>
            <a:r>
              <a:rPr lang="gl-ES" sz="1800" b="0" strike="noStrike" spc="-1">
                <a:solidFill>
                  <a:srgbClr val="FFFFFF"/>
                </a:solidFill>
                <a:latin typeface="Arial"/>
              </a:rPr>
              <a:t>escenográfico y monumental. </a:t>
            </a:r>
            <a:endParaRPr lang="es-ES" sz="1800" b="0" strike="noStrike" spc="-1">
              <a:latin typeface="Arial"/>
            </a:endParaRPr>
          </a:p>
          <a:p>
            <a:pPr>
              <a:lnSpc>
                <a:spcPct val="90000"/>
              </a:lnSpc>
              <a:spcBef>
                <a:spcPts val="448"/>
              </a:spcBef>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latin typeface="Arial"/>
            </a:endParaRPr>
          </a:p>
        </p:txBody>
      </p:sp>
      <p:pic>
        <p:nvPicPr>
          <p:cNvPr id="424" name="Picture 1029" descr="[COLUMNATA+DE+SAN+PEDRO.jpg]"/>
          <p:cNvPicPr/>
          <p:nvPr/>
        </p:nvPicPr>
        <p:blipFill>
          <a:blip r:embed="rId2" cstate="print"/>
          <a:stretch/>
        </p:blipFill>
        <p:spPr>
          <a:xfrm>
            <a:off x="5143680" y="285840"/>
            <a:ext cx="3609360" cy="2620440"/>
          </a:xfrm>
          <a:prstGeom prst="rect">
            <a:avLst/>
          </a:prstGeom>
          <a:ln w="0">
            <a:noFill/>
          </a:ln>
        </p:spPr>
      </p:pic>
      <p:pic>
        <p:nvPicPr>
          <p:cNvPr id="425" name="Picture 2_1"/>
          <p:cNvPicPr/>
          <p:nvPr/>
        </p:nvPicPr>
        <p:blipFill>
          <a:blip r:embed="rId3" cstate="print"/>
          <a:srcRect t="19228" b="8243"/>
          <a:stretch/>
        </p:blipFill>
        <p:spPr>
          <a:xfrm>
            <a:off x="3714840" y="214200"/>
            <a:ext cx="1374480" cy="1500120"/>
          </a:xfrm>
          <a:prstGeom prst="rect">
            <a:avLst/>
          </a:prstGeom>
          <a:ln w="0">
            <a:noFill/>
          </a:ln>
        </p:spPr>
      </p:pic>
      <p:pic>
        <p:nvPicPr>
          <p:cNvPr id="426" name="Picture 6_1" descr="carlino_DSC_5509.jpg"/>
          <p:cNvPicPr/>
          <p:nvPr/>
        </p:nvPicPr>
        <p:blipFill>
          <a:blip r:embed="rId4" cstate="print"/>
          <a:stretch/>
        </p:blipFill>
        <p:spPr>
          <a:xfrm>
            <a:off x="1714680" y="4857840"/>
            <a:ext cx="2642760" cy="1755360"/>
          </a:xfrm>
          <a:prstGeom prst="rect">
            <a:avLst/>
          </a:prstGeom>
          <a:ln w="0">
            <a:noFill/>
          </a:ln>
        </p:spPr>
      </p:pic>
      <p:pic>
        <p:nvPicPr>
          <p:cNvPr id="427" name="Picture 8_1" descr="carlino_DSC_5504.jpg"/>
          <p:cNvPicPr/>
          <p:nvPr/>
        </p:nvPicPr>
        <p:blipFill>
          <a:blip r:embed="rId5" cstate="print"/>
          <a:srcRect l="3542" t="2349" r="4481" b="3689"/>
          <a:stretch/>
        </p:blipFill>
        <p:spPr>
          <a:xfrm>
            <a:off x="5072040" y="3857760"/>
            <a:ext cx="1717200" cy="2642760"/>
          </a:xfrm>
          <a:prstGeom prst="rect">
            <a:avLst/>
          </a:prstGeom>
          <a:ln w="0">
            <a:noFill/>
          </a:ln>
        </p:spPr>
      </p:pic>
      <p:pic>
        <p:nvPicPr>
          <p:cNvPr id="428" name="Picture 10_1" descr="Image:P3090314.JPG"/>
          <p:cNvPicPr/>
          <p:nvPr/>
        </p:nvPicPr>
        <p:blipFill>
          <a:blip r:embed="rId6" cstate="print"/>
          <a:stretch/>
        </p:blipFill>
        <p:spPr>
          <a:xfrm>
            <a:off x="6848640" y="3429000"/>
            <a:ext cx="2142720" cy="2857320"/>
          </a:xfrm>
          <a:prstGeom prst="rect">
            <a:avLst/>
          </a:prstGeom>
          <a:ln w="0">
            <a:noFill/>
          </a:ln>
        </p:spPr>
      </p:pic>
      <p:pic>
        <p:nvPicPr>
          <p:cNvPr id="429" name="Picture 12_1" descr="http://enciclopedia.us.es/images/0/0e/San_pedro_rafael.jpg"/>
          <p:cNvPicPr/>
          <p:nvPr/>
        </p:nvPicPr>
        <p:blipFill>
          <a:blip r:embed="rId7" cstate="print"/>
          <a:stretch/>
        </p:blipFill>
        <p:spPr>
          <a:xfrm>
            <a:off x="3714840" y="1857240"/>
            <a:ext cx="1294920" cy="22856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CustomShape 1"/>
          <p:cNvSpPr/>
          <p:nvPr/>
        </p:nvSpPr>
        <p:spPr>
          <a:xfrm>
            <a:off x="500040" y="142920"/>
            <a:ext cx="2214360" cy="356760"/>
          </a:xfrm>
          <a:prstGeom prst="rect">
            <a:avLst/>
          </a:prstGeom>
          <a:solidFill>
            <a:srgbClr val="FFFF71"/>
          </a:solid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4D99"/>
                </a:solidFill>
                <a:latin typeface="Arial"/>
              </a:rPr>
              <a:t>ARQUITECTURA</a:t>
            </a:r>
            <a:endParaRPr lang="es-ES" sz="2000" b="0" strike="noStrike" spc="-1">
              <a:latin typeface="Arial"/>
            </a:endParaRPr>
          </a:p>
        </p:txBody>
      </p:sp>
      <p:sp>
        <p:nvSpPr>
          <p:cNvPr id="431" name="CustomShape 2"/>
          <p:cNvSpPr/>
          <p:nvPr/>
        </p:nvSpPr>
        <p:spPr>
          <a:xfrm>
            <a:off x="142920" y="642600"/>
            <a:ext cx="4214520" cy="27144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a:bodyPr>
          <a:lstStyle/>
          <a:p>
            <a:pPr marL="342720" indent="-342360">
              <a:lnSpc>
                <a:spcPct val="90000"/>
              </a:lnSpc>
              <a:spcBef>
                <a:spcPts val="44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71"/>
                </a:solidFill>
                <a:latin typeface="Arial"/>
              </a:rPr>
              <a:t>S</a:t>
            </a:r>
            <a:r>
              <a:rPr lang="gl-ES" sz="1800" b="1" strike="noStrike" spc="-1">
                <a:solidFill>
                  <a:srgbClr val="FFFF71"/>
                </a:solidFill>
                <a:latin typeface="Arial"/>
              </a:rPr>
              <a:t>oportes dinámicos</a:t>
            </a:r>
            <a:r>
              <a:rPr lang="es-ES" sz="1800" b="0" strike="noStrike" spc="-1">
                <a:solidFill>
                  <a:srgbClr val="FFFFFF"/>
                </a:solidFill>
                <a:latin typeface="Arial"/>
              </a:rPr>
              <a:t>:</a:t>
            </a:r>
            <a:r>
              <a:rPr lang="gl-ES" sz="1800" b="0" strike="noStrike" spc="-1">
                <a:solidFill>
                  <a:srgbClr val="FFFFFF"/>
                </a:solidFill>
                <a:latin typeface="Arial"/>
              </a:rPr>
              <a:t>  </a:t>
            </a:r>
            <a:endParaRPr lang="es-ES" sz="1800" b="0" strike="noStrike" spc="-1">
              <a:latin typeface="Arial"/>
            </a:endParaRPr>
          </a:p>
          <a:p>
            <a:pPr marL="342720" indent="-342360">
              <a:lnSpc>
                <a:spcPct val="90000"/>
              </a:lnSpc>
              <a:spcBef>
                <a:spcPts val="448"/>
              </a:spcBef>
              <a:tabLst>
                <a:tab pos="0" algn="l"/>
              </a:tabLst>
            </a:pPr>
            <a:r>
              <a:rPr lang="gl-ES" sz="1800" b="0" strike="noStrike" spc="-1">
                <a:solidFill>
                  <a:srgbClr val="FFFFFF"/>
                </a:solidFill>
                <a:latin typeface="Arial"/>
              </a:rPr>
              <a:t>        - Columna salomónica, órdenes </a:t>
            </a:r>
            <a:endParaRPr lang="es-ES" sz="1800" b="0" strike="noStrike" spc="-1">
              <a:latin typeface="Arial"/>
            </a:endParaRPr>
          </a:p>
          <a:p>
            <a:pPr marL="342720" indent="-342360">
              <a:lnSpc>
                <a:spcPct val="90000"/>
              </a:lnSpc>
              <a:spcBef>
                <a:spcPts val="448"/>
              </a:spcBef>
              <a:tabLst>
                <a:tab pos="0" algn="l"/>
              </a:tabLst>
            </a:pPr>
            <a:r>
              <a:rPr lang="gl-ES" sz="1800" b="0" strike="noStrike" spc="-1">
                <a:solidFill>
                  <a:srgbClr val="FFFFFF"/>
                </a:solidFill>
                <a:latin typeface="Arial"/>
              </a:rPr>
              <a:t>          clásicos, atlantes, cariátides</a:t>
            </a:r>
            <a:endParaRPr lang="es-ES" sz="1800" b="0" strike="noStrike" spc="-1">
              <a:latin typeface="Arial"/>
            </a:endParaRPr>
          </a:p>
          <a:p>
            <a:pPr marL="342720" indent="-342360">
              <a:lnSpc>
                <a:spcPct val="90000"/>
              </a:lnSpc>
              <a:spcBef>
                <a:spcPts val="448"/>
              </a:spcBef>
              <a:tabLst>
                <a:tab pos="0" algn="l"/>
              </a:tabLst>
            </a:pPr>
            <a:r>
              <a:rPr lang="gl-ES" sz="1800" b="0" strike="noStrike" spc="-1">
                <a:solidFill>
                  <a:srgbClr val="FFFFFF"/>
                </a:solidFill>
                <a:latin typeface="Arial"/>
              </a:rPr>
              <a:t>        - Los muros se curvan</a:t>
            </a:r>
            <a:r>
              <a:rPr lang="es-ES" sz="1800" b="0" strike="noStrike" spc="-1">
                <a:solidFill>
                  <a:srgbClr val="FFFFFF"/>
                </a:solidFill>
                <a:latin typeface="Arial"/>
              </a:rPr>
              <a:t> dejando de </a:t>
            </a:r>
            <a:endParaRPr lang="es-ES" sz="1800" b="0" strike="noStrike" spc="-1">
              <a:latin typeface="Arial"/>
            </a:endParaRPr>
          </a:p>
          <a:p>
            <a:pPr marL="342720" indent="-342360">
              <a:lnSpc>
                <a:spcPct val="90000"/>
              </a:lnSpc>
              <a:spcBef>
                <a:spcPts val="448"/>
              </a:spcBef>
              <a:tabLst>
                <a:tab pos="0" algn="l"/>
              </a:tabLst>
            </a:pPr>
            <a:r>
              <a:rPr lang="es-ES" sz="1800" b="0" strike="noStrike" spc="-1">
                <a:solidFill>
                  <a:srgbClr val="FFFFFF"/>
                </a:solidFill>
                <a:latin typeface="Arial"/>
              </a:rPr>
              <a:t>          cruzarse en ángulo recto </a:t>
            </a:r>
            <a:endParaRPr lang="es-ES" sz="1800" b="0" strike="noStrike" spc="-1">
              <a:latin typeface="Arial"/>
            </a:endParaRPr>
          </a:p>
          <a:p>
            <a:pPr marL="342720" indent="-342360">
              <a:lnSpc>
                <a:spcPct val="90000"/>
              </a:lnSpc>
              <a:spcBef>
                <a:spcPts val="448"/>
              </a:spcBef>
              <a:tabLst>
                <a:tab pos="0" algn="l"/>
              </a:tabLst>
            </a:pPr>
            <a:r>
              <a:rPr lang="es-ES" sz="1800" b="0" strike="noStrike" spc="-1">
                <a:solidFill>
                  <a:srgbClr val="FFFFFF"/>
                </a:solidFill>
                <a:latin typeface="Arial"/>
              </a:rPr>
              <a:t>          buscando todo tipo de</a:t>
            </a:r>
            <a:endParaRPr lang="es-ES" sz="1800" b="0" strike="noStrike" spc="-1">
              <a:latin typeface="Arial"/>
            </a:endParaRPr>
          </a:p>
          <a:p>
            <a:pPr marL="342720" indent="-342360">
              <a:lnSpc>
                <a:spcPct val="90000"/>
              </a:lnSpc>
              <a:spcBef>
                <a:spcPts val="448"/>
              </a:spcBef>
              <a:tabLst>
                <a:tab pos="0" algn="l"/>
              </a:tabLst>
            </a:pPr>
            <a:r>
              <a:rPr lang="es-ES" sz="1800" b="0" strike="noStrike" spc="-1">
                <a:solidFill>
                  <a:srgbClr val="FFFFFF"/>
                </a:solidFill>
                <a:latin typeface="Arial"/>
              </a:rPr>
              <a:t>          perspectivas y efectos luminosos </a:t>
            </a:r>
            <a:endParaRPr lang="es-ES" sz="1800" b="0" strike="noStrike" spc="-1">
              <a:latin typeface="Arial"/>
            </a:endParaRPr>
          </a:p>
          <a:p>
            <a:pPr marL="342720" indent="-342360">
              <a:lnSpc>
                <a:spcPct val="90000"/>
              </a:lnSpc>
              <a:spcBef>
                <a:spcPts val="448"/>
              </a:spcBef>
              <a:tabLst>
                <a:tab pos="0" algn="l"/>
              </a:tabLst>
            </a:pPr>
            <a:r>
              <a:rPr lang="es-ES" sz="2000" b="0" strike="noStrike" spc="-1">
                <a:solidFill>
                  <a:srgbClr val="FFFFFF"/>
                </a:solidFill>
                <a:latin typeface="Arial"/>
              </a:rPr>
              <a:t>                    </a:t>
            </a:r>
            <a:r>
              <a:rPr lang="es-ES" sz="1800" b="1" strike="noStrike" spc="-1">
                <a:solidFill>
                  <a:srgbClr val="FFFF66"/>
                </a:solidFill>
                <a:latin typeface="Arial"/>
              </a:rPr>
              <a:t>contrastes lumínicos</a:t>
            </a:r>
            <a:endParaRPr lang="es-ES" sz="1800" b="0" strike="noStrike" spc="-1">
              <a:latin typeface="Arial"/>
            </a:endParaRPr>
          </a:p>
        </p:txBody>
      </p:sp>
      <p:sp>
        <p:nvSpPr>
          <p:cNvPr id="432" name="CustomShape 3"/>
          <p:cNvSpPr/>
          <p:nvPr/>
        </p:nvSpPr>
        <p:spPr>
          <a:xfrm>
            <a:off x="1357200" y="3071880"/>
            <a:ext cx="214200" cy="213840"/>
          </a:xfrm>
          <a:custGeom>
            <a:avLst/>
            <a:gdLst/>
            <a:ahLst/>
            <a:cxnLst/>
            <a:rect l="l" t="t" r="r" b="b"/>
            <a:pathLst>
              <a:path w="598" h="597">
                <a:moveTo>
                  <a:pt x="149" y="0"/>
                </a:moveTo>
                <a:lnTo>
                  <a:pt x="149" y="298"/>
                </a:lnTo>
                <a:lnTo>
                  <a:pt x="0" y="298"/>
                </a:lnTo>
                <a:lnTo>
                  <a:pt x="298" y="596"/>
                </a:lnTo>
                <a:lnTo>
                  <a:pt x="597" y="298"/>
                </a:lnTo>
                <a:lnTo>
                  <a:pt x="447" y="298"/>
                </a:lnTo>
                <a:lnTo>
                  <a:pt x="447" y="0"/>
                </a:lnTo>
                <a:lnTo>
                  <a:pt x="149" y="0"/>
                </a:lnTo>
              </a:path>
            </a:pathLst>
          </a:custGeom>
          <a:solidFill>
            <a:srgbClr val="DFEA7A"/>
          </a:solidFill>
          <a:ln w="12600" cap="sq">
            <a:solidFill>
              <a:srgbClr val="FFFFFF"/>
            </a:solidFill>
            <a:miter/>
          </a:ln>
        </p:spPr>
        <p:style>
          <a:lnRef idx="0">
            <a:scrgbClr r="0" g="0" b="0"/>
          </a:lnRef>
          <a:fillRef idx="0">
            <a:scrgbClr r="0" g="0" b="0"/>
          </a:fillRef>
          <a:effectRef idx="0">
            <a:scrgbClr r="0" g="0" b="0"/>
          </a:effectRef>
          <a:fontRef idx="minor"/>
        </p:style>
      </p:sp>
      <p:pic>
        <p:nvPicPr>
          <p:cNvPr id="433" name="Picture 1027_1" descr="http://www.lib.virginia.edu/dic/colls/thumbs2www/arh102/images/jpegs/fourteenW13.jpg"/>
          <p:cNvPicPr/>
          <p:nvPr/>
        </p:nvPicPr>
        <p:blipFill>
          <a:blip r:embed="rId2" cstate="print"/>
          <a:stretch/>
        </p:blipFill>
        <p:spPr>
          <a:xfrm>
            <a:off x="4071960" y="3357720"/>
            <a:ext cx="4857480" cy="3271320"/>
          </a:xfrm>
          <a:prstGeom prst="rect">
            <a:avLst/>
          </a:prstGeom>
          <a:ln w="0">
            <a:noFill/>
          </a:ln>
        </p:spPr>
      </p:pic>
      <p:sp>
        <p:nvSpPr>
          <p:cNvPr id="434" name="CustomShape 4"/>
          <p:cNvSpPr/>
          <p:nvPr/>
        </p:nvSpPr>
        <p:spPr>
          <a:xfrm>
            <a:off x="6643800" y="3429000"/>
            <a:ext cx="2214000" cy="10670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99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3366"/>
                </a:solidFill>
                <a:latin typeface="Arial"/>
                <a:ea typeface="DejaVu Sans"/>
              </a:rPr>
              <a:t>Fachadas dinámicas. Los entablamentos se quiebran y producen un fuerte claroscuro</a:t>
            </a:r>
            <a:endParaRPr lang="es-ES" sz="1600" b="0" strike="noStrike" spc="-1">
              <a:latin typeface="Arial"/>
            </a:endParaRPr>
          </a:p>
        </p:txBody>
      </p:sp>
      <p:pic>
        <p:nvPicPr>
          <p:cNvPr id="435" name="Picture 2051_1" descr="http://www.uct.edu.ec/info/Columna_Salomonica_con_Tallado_Iglesia_de_la_Compania.JPG"/>
          <p:cNvPicPr/>
          <p:nvPr/>
        </p:nvPicPr>
        <p:blipFill>
          <a:blip r:embed="rId3" cstate="print"/>
          <a:stretch/>
        </p:blipFill>
        <p:spPr>
          <a:xfrm>
            <a:off x="4589640" y="142920"/>
            <a:ext cx="2163240" cy="3142800"/>
          </a:xfrm>
          <a:prstGeom prst="rect">
            <a:avLst/>
          </a:prstGeom>
          <a:ln w="0">
            <a:noFill/>
          </a:ln>
        </p:spPr>
      </p:pic>
      <p:pic>
        <p:nvPicPr>
          <p:cNvPr id="436" name="Picture 2054_1" descr="http://www.777angel.com/company/orejude/fotos/99,1.jpg"/>
          <p:cNvPicPr/>
          <p:nvPr/>
        </p:nvPicPr>
        <p:blipFill>
          <a:blip r:embed="rId4" cstate="print"/>
          <a:stretch/>
        </p:blipFill>
        <p:spPr>
          <a:xfrm>
            <a:off x="6811920" y="142920"/>
            <a:ext cx="2166480" cy="3142800"/>
          </a:xfrm>
          <a:prstGeom prst="rect">
            <a:avLst/>
          </a:prstGeom>
          <a:ln w="0">
            <a:noFill/>
          </a:ln>
        </p:spPr>
      </p:pic>
      <p:pic>
        <p:nvPicPr>
          <p:cNvPr id="437" name="Picture 4_0" descr="Image:P3090315.JPG"/>
          <p:cNvPicPr/>
          <p:nvPr/>
        </p:nvPicPr>
        <p:blipFill>
          <a:blip r:embed="rId5" cstate="print"/>
          <a:srcRect l="4688" r="2498"/>
          <a:stretch/>
        </p:blipFill>
        <p:spPr>
          <a:xfrm>
            <a:off x="142920" y="3575160"/>
            <a:ext cx="3857400" cy="31158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CustomShape 1"/>
          <p:cNvSpPr/>
          <p:nvPr/>
        </p:nvSpPr>
        <p:spPr>
          <a:xfrm>
            <a:off x="214200" y="785880"/>
            <a:ext cx="3786120" cy="28368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2000" b="0" strike="noStrike" spc="-1">
                <a:solidFill>
                  <a:srgbClr val="FFFF71"/>
                </a:solidFill>
                <a:latin typeface="Arial"/>
                <a:ea typeface="Arial"/>
              </a:rPr>
              <a:t>Abundancia de elementos decorativos</a:t>
            </a:r>
            <a:r>
              <a:rPr lang="es-ES" sz="2000" b="0" strike="noStrike" spc="-1">
                <a:solidFill>
                  <a:srgbClr val="000000"/>
                </a:solidFill>
                <a:latin typeface="Arial"/>
                <a:ea typeface="Arial"/>
              </a:rPr>
              <a:t>: los frontones (tanto triangulares como semicirculares), se parten y adquieren formas curvas o mixtilíneas, abundancia de hornacinas, ventanales con forma ovoide, e</a:t>
            </a:r>
            <a:r>
              <a:rPr lang="gl-ES" sz="2000" b="0" strike="noStrike" spc="-1">
                <a:solidFill>
                  <a:srgbClr val="000000"/>
                </a:solidFill>
                <a:latin typeface="Arial"/>
                <a:ea typeface="Arial"/>
              </a:rPr>
              <a:t>mpleo de espejos</a:t>
            </a:r>
            <a:r>
              <a:rPr lang="es-ES" sz="2000" b="0" strike="noStrike" spc="-1">
                <a:solidFill>
                  <a:srgbClr val="000000"/>
                </a:solidFill>
                <a:latin typeface="Arial"/>
                <a:ea typeface="Arial"/>
              </a:rPr>
              <a:t>,</a:t>
            </a:r>
            <a:r>
              <a:rPr lang="gl-ES" sz="2000" b="0" strike="noStrike" spc="-1">
                <a:solidFill>
                  <a:srgbClr val="000000"/>
                </a:solidFill>
                <a:latin typeface="Arial"/>
                <a:ea typeface="Arial"/>
              </a:rPr>
              <a:t> ménsulas y esculturas. </a:t>
            </a:r>
            <a:endParaRPr lang="es-ES" sz="2000" b="0" strike="noStrike" spc="-1">
              <a:latin typeface="Arial"/>
            </a:endParaRPr>
          </a:p>
        </p:txBody>
      </p:sp>
      <p:sp>
        <p:nvSpPr>
          <p:cNvPr id="439" name="CustomShape 2"/>
          <p:cNvSpPr/>
          <p:nvPr/>
        </p:nvSpPr>
        <p:spPr>
          <a:xfrm>
            <a:off x="357120" y="214200"/>
            <a:ext cx="2214360" cy="3571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71"/>
          </a:solid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4D99"/>
                </a:solidFill>
                <a:latin typeface="Arial"/>
                <a:ea typeface="DejaVu Sans"/>
              </a:rPr>
              <a:t>ARQUITECTURA</a:t>
            </a:r>
            <a:endParaRPr lang="es-ES" sz="2000" b="0" strike="noStrike" spc="-1">
              <a:latin typeface="Arial"/>
            </a:endParaRPr>
          </a:p>
        </p:txBody>
      </p:sp>
      <p:sp>
        <p:nvSpPr>
          <p:cNvPr id="440" name="CustomShape 3"/>
          <p:cNvSpPr/>
          <p:nvPr/>
        </p:nvSpPr>
        <p:spPr>
          <a:xfrm>
            <a:off x="6144120" y="142920"/>
            <a:ext cx="1198440" cy="367920"/>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66"/>
                </a:solidFill>
                <a:latin typeface="Arial"/>
                <a:ea typeface="DejaVu Sans"/>
              </a:rPr>
              <a:t>ESTÍPITE</a:t>
            </a:r>
            <a:endParaRPr lang="es-ES" sz="1800" b="0" strike="noStrike" spc="-1">
              <a:latin typeface="Arial"/>
            </a:endParaRPr>
          </a:p>
        </p:txBody>
      </p:sp>
      <p:sp>
        <p:nvSpPr>
          <p:cNvPr id="441" name="CustomShape 4"/>
          <p:cNvSpPr/>
          <p:nvPr/>
        </p:nvSpPr>
        <p:spPr>
          <a:xfrm>
            <a:off x="6000840" y="428760"/>
            <a:ext cx="2785680" cy="17971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99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0000"/>
                </a:solidFill>
                <a:latin typeface="Arial"/>
                <a:ea typeface="Arial"/>
              </a:rPr>
              <a:t>Tipo de soporte que </a:t>
            </a:r>
            <a:r>
              <a:rPr lang="gl-ES" sz="1600" b="0" strike="noStrike" spc="-1">
                <a:solidFill>
                  <a:srgbClr val="000000"/>
                </a:solidFill>
                <a:latin typeface="Arial"/>
                <a:ea typeface="Arial"/>
              </a:rPr>
              <a:t>genera</a:t>
            </a:r>
            <a:r>
              <a:rPr lang="es-ES" sz="1600" b="0" strike="noStrike" spc="-1">
                <a:solidFill>
                  <a:srgbClr val="000000"/>
                </a:solidFill>
                <a:latin typeface="Arial"/>
                <a:ea typeface="Arial"/>
              </a:rPr>
              <a:t>,</a:t>
            </a:r>
            <a:r>
              <a:rPr lang="gl-ES" sz="1600" b="0" strike="noStrike" spc="-1">
                <a:solidFill>
                  <a:srgbClr val="000000"/>
                </a:solidFill>
                <a:latin typeface="Arial"/>
                <a:ea typeface="Arial"/>
              </a:rPr>
              <a:t> por su forma especial</a:t>
            </a:r>
            <a:r>
              <a:rPr lang="es-ES" sz="1600" b="0" strike="noStrike" spc="-1">
                <a:solidFill>
                  <a:srgbClr val="000000"/>
                </a:solidFill>
                <a:latin typeface="Arial"/>
                <a:ea typeface="Arial"/>
              </a:rPr>
              <a:t>, </a:t>
            </a:r>
            <a:r>
              <a:rPr lang="gl-ES" sz="1600" b="0" strike="noStrike" spc="-1">
                <a:solidFill>
                  <a:srgbClr val="000000"/>
                </a:solidFill>
                <a:latin typeface="Arial"/>
                <a:ea typeface="Arial"/>
              </a:rPr>
              <a:t>sensación de inestabilidad</a:t>
            </a:r>
            <a:r>
              <a:rPr lang="es-ES" sz="1600" b="0" strike="noStrike" spc="-1">
                <a:solidFill>
                  <a:srgbClr val="000000"/>
                </a:solidFill>
                <a:latin typeface="Arial"/>
                <a:ea typeface="Arial"/>
              </a:rPr>
              <a:t> al ser </a:t>
            </a:r>
            <a:r>
              <a:rPr lang="gl-ES" sz="1600" b="0" strike="noStrike" spc="-1">
                <a:solidFill>
                  <a:srgbClr val="000000"/>
                </a:solidFill>
                <a:latin typeface="Arial"/>
                <a:ea typeface="Arial"/>
              </a:rPr>
              <a:t>extremadamente estrecho en su parte inferior</a:t>
            </a:r>
            <a:r>
              <a:rPr lang="es-ES" sz="1600" b="0" strike="noStrike" spc="-1">
                <a:solidFill>
                  <a:srgbClr val="000000"/>
                </a:solidFill>
                <a:latin typeface="Arial"/>
                <a:ea typeface="Arial"/>
              </a:rPr>
              <a:t>.                       Algunos tienen forma de cariátide.</a:t>
            </a:r>
            <a:r>
              <a:rPr lang="gl-ES" sz="1600" b="0" strike="noStrike" spc="-1">
                <a:solidFill>
                  <a:srgbClr val="000000"/>
                </a:solidFill>
                <a:latin typeface="Arial"/>
                <a:ea typeface="Arial"/>
              </a:rPr>
              <a:t> </a:t>
            </a:r>
            <a:endParaRPr lang="es-ES" sz="1600" b="0" strike="noStrike" spc="-1">
              <a:latin typeface="Arial"/>
            </a:endParaRPr>
          </a:p>
        </p:txBody>
      </p:sp>
      <p:pic>
        <p:nvPicPr>
          <p:cNvPr id="442" name="Picture 17_1" descr="http://www.turgalicia.es/fotos/vol-001/arqcivil/26131/fija2.jpg"/>
          <p:cNvPicPr/>
          <p:nvPr/>
        </p:nvPicPr>
        <p:blipFill>
          <a:blip r:embed="rId2" cstate="print"/>
          <a:stretch/>
        </p:blipFill>
        <p:spPr>
          <a:xfrm>
            <a:off x="6357960" y="3857760"/>
            <a:ext cx="2676240" cy="1785600"/>
          </a:xfrm>
          <a:prstGeom prst="rect">
            <a:avLst/>
          </a:prstGeom>
          <a:ln w="0">
            <a:noFill/>
          </a:ln>
        </p:spPr>
      </p:pic>
      <p:pic>
        <p:nvPicPr>
          <p:cNvPr id="443" name="Picture 19_1" descr="http://virtualcervantes.es/actcult/camino_santiago/decimotercera_etapa/santiago/imagenes/obradoiro/600/31_santiago_de_compostela_la_plaza_del_obradoiro.jpg"/>
          <p:cNvPicPr/>
          <p:nvPr/>
        </p:nvPicPr>
        <p:blipFill>
          <a:blip r:embed="rId3" cstate="print"/>
          <a:stretch/>
        </p:blipFill>
        <p:spPr>
          <a:xfrm>
            <a:off x="142920" y="3857760"/>
            <a:ext cx="3830400" cy="2642760"/>
          </a:xfrm>
          <a:prstGeom prst="rect">
            <a:avLst/>
          </a:prstGeom>
          <a:ln w="0">
            <a:noFill/>
          </a:ln>
        </p:spPr>
      </p:pic>
      <p:pic>
        <p:nvPicPr>
          <p:cNvPr id="444" name="Picture 21_1" descr="http://virtualcervantes.es/actcult/camino_santiago/decimotercera_etapa/santiago/imagenes/obradoiro/600/33_santiago_de_compostela_la_plaza_del_obradoiro.jpg"/>
          <p:cNvPicPr/>
          <p:nvPr/>
        </p:nvPicPr>
        <p:blipFill>
          <a:blip r:embed="rId4" cstate="print"/>
          <a:stretch/>
        </p:blipFill>
        <p:spPr>
          <a:xfrm>
            <a:off x="3286080" y="3714840"/>
            <a:ext cx="2949120" cy="1999800"/>
          </a:xfrm>
          <a:prstGeom prst="rect">
            <a:avLst/>
          </a:prstGeom>
          <a:ln w="0">
            <a:noFill/>
          </a:ln>
        </p:spPr>
      </p:pic>
      <p:sp>
        <p:nvSpPr>
          <p:cNvPr id="445" name="CustomShape 5"/>
          <p:cNvSpPr/>
          <p:nvPr/>
        </p:nvSpPr>
        <p:spPr>
          <a:xfrm>
            <a:off x="1428840" y="4500720"/>
            <a:ext cx="856800" cy="461520"/>
          </a:xfrm>
          <a:custGeom>
            <a:avLst/>
            <a:gdLst/>
            <a:ahLst/>
            <a:cxnLst/>
            <a:rect l="l" t="t" r="r" b="b"/>
            <a:pathLst>
              <a:path w="21600" h="21600">
                <a:moveTo>
                  <a:pt x="0" y="0"/>
                </a:moveTo>
                <a:lnTo>
                  <a:pt x="21600" y="0"/>
                </a:lnTo>
                <a:lnTo>
                  <a:pt x="21600" y="21600"/>
                </a:lnTo>
                <a:lnTo>
                  <a:pt x="0" y="21600"/>
                </a:lnTo>
                <a:lnTo>
                  <a:pt x="0" y="0"/>
                </a:lnTo>
                <a:close/>
              </a:path>
            </a:pathLst>
          </a:custGeom>
          <a:noFill/>
          <a:ln w="19080">
            <a:solidFill>
              <a:srgbClr val="FFFF00"/>
            </a:solidFill>
            <a:miter/>
          </a:ln>
        </p:spPr>
        <p:style>
          <a:lnRef idx="0">
            <a:scrgbClr r="0" g="0" b="0"/>
          </a:lnRef>
          <a:fillRef idx="0">
            <a:scrgbClr r="0" g="0" b="0"/>
          </a:fillRef>
          <a:effectRef idx="0">
            <a:scrgbClr r="0" g="0" b="0"/>
          </a:effectRef>
          <a:fontRef idx="minor"/>
        </p:style>
      </p:sp>
      <p:sp>
        <p:nvSpPr>
          <p:cNvPr id="446" name="CustomShape 6"/>
          <p:cNvSpPr/>
          <p:nvPr/>
        </p:nvSpPr>
        <p:spPr>
          <a:xfrm>
            <a:off x="4714920" y="5857920"/>
            <a:ext cx="3785760" cy="7034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71"/>
                </a:solidFill>
                <a:latin typeface="Arial"/>
                <a:ea typeface="Arial"/>
              </a:rPr>
              <a:t>Materiales</a:t>
            </a:r>
            <a:r>
              <a:rPr lang="es-ES" sz="2000" b="0" strike="noStrike" spc="-1">
                <a:solidFill>
                  <a:srgbClr val="000000"/>
                </a:solidFill>
                <a:latin typeface="Arial"/>
                <a:ea typeface="Arial"/>
              </a:rPr>
              <a:t>: piedra, mármol, ladrillo, estuco, bronce… </a:t>
            </a:r>
            <a:endParaRPr lang="es-ES" sz="2000" b="0" strike="noStrike" spc="-1">
              <a:latin typeface="Arial"/>
            </a:endParaRPr>
          </a:p>
        </p:txBody>
      </p:sp>
      <p:sp>
        <p:nvSpPr>
          <p:cNvPr id="447" name="CustomShape 7"/>
          <p:cNvSpPr/>
          <p:nvPr/>
        </p:nvSpPr>
        <p:spPr>
          <a:xfrm>
            <a:off x="6072120" y="2214720"/>
            <a:ext cx="2928600" cy="13104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0" strike="noStrike" spc="-1">
                <a:solidFill>
                  <a:srgbClr val="FFFF71"/>
                </a:solidFill>
                <a:latin typeface="Arial"/>
                <a:ea typeface="DejaVu Sans"/>
              </a:rPr>
              <a:t>Se emplea, con frecuencia, el </a:t>
            </a:r>
            <a:r>
              <a:rPr lang="es-ES_tradnl" sz="1600" b="1" i="1" strike="noStrike" spc="-1">
                <a:solidFill>
                  <a:srgbClr val="FFFF71"/>
                </a:solidFill>
                <a:latin typeface="Arial"/>
                <a:ea typeface="DejaVu Sans"/>
              </a:rPr>
              <a:t>trampantojo, </a:t>
            </a:r>
            <a:r>
              <a:rPr lang="es-ES_tradnl" sz="1600" b="0" strike="noStrike" spc="-1">
                <a:solidFill>
                  <a:srgbClr val="FFFF71"/>
                </a:solidFill>
                <a:latin typeface="Arial"/>
                <a:ea typeface="DejaVu Sans"/>
              </a:rPr>
              <a:t>un recurso que, a través de la pintura, simula un espacio arquitectónico que se abre sobre el muro.</a:t>
            </a:r>
            <a:endParaRPr lang="es-ES" sz="1600" b="0" strike="noStrike" spc="-1">
              <a:latin typeface="Arial"/>
            </a:endParaRPr>
          </a:p>
        </p:txBody>
      </p:sp>
      <p:pic>
        <p:nvPicPr>
          <p:cNvPr id="448" name="15 Imagen_1" descr="ESTÍPITE.jpg"/>
          <p:cNvPicPr/>
          <p:nvPr/>
        </p:nvPicPr>
        <p:blipFill>
          <a:blip r:embed="rId5" cstate="print"/>
          <a:stretch/>
        </p:blipFill>
        <p:spPr>
          <a:xfrm>
            <a:off x="4054320" y="285840"/>
            <a:ext cx="706320" cy="2999880"/>
          </a:xfrm>
          <a:prstGeom prst="rect">
            <a:avLst/>
          </a:prstGeom>
          <a:ln w="0">
            <a:noFill/>
          </a:ln>
        </p:spPr>
      </p:pic>
      <p:pic>
        <p:nvPicPr>
          <p:cNvPr id="449" name="16 Imagen_1" descr="ESTÍPITE 2.jpg"/>
          <p:cNvPicPr/>
          <p:nvPr/>
        </p:nvPicPr>
        <p:blipFill>
          <a:blip r:embed="rId6" cstate="print"/>
          <a:stretch/>
        </p:blipFill>
        <p:spPr>
          <a:xfrm>
            <a:off x="4929120" y="285840"/>
            <a:ext cx="928440" cy="30506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CustomShape 1"/>
          <p:cNvSpPr/>
          <p:nvPr/>
        </p:nvSpPr>
        <p:spPr>
          <a:xfrm>
            <a:off x="500040" y="1023840"/>
            <a:ext cx="8286480" cy="52772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marL="216000" indent="-216000">
              <a:lnSpc>
                <a:spcPct val="100000"/>
              </a:lnSpc>
              <a:buClr>
                <a:srgbClr val="FFFF66"/>
              </a:buClr>
              <a:buSzPct val="150000"/>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66"/>
                </a:solidFill>
                <a:latin typeface="Arial"/>
                <a:ea typeface="Times New Roman"/>
              </a:rPr>
              <a:t>  Nueva concepción del espacio</a:t>
            </a:r>
            <a:r>
              <a:rPr lang="es-ES" sz="2000" b="0" strike="noStrike" spc="-1">
                <a:solidFill>
                  <a:srgbClr val="000000"/>
                </a:solidFill>
                <a:latin typeface="Arial"/>
                <a:ea typeface="Times New Roman"/>
              </a:rPr>
              <a:t>, consecuencia de la influencia </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Arial"/>
                <a:ea typeface="Times New Roman"/>
              </a:rPr>
              <a:t>     contrarreformista: se va a exigir de la arquitectura su vinculación al </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Arial"/>
                <a:ea typeface="Times New Roman"/>
              </a:rPr>
              <a:t>     espectador mediante la persuasión y la participación.  </a:t>
            </a:r>
            <a:endParaRPr lang="es-ES" sz="2000" b="0" strike="noStrike" spc="-1">
              <a:latin typeface="Arial"/>
            </a:endParaRPr>
          </a:p>
          <a:p>
            <a:pPr marL="216000" indent="-216000">
              <a:lnSpc>
                <a:spcPct val="100000"/>
              </a:lnSpc>
              <a:buClr>
                <a:srgbClr val="FFFF66"/>
              </a:buClr>
              <a:buSzPct val="150000"/>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66"/>
                </a:solidFill>
                <a:latin typeface="Arial"/>
                <a:ea typeface="Times New Roman"/>
              </a:rPr>
              <a:t>  Surge un concepto de ciudad como símbolo religioso que debe </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66"/>
                </a:solidFill>
                <a:latin typeface="Arial"/>
                <a:ea typeface="Times New Roman"/>
              </a:rPr>
              <a:t>     también persuadir al fiel de la supremacía indiscutible de la </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66"/>
                </a:solidFill>
                <a:latin typeface="Arial"/>
                <a:ea typeface="Times New Roman"/>
              </a:rPr>
              <a:t>     Iglesia. Además el ordenamiento  urbano refleja la estructura </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66"/>
                </a:solidFill>
                <a:latin typeface="Arial"/>
                <a:ea typeface="Times New Roman"/>
              </a:rPr>
              <a:t>     social del absolutismo.</a:t>
            </a:r>
            <a:endParaRPr lang="es-ES" sz="2000" b="0" strike="noStrike" spc="-1">
              <a:latin typeface="Arial"/>
            </a:endParaRPr>
          </a:p>
          <a:p>
            <a:pPr marL="216000" indent="-216000">
              <a:lnSpc>
                <a:spcPct val="100000"/>
              </a:lnSpc>
              <a:buClr>
                <a:srgbClr val="FFFF66"/>
              </a:buClr>
              <a:buSzPct val="150000"/>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000000"/>
                </a:solidFill>
                <a:latin typeface="Arial"/>
                <a:ea typeface="Times New Roman"/>
              </a:rPr>
              <a:t>  </a:t>
            </a:r>
            <a:r>
              <a:rPr lang="es-ES" sz="2000" b="0" strike="noStrike" spc="-1">
                <a:solidFill>
                  <a:srgbClr val="000000"/>
                </a:solidFill>
                <a:latin typeface="Arial"/>
                <a:ea typeface="Times New Roman"/>
              </a:rPr>
              <a:t>Las </a:t>
            </a:r>
            <a:r>
              <a:rPr lang="es-ES" sz="2000" b="1" strike="noStrike" spc="-1">
                <a:solidFill>
                  <a:srgbClr val="FFFF66"/>
                </a:solidFill>
                <a:latin typeface="Arial"/>
                <a:ea typeface="Times New Roman"/>
              </a:rPr>
              <a:t>perspectivas monumentales </a:t>
            </a:r>
            <a:r>
              <a:rPr lang="es-ES" sz="2000" b="0" strike="noStrike" spc="-1">
                <a:solidFill>
                  <a:srgbClr val="000000"/>
                </a:solidFill>
                <a:latin typeface="Arial"/>
                <a:ea typeface="Times New Roman"/>
              </a:rPr>
              <a:t>dan una amplitud indefinida a la </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Arial"/>
                <a:ea typeface="Times New Roman"/>
              </a:rPr>
              <a:t>     imagen del poder, y permiten los desfiles militares y civiles y las  </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Arial"/>
                <a:ea typeface="Times New Roman"/>
              </a:rPr>
              <a:t>     masivas manifestaciones rituales religiosas. </a:t>
            </a:r>
            <a:endParaRPr lang="es-ES" sz="2000" b="0" strike="noStrike" spc="-1">
              <a:latin typeface="Arial"/>
            </a:endParaRPr>
          </a:p>
          <a:p>
            <a:pPr marL="216000" indent="-216000">
              <a:lnSpc>
                <a:spcPct val="100000"/>
              </a:lnSpc>
              <a:buClr>
                <a:srgbClr val="FFFF66"/>
              </a:buClr>
              <a:buSzPct val="150000"/>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66"/>
                </a:solidFill>
                <a:latin typeface="Arial"/>
                <a:ea typeface="Times New Roman"/>
              </a:rPr>
              <a:t>  Las plazas se convierten en centros de referencia urbana</a:t>
            </a:r>
            <a:r>
              <a:rPr lang="es-ES" sz="2000" b="0" strike="noStrike" spc="-1">
                <a:solidFill>
                  <a:srgbClr val="000000"/>
                </a:solidFill>
                <a:latin typeface="Arial"/>
                <a:ea typeface="Times New Roman"/>
              </a:rPr>
              <a:t>, </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Arial"/>
                <a:ea typeface="Times New Roman"/>
              </a:rPr>
              <a:t>     dominadas por un edificio principal (una iglesia, un palacio), serán </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Arial"/>
                <a:ea typeface="Times New Roman"/>
              </a:rPr>
              <a:t>     decoradas con fuentes, obeliscos, estatuas y planificadas </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Arial"/>
                <a:ea typeface="Times New Roman"/>
              </a:rPr>
              <a:t>     urbanísticamente para crear perspectivas impresionantes.</a:t>
            </a:r>
            <a:endParaRPr lang="es-ES" sz="2000" b="0" strike="noStrike" spc="-1">
              <a:latin typeface="Arial"/>
            </a:endParaRPr>
          </a:p>
          <a:p>
            <a:pPr marL="216000" indent="-216000">
              <a:lnSpc>
                <a:spcPct val="100000"/>
              </a:lnSpc>
              <a:buClr>
                <a:srgbClr val="FFFF66"/>
              </a:buClr>
              <a:buSzPct val="150000"/>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Arial"/>
                <a:ea typeface="Times New Roman"/>
              </a:rPr>
              <a:t>  Desaparece así la individualidad plástica de los edificios en favor de </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Arial"/>
                <a:ea typeface="Times New Roman"/>
              </a:rPr>
              <a:t>     un conjunto superior: </a:t>
            </a:r>
            <a:r>
              <a:rPr lang="es-ES" sz="2000" b="1" strike="noStrike" spc="-1">
                <a:solidFill>
                  <a:srgbClr val="FFFF66"/>
                </a:solidFill>
                <a:latin typeface="Arial"/>
                <a:ea typeface="Times New Roman"/>
              </a:rPr>
              <a:t>la ciudad como espectáculo</a:t>
            </a:r>
            <a:r>
              <a:rPr lang="es-ES" sz="2000" b="0" strike="noStrike" spc="-1">
                <a:solidFill>
                  <a:srgbClr val="000000"/>
                </a:solidFill>
                <a:latin typeface="Arial"/>
                <a:ea typeface="Times New Roman"/>
              </a:rPr>
              <a:t>, </a:t>
            </a:r>
            <a:r>
              <a:rPr lang="es-ES" sz="2000" b="1" strike="noStrike" spc="-1">
                <a:solidFill>
                  <a:srgbClr val="FFFF66"/>
                </a:solidFill>
                <a:latin typeface="Arial"/>
                <a:ea typeface="Times New Roman"/>
              </a:rPr>
              <a:t>espectáculo </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66"/>
                </a:solidFill>
                <a:latin typeface="Arial"/>
                <a:ea typeface="Times New Roman"/>
              </a:rPr>
              <a:t>     religioso (Roma), político (París) o ambas cosas a la vez.</a:t>
            </a:r>
            <a:endParaRPr lang="es-ES" sz="2000" b="0" strike="noStrike" spc="-1">
              <a:latin typeface="Arial"/>
            </a:endParaRPr>
          </a:p>
        </p:txBody>
      </p:sp>
      <p:sp>
        <p:nvSpPr>
          <p:cNvPr id="451" name="CustomShape 2"/>
          <p:cNvSpPr/>
          <p:nvPr/>
        </p:nvSpPr>
        <p:spPr>
          <a:xfrm>
            <a:off x="571680" y="285840"/>
            <a:ext cx="4142880" cy="398520"/>
          </a:xfrm>
          <a:prstGeom prst="rect">
            <a:avLst/>
          </a:prstGeom>
          <a:solidFill>
            <a:srgbClr val="FFFF71"/>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4D99"/>
                </a:solidFill>
                <a:latin typeface="Arial"/>
                <a:ea typeface="Times New Roman"/>
              </a:rPr>
              <a:t>URBANISMO Y ARQUITECTURA </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Picture 8" descr="http://www.deguate.com/espiritualidad/images/vaticano.jpg"/>
          <p:cNvPicPr/>
          <p:nvPr/>
        </p:nvPicPr>
        <p:blipFill>
          <a:blip r:embed="rId2" cstate="print"/>
          <a:stretch/>
        </p:blipFill>
        <p:spPr>
          <a:xfrm>
            <a:off x="285840" y="142920"/>
            <a:ext cx="4053960" cy="4214520"/>
          </a:xfrm>
          <a:prstGeom prst="rect">
            <a:avLst/>
          </a:prstGeom>
          <a:ln w="0">
            <a:noFill/>
          </a:ln>
        </p:spPr>
      </p:pic>
      <p:pic>
        <p:nvPicPr>
          <p:cNvPr id="453" name="Picture 10_0" descr="http://images.google.es/url?q=http://www.educar.org/cine/MariaAntonieta/IlustracionVersalles.jpg&amp;usg=AFQjCNGseRDO78ryvAHPN2Lt2fjuF262mw"/>
          <p:cNvPicPr/>
          <p:nvPr/>
        </p:nvPicPr>
        <p:blipFill>
          <a:blip r:embed="rId3" cstate="print"/>
          <a:stretch/>
        </p:blipFill>
        <p:spPr>
          <a:xfrm>
            <a:off x="3892680" y="3786120"/>
            <a:ext cx="4993920" cy="2938320"/>
          </a:xfrm>
          <a:prstGeom prst="rect">
            <a:avLst/>
          </a:prstGeom>
          <a:ln w="0">
            <a:noFill/>
          </a:ln>
        </p:spPr>
      </p:pic>
      <p:pic>
        <p:nvPicPr>
          <p:cNvPr id="454" name="Picture 12_0" descr="http://www.delsolmedina.com/Afotos/PlazaMayorSalamanca.jpg"/>
          <p:cNvPicPr/>
          <p:nvPr/>
        </p:nvPicPr>
        <p:blipFill>
          <a:blip r:embed="rId4" cstate="print"/>
          <a:stretch/>
        </p:blipFill>
        <p:spPr>
          <a:xfrm>
            <a:off x="4714920" y="1071720"/>
            <a:ext cx="3971520" cy="2504520"/>
          </a:xfrm>
          <a:prstGeom prst="rect">
            <a:avLst/>
          </a:prstGeom>
          <a:ln w="0">
            <a:noFill/>
          </a:ln>
        </p:spPr>
      </p:pic>
      <p:sp>
        <p:nvSpPr>
          <p:cNvPr id="455" name="CustomShape 1"/>
          <p:cNvSpPr/>
          <p:nvPr/>
        </p:nvSpPr>
        <p:spPr>
          <a:xfrm>
            <a:off x="5214960" y="285840"/>
            <a:ext cx="3428640" cy="10083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u="sng" strike="noStrike" spc="-1">
                <a:solidFill>
                  <a:srgbClr val="FFFF66"/>
                </a:solidFill>
                <a:uFillTx/>
                <a:latin typeface="Arial"/>
                <a:ea typeface="Times New Roman"/>
              </a:rPr>
              <a:t>Las plazas</a:t>
            </a:r>
            <a:r>
              <a:rPr lang="es-ES" sz="2000" b="0" strike="noStrike" spc="-1">
                <a:solidFill>
                  <a:srgbClr val="FFFF66"/>
                </a:solidFill>
                <a:latin typeface="Arial"/>
                <a:ea typeface="Times New Roman"/>
              </a:rPr>
              <a:t> se convierten en centros de referencia urbana</a:t>
            </a:r>
            <a:endParaRPr lang="es-ES" sz="2000" b="0" strike="noStrike" spc="-1">
              <a:latin typeface="Arial"/>
            </a:endParaRPr>
          </a:p>
        </p:txBody>
      </p:sp>
      <p:sp>
        <p:nvSpPr>
          <p:cNvPr id="456" name="CustomShape 2"/>
          <p:cNvSpPr/>
          <p:nvPr/>
        </p:nvSpPr>
        <p:spPr>
          <a:xfrm>
            <a:off x="230400" y="4500720"/>
            <a:ext cx="3657960" cy="398520"/>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66"/>
                </a:solidFill>
                <a:latin typeface="Arial"/>
                <a:ea typeface="Times New Roman"/>
              </a:rPr>
              <a:t>La ciudad como espectáculo</a:t>
            </a:r>
            <a:endParaRPr lang="es-ES" sz="2000" b="0" strike="noStrike" spc="-1">
              <a:latin typeface="Arial"/>
            </a:endParaRPr>
          </a:p>
        </p:txBody>
      </p:sp>
      <p:sp>
        <p:nvSpPr>
          <p:cNvPr id="457" name="CustomShape 3"/>
          <p:cNvSpPr/>
          <p:nvPr/>
        </p:nvSpPr>
        <p:spPr>
          <a:xfrm>
            <a:off x="214200" y="4857840"/>
            <a:ext cx="3000240" cy="1618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Arial"/>
                <a:ea typeface="Times New Roman"/>
              </a:rPr>
              <a:t>Permite las masivas manifestaciones rituales religiosas.</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Arial"/>
                <a:ea typeface="Times New Roman"/>
              </a:rPr>
              <a:t>Es la imagen del poder religioso y político.</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CustomShape 1"/>
          <p:cNvSpPr/>
          <p:nvPr/>
        </p:nvSpPr>
        <p:spPr>
          <a:xfrm>
            <a:off x="0" y="260640"/>
            <a:ext cx="8963640" cy="655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3200" b="1" strike="noStrike" spc="-1">
                <a:solidFill>
                  <a:srgbClr val="000000"/>
                </a:solidFill>
                <a:latin typeface="Calibri"/>
                <a:ea typeface="DejaVu Sans"/>
              </a:rPr>
              <a:t>PANORAMA HISTÓRICO-CULTURAL</a:t>
            </a:r>
            <a:endParaRPr lang="es-ES" sz="3200" b="0" strike="noStrike" spc="-1">
              <a:latin typeface="Arial"/>
            </a:endParaRPr>
          </a:p>
          <a:p>
            <a:pPr>
              <a:lnSpc>
                <a:spcPct val="100000"/>
              </a:lnSpc>
            </a:pPr>
            <a:endParaRPr lang="es-ES" sz="3200" b="0" strike="noStrike" spc="-1">
              <a:latin typeface="Arial"/>
            </a:endParaRPr>
          </a:p>
          <a:p>
            <a:pPr marL="457200" lvl="1" indent="-215640">
              <a:lnSpc>
                <a:spcPct val="100000"/>
              </a:lnSpc>
              <a:buClr>
                <a:srgbClr val="000000"/>
              </a:buClr>
              <a:buFont typeface="Arial"/>
              <a:buChar char="•"/>
            </a:pPr>
            <a:r>
              <a:rPr lang="es-ES" sz="2400" b="1" strike="noStrike" spc="-1">
                <a:solidFill>
                  <a:srgbClr val="000000"/>
                </a:solidFill>
                <a:latin typeface="Calibri"/>
                <a:ea typeface="DejaVu Sans"/>
              </a:rPr>
              <a:t> </a:t>
            </a:r>
            <a:r>
              <a:rPr lang="es-ES" sz="2400" b="0" strike="noStrike" spc="-1">
                <a:solidFill>
                  <a:srgbClr val="000000"/>
                </a:solidFill>
                <a:latin typeface="Calibri"/>
                <a:ea typeface="DejaVu Sans"/>
              </a:rPr>
              <a:t>El término </a:t>
            </a:r>
            <a:r>
              <a:rPr lang="es-ES" sz="2400" b="1" strike="noStrike" spc="-1">
                <a:solidFill>
                  <a:srgbClr val="000000"/>
                </a:solidFill>
                <a:latin typeface="Calibri"/>
                <a:ea typeface="DejaVu Sans"/>
              </a:rPr>
              <a:t>“Barroco”. </a:t>
            </a:r>
            <a:r>
              <a:rPr lang="es-ES" sz="2400" b="1" i="1" strike="noStrike" spc="-1">
                <a:solidFill>
                  <a:srgbClr val="000000"/>
                </a:solidFill>
                <a:latin typeface="Calibri"/>
                <a:ea typeface="DejaVu Sans"/>
              </a:rPr>
              <a:t>Barrueco</a:t>
            </a:r>
            <a:r>
              <a:rPr lang="es-ES" sz="2400" b="0" i="1" strike="noStrike" spc="-1">
                <a:solidFill>
                  <a:srgbClr val="000000"/>
                </a:solidFill>
                <a:latin typeface="Calibri"/>
                <a:ea typeface="DejaVu Sans"/>
              </a:rPr>
              <a:t> (perla irregular)</a:t>
            </a:r>
            <a:endParaRPr lang="es-ES" sz="2400" b="0" strike="noStrike" spc="-1">
              <a:latin typeface="Arial"/>
            </a:endParaRPr>
          </a:p>
          <a:p>
            <a:pPr marL="457200" lvl="1" indent="-215640">
              <a:lnSpc>
                <a:spcPct val="100000"/>
              </a:lnSpc>
              <a:buClr>
                <a:srgbClr val="000000"/>
              </a:buClr>
              <a:buFont typeface="Arial"/>
              <a:buChar char="•"/>
            </a:pPr>
            <a:r>
              <a:rPr lang="es-ES" sz="2400" b="0" strike="noStrike" spc="-1">
                <a:solidFill>
                  <a:srgbClr val="000000"/>
                </a:solidFill>
                <a:latin typeface="Calibri"/>
                <a:ea typeface="DejaVu Sans"/>
              </a:rPr>
              <a:t> Cronología: </a:t>
            </a:r>
            <a:r>
              <a:rPr lang="es-ES" sz="2400" b="1" strike="noStrike" spc="-1">
                <a:solidFill>
                  <a:srgbClr val="000000"/>
                </a:solidFill>
                <a:latin typeface="Calibri"/>
                <a:ea typeface="DejaVu Sans"/>
              </a:rPr>
              <a:t>siglo XVII </a:t>
            </a:r>
            <a:r>
              <a:rPr lang="es-ES" sz="2400" b="0" strike="noStrike" spc="-1">
                <a:solidFill>
                  <a:srgbClr val="000000"/>
                </a:solidFill>
                <a:latin typeface="Calibri"/>
                <a:ea typeface="DejaVu Sans"/>
              </a:rPr>
              <a:t>y </a:t>
            </a:r>
            <a:r>
              <a:rPr lang="es-ES" sz="2400" b="1" strike="noStrike" spc="-1">
                <a:solidFill>
                  <a:srgbClr val="000000"/>
                </a:solidFill>
                <a:latin typeface="Calibri"/>
                <a:ea typeface="DejaVu Sans"/>
              </a:rPr>
              <a:t>primera mitad siglo XVIII</a:t>
            </a:r>
            <a:endParaRPr lang="es-ES" sz="2400" b="0" strike="noStrike" spc="-1">
              <a:latin typeface="Arial"/>
            </a:endParaRPr>
          </a:p>
          <a:p>
            <a:pPr marL="457200" lvl="1" indent="-215640">
              <a:lnSpc>
                <a:spcPct val="100000"/>
              </a:lnSpc>
              <a:buClr>
                <a:srgbClr val="000000"/>
              </a:buClr>
              <a:buFont typeface="Arial"/>
              <a:buChar char="•"/>
            </a:pPr>
            <a:r>
              <a:rPr lang="es-ES" sz="2400" b="0" strike="noStrike" spc="-1">
                <a:solidFill>
                  <a:srgbClr val="000000"/>
                </a:solidFill>
                <a:latin typeface="Calibri"/>
                <a:ea typeface="DejaVu Sans"/>
              </a:rPr>
              <a:t> El Barroco coincide con:</a:t>
            </a:r>
            <a:endParaRPr lang="es-ES" sz="2400" b="0" strike="noStrike" spc="-1">
              <a:latin typeface="Arial"/>
            </a:endParaRPr>
          </a:p>
          <a:p>
            <a:pPr marL="1371600" lvl="3" indent="-215640">
              <a:lnSpc>
                <a:spcPct val="100000"/>
              </a:lnSpc>
              <a:buClr>
                <a:srgbClr val="000000"/>
              </a:buClr>
              <a:buFont typeface="Arial"/>
              <a:buChar char="•"/>
            </a:pPr>
            <a:r>
              <a:rPr lang="es-ES" sz="2400" b="0" strike="noStrike" spc="-1">
                <a:solidFill>
                  <a:srgbClr val="000000"/>
                </a:solidFill>
                <a:latin typeface="Calibri"/>
                <a:ea typeface="DejaVu Sans"/>
              </a:rPr>
              <a:t> </a:t>
            </a:r>
            <a:r>
              <a:rPr lang="es-ES" sz="2400" b="1" strike="noStrike" spc="-1">
                <a:solidFill>
                  <a:srgbClr val="000000"/>
                </a:solidFill>
                <a:latin typeface="Calibri"/>
                <a:ea typeface="DejaVu Sans"/>
              </a:rPr>
              <a:t> Contrarreforma </a:t>
            </a:r>
            <a:r>
              <a:rPr lang="es-ES" sz="2400" b="0" strike="noStrike" spc="-1">
                <a:solidFill>
                  <a:srgbClr val="000000"/>
                </a:solidFill>
                <a:latin typeface="Calibri"/>
                <a:ea typeface="DejaVu Sans"/>
              </a:rPr>
              <a:t>de la Iglesia. Trento (1542-1563)</a:t>
            </a:r>
            <a:endParaRPr lang="es-ES" sz="2400" b="0" strike="noStrike" spc="-1">
              <a:latin typeface="Arial"/>
            </a:endParaRPr>
          </a:p>
          <a:p>
            <a:pPr marL="1371600" lvl="3" indent="-215640">
              <a:lnSpc>
                <a:spcPct val="100000"/>
              </a:lnSpc>
              <a:buClr>
                <a:srgbClr val="000000"/>
              </a:buClr>
              <a:buFont typeface="Arial"/>
              <a:buChar char="•"/>
            </a:pPr>
            <a:r>
              <a:rPr lang="es-ES" sz="2400" b="0" strike="noStrike" spc="-1">
                <a:solidFill>
                  <a:srgbClr val="000000"/>
                </a:solidFill>
                <a:latin typeface="Calibri"/>
                <a:ea typeface="DejaVu Sans"/>
              </a:rPr>
              <a:t>  </a:t>
            </a:r>
            <a:r>
              <a:rPr lang="es-ES" sz="2400" b="1" strike="noStrike" spc="-1">
                <a:solidFill>
                  <a:srgbClr val="000000"/>
                </a:solidFill>
                <a:latin typeface="Calibri"/>
                <a:ea typeface="DejaVu Sans"/>
              </a:rPr>
              <a:t>Monarquía absoluta. </a:t>
            </a:r>
            <a:r>
              <a:rPr lang="es-ES" sz="2400" b="0" strike="noStrike" spc="-1">
                <a:solidFill>
                  <a:srgbClr val="000000"/>
                </a:solidFill>
                <a:latin typeface="Calibri"/>
                <a:ea typeface="DejaVu Sans"/>
              </a:rPr>
              <a:t>Parlamentarismo Holanda, Inglaterra</a:t>
            </a:r>
            <a:endParaRPr lang="es-ES" sz="2400" b="0" strike="noStrike" spc="-1">
              <a:latin typeface="Arial"/>
            </a:endParaRPr>
          </a:p>
          <a:p>
            <a:pPr marL="457200" lvl="1" indent="-215640">
              <a:lnSpc>
                <a:spcPct val="100000"/>
              </a:lnSpc>
              <a:buClr>
                <a:srgbClr val="000000"/>
              </a:buClr>
              <a:buFont typeface="Arial"/>
              <a:buChar char="•"/>
            </a:pPr>
            <a:r>
              <a:rPr lang="es-ES" sz="2400" b="0" strike="noStrike" spc="-1">
                <a:solidFill>
                  <a:srgbClr val="000000"/>
                </a:solidFill>
                <a:latin typeface="Calibri"/>
                <a:ea typeface="DejaVu Sans"/>
              </a:rPr>
              <a:t> El arte al servicio del poder: de la Monarquía y de la Iglesia</a:t>
            </a:r>
            <a:endParaRPr lang="es-ES" sz="2400" b="0" strike="noStrike" spc="-1">
              <a:latin typeface="Arial"/>
            </a:endParaRPr>
          </a:p>
          <a:p>
            <a:pPr marL="457200" lvl="1" indent="-215640">
              <a:lnSpc>
                <a:spcPct val="100000"/>
              </a:lnSpc>
              <a:buClr>
                <a:srgbClr val="000000"/>
              </a:buClr>
              <a:buFont typeface="Arial"/>
              <a:buChar char="•"/>
            </a:pPr>
            <a:r>
              <a:rPr lang="es-ES" sz="2400" b="0" strike="noStrike" spc="-1">
                <a:solidFill>
                  <a:srgbClr val="000000"/>
                </a:solidFill>
                <a:latin typeface="Calibri"/>
                <a:ea typeface="DejaVu Sans"/>
              </a:rPr>
              <a:t> Dos direcciones del Barroco: </a:t>
            </a:r>
            <a:endParaRPr lang="es-ES" sz="2400" b="0" strike="noStrike" spc="-1">
              <a:latin typeface="Arial"/>
            </a:endParaRPr>
          </a:p>
          <a:p>
            <a:pPr marL="1371600" lvl="3" indent="-215640">
              <a:lnSpc>
                <a:spcPct val="100000"/>
              </a:lnSpc>
              <a:buClr>
                <a:srgbClr val="000000"/>
              </a:buClr>
              <a:buFont typeface="Arial"/>
              <a:buChar char="•"/>
            </a:pPr>
            <a:r>
              <a:rPr lang="es-ES" sz="2400" b="0" strike="noStrike" spc="-1">
                <a:solidFill>
                  <a:srgbClr val="000000"/>
                </a:solidFill>
                <a:latin typeface="Calibri"/>
                <a:ea typeface="DejaVu Sans"/>
              </a:rPr>
              <a:t> interés por la </a:t>
            </a:r>
            <a:r>
              <a:rPr lang="es-ES" sz="2400" b="1" strike="noStrike" spc="-1">
                <a:solidFill>
                  <a:srgbClr val="000000"/>
                </a:solidFill>
                <a:latin typeface="Calibri"/>
                <a:ea typeface="DejaVu Sans"/>
              </a:rPr>
              <a:t>realidad</a:t>
            </a:r>
            <a:r>
              <a:rPr lang="es-ES" sz="2400" b="0" strike="noStrike" spc="-1">
                <a:solidFill>
                  <a:srgbClr val="000000"/>
                </a:solidFill>
                <a:latin typeface="Calibri"/>
                <a:ea typeface="DejaVu Sans"/>
              </a:rPr>
              <a:t>, por lo inmediato y cotidiano</a:t>
            </a:r>
            <a:endParaRPr lang="es-ES" sz="2400" b="0" strike="noStrike" spc="-1">
              <a:latin typeface="Arial"/>
            </a:endParaRPr>
          </a:p>
          <a:p>
            <a:pPr marL="1371600" lvl="3" indent="-215640">
              <a:lnSpc>
                <a:spcPct val="100000"/>
              </a:lnSpc>
              <a:buClr>
                <a:srgbClr val="000000"/>
              </a:buClr>
              <a:buFont typeface="Arial"/>
              <a:buChar char="•"/>
            </a:pPr>
            <a:r>
              <a:rPr lang="es-ES" sz="2400" b="0" strike="noStrike" spc="-1">
                <a:solidFill>
                  <a:srgbClr val="000000"/>
                </a:solidFill>
                <a:latin typeface="Calibri"/>
                <a:ea typeface="DejaVu Sans"/>
              </a:rPr>
              <a:t> Interés por lo </a:t>
            </a:r>
            <a:r>
              <a:rPr lang="es-ES" sz="2400" b="1" strike="noStrike" spc="-1">
                <a:solidFill>
                  <a:srgbClr val="000000"/>
                </a:solidFill>
                <a:latin typeface="Calibri"/>
                <a:ea typeface="DejaVu Sans"/>
              </a:rPr>
              <a:t>monumental, </a:t>
            </a:r>
            <a:r>
              <a:rPr lang="es-ES" sz="2400" b="0" strike="noStrike" spc="-1">
                <a:solidFill>
                  <a:srgbClr val="000000"/>
                </a:solidFill>
                <a:latin typeface="Calibri"/>
                <a:ea typeface="DejaVu Sans"/>
              </a:rPr>
              <a:t>lo sorprendente, lo rico y lo deslumbrante</a:t>
            </a:r>
            <a:endParaRPr lang="es-ES" sz="2400" b="0" strike="noStrike" spc="-1">
              <a:latin typeface="Arial"/>
            </a:endParaRPr>
          </a:p>
          <a:p>
            <a:pPr marL="457200" lvl="1" indent="-215640">
              <a:lnSpc>
                <a:spcPct val="100000"/>
              </a:lnSpc>
              <a:buClr>
                <a:srgbClr val="000000"/>
              </a:buClr>
              <a:buFont typeface="Arial"/>
              <a:buChar char="•"/>
            </a:pPr>
            <a:r>
              <a:rPr lang="es-ES" sz="2400" b="0" strike="noStrike" spc="-1">
                <a:solidFill>
                  <a:srgbClr val="000000"/>
                </a:solidFill>
                <a:latin typeface="Calibri"/>
                <a:ea typeface="DejaVu Sans"/>
              </a:rPr>
              <a:t> El Barroco, </a:t>
            </a:r>
            <a:r>
              <a:rPr lang="es-ES" sz="2400" b="1" strike="noStrike" spc="-1">
                <a:solidFill>
                  <a:srgbClr val="000000"/>
                </a:solidFill>
                <a:latin typeface="Calibri"/>
                <a:ea typeface="DejaVu Sans"/>
              </a:rPr>
              <a:t>arte del movimiento</a:t>
            </a:r>
            <a:r>
              <a:rPr lang="es-ES" sz="2400" b="0" strike="noStrike" spc="-1">
                <a:solidFill>
                  <a:srgbClr val="000000"/>
                </a:solidFill>
                <a:latin typeface="Calibri"/>
                <a:ea typeface="DejaVu Sans"/>
              </a:rPr>
              <a:t>, línea curva para conmover, </a:t>
            </a:r>
            <a:r>
              <a:rPr lang="es-ES" sz="2400" b="1" strike="noStrike" spc="-1">
                <a:solidFill>
                  <a:srgbClr val="000000"/>
                </a:solidFill>
                <a:latin typeface="Calibri"/>
                <a:ea typeface="DejaVu Sans"/>
              </a:rPr>
              <a:t>emocionar, persuadir</a:t>
            </a:r>
            <a:endParaRPr lang="es-ES" sz="2400" b="0" strike="noStrike" spc="-1">
              <a:latin typeface="Arial"/>
            </a:endParaRPr>
          </a:p>
          <a:p>
            <a:pPr marL="457200" lvl="1" indent="-215640">
              <a:lnSpc>
                <a:spcPct val="100000"/>
              </a:lnSpc>
              <a:buClr>
                <a:srgbClr val="000000"/>
              </a:buClr>
              <a:buFont typeface="Arial"/>
              <a:buChar char="•"/>
            </a:pPr>
            <a:r>
              <a:rPr lang="es-ES" sz="2400" b="0" strike="noStrike" spc="-1">
                <a:solidFill>
                  <a:srgbClr val="000000"/>
                </a:solidFill>
                <a:latin typeface="Calibri"/>
                <a:ea typeface="DejaVu Sans"/>
              </a:rPr>
              <a:t>Siglo XVII, decadencia de la hegemonía española, Siglo de Oro del arte.</a:t>
            </a:r>
            <a:endParaRPr lang="es-ES" sz="2400" b="0" strike="noStrike" spc="-1">
              <a:latin typeface="Arial"/>
            </a:endParaRPr>
          </a:p>
          <a:p>
            <a:pPr>
              <a:lnSpc>
                <a:spcPct val="100000"/>
              </a:lnSpc>
            </a:pPr>
            <a:endParaRPr lang="es-E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CustomShape 1"/>
          <p:cNvSpPr/>
          <p:nvPr/>
        </p:nvSpPr>
        <p:spPr>
          <a:xfrm>
            <a:off x="357120" y="285840"/>
            <a:ext cx="5071680" cy="131328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71"/>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247"/>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2000" b="0" strike="noStrike" spc="-1">
                <a:solidFill>
                  <a:srgbClr val="004D99"/>
                </a:solidFill>
                <a:latin typeface="Arial"/>
                <a:ea typeface="DejaVu Sans"/>
              </a:rPr>
              <a:t>El trazado urbano toma cuerpo independiente de la arquitectura, e incluso llega a invadirla como ocurre en Versalles o en la columnata vaticana de Bernini. </a:t>
            </a:r>
            <a:endParaRPr lang="es-ES" sz="2000" b="0" strike="noStrike" spc="-1">
              <a:latin typeface="Arial"/>
            </a:endParaRPr>
          </a:p>
        </p:txBody>
      </p:sp>
      <p:pic>
        <p:nvPicPr>
          <p:cNvPr id="459" name="Picture 6_0" descr="http://www.elpais.com/recorte/20070822elpepirdv_1/LCO340/Ies/avenida_Conciliacion_plaza_San_Pedro.jpg"/>
          <p:cNvPicPr/>
          <p:nvPr/>
        </p:nvPicPr>
        <p:blipFill>
          <a:blip r:embed="rId2" cstate="print"/>
          <a:stretch/>
        </p:blipFill>
        <p:spPr>
          <a:xfrm>
            <a:off x="5956200" y="142920"/>
            <a:ext cx="2997000" cy="4071600"/>
          </a:xfrm>
          <a:prstGeom prst="rect">
            <a:avLst/>
          </a:prstGeom>
          <a:ln w="0">
            <a:noFill/>
          </a:ln>
        </p:spPr>
      </p:pic>
      <p:sp>
        <p:nvSpPr>
          <p:cNvPr id="460" name="CustomShape 2"/>
          <p:cNvSpPr/>
          <p:nvPr/>
        </p:nvSpPr>
        <p:spPr>
          <a:xfrm>
            <a:off x="357120" y="1785960"/>
            <a:ext cx="5286240" cy="17395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1800" b="0" strike="noStrike" spc="-1">
                <a:solidFill>
                  <a:srgbClr val="000000"/>
                </a:solidFill>
                <a:latin typeface="Arial"/>
                <a:ea typeface="DejaVu Sans"/>
              </a:rPr>
              <a:t>El espacio urbanístico tiene </a:t>
            </a:r>
            <a:r>
              <a:rPr lang="gl-ES" sz="1800" b="1" i="1" strike="noStrike" spc="-1">
                <a:solidFill>
                  <a:srgbClr val="000000"/>
                </a:solidFill>
                <a:latin typeface="Arial"/>
                <a:ea typeface="DejaVu Sans"/>
              </a:rPr>
              <a:t>multiples perspectivas</a:t>
            </a:r>
            <a:r>
              <a:rPr lang="gl-ES" sz="1800" b="0" strike="noStrike" spc="-1">
                <a:solidFill>
                  <a:srgbClr val="000000"/>
                </a:solidFill>
                <a:latin typeface="Arial"/>
                <a:ea typeface="DejaVu Sans"/>
              </a:rPr>
              <a:t>. Con distintos puntos de fuga, direccional y perfectamente ordenado, e incluso trazado geométricamente, confluyente en núcleos de atracción, plazas o edificios monumentales que sirven a su vez de focos de irradiación. </a:t>
            </a:r>
            <a:endParaRPr lang="es-ES" sz="1800" b="0" strike="noStrike" spc="-1">
              <a:latin typeface="Arial"/>
            </a:endParaRPr>
          </a:p>
        </p:txBody>
      </p:sp>
      <p:sp>
        <p:nvSpPr>
          <p:cNvPr id="461" name="CustomShape 3"/>
          <p:cNvSpPr/>
          <p:nvPr/>
        </p:nvSpPr>
        <p:spPr>
          <a:xfrm>
            <a:off x="6072120" y="4643280"/>
            <a:ext cx="2642760" cy="1618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2000" b="0" strike="noStrike" spc="-1">
                <a:solidFill>
                  <a:srgbClr val="000000"/>
                </a:solidFill>
                <a:latin typeface="Arial"/>
                <a:ea typeface="DejaVu Sans"/>
              </a:rPr>
              <a:t>El edificio se hace fachada y se diseña en orden a conseguir o acentuar la belleza de la calle o plaza. </a:t>
            </a:r>
            <a:endParaRPr lang="es-ES" sz="2000" b="0" strike="noStrike" spc="-1">
              <a:latin typeface="Arial"/>
            </a:endParaRPr>
          </a:p>
        </p:txBody>
      </p:sp>
      <p:pic>
        <p:nvPicPr>
          <p:cNvPr id="462" name="6 Imagen_1" descr="Imagen1.jpg"/>
          <p:cNvPicPr/>
          <p:nvPr/>
        </p:nvPicPr>
        <p:blipFill>
          <a:blip r:embed="rId3" cstate="print"/>
          <a:srcRect l="1416" t="2656" r="2081" b="4185"/>
          <a:stretch/>
        </p:blipFill>
        <p:spPr>
          <a:xfrm>
            <a:off x="571680" y="3786120"/>
            <a:ext cx="5277960" cy="27158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TextShape 1"/>
          <p:cNvSpPr txBox="1"/>
          <p:nvPr/>
        </p:nvSpPr>
        <p:spPr>
          <a:xfrm>
            <a:off x="6300720" y="691920"/>
            <a:ext cx="2772000" cy="1873080"/>
          </a:xfrm>
          <a:prstGeom prst="rect">
            <a:avLst/>
          </a:prstGeom>
          <a:noFill/>
          <a:ln w="0">
            <a:noFill/>
          </a:ln>
        </p:spPr>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Arial"/>
              </a:rPr>
              <a:t>El punto de partida:</a:t>
            </a:r>
            <a:r>
              <a:t/>
            </a:r>
            <a:br/>
            <a:r>
              <a:rPr lang="es-ES" sz="1800" b="0" strike="noStrike" spc="-1">
                <a:solidFill>
                  <a:srgbClr val="FFFFFF"/>
                </a:solidFill>
                <a:latin typeface="Arial"/>
              </a:rPr>
              <a:t>la fachada de 1575-84.</a:t>
            </a:r>
            <a:r>
              <a:rPr lang="es-ES" sz="1800" b="1" strike="noStrike" spc="-1">
                <a:solidFill>
                  <a:srgbClr val="FFFFFF"/>
                </a:solidFill>
                <a:latin typeface="Arial"/>
              </a:rPr>
              <a:t> Modelo basilical </a:t>
            </a:r>
            <a:r>
              <a:rPr lang="es-ES" sz="1800" b="0" strike="noStrike" spc="-1">
                <a:solidFill>
                  <a:srgbClr val="FFFFFF"/>
                </a:solidFill>
                <a:latin typeface="Arial"/>
              </a:rPr>
              <a:t>de gran difusi</a:t>
            </a:r>
            <a:r>
              <a:rPr lang="es-ES" sz="1800" b="0" strike="noStrike" spc="-1">
                <a:solidFill>
                  <a:srgbClr val="FFFFFF"/>
                </a:solidFill>
                <a:latin typeface="Times New Roman"/>
              </a:rPr>
              <a:t>ó</a:t>
            </a:r>
            <a:r>
              <a:rPr lang="es-ES" sz="1800" b="0" strike="noStrike" spc="-1">
                <a:solidFill>
                  <a:srgbClr val="FFFFFF"/>
                </a:solidFill>
                <a:latin typeface="Arial"/>
              </a:rPr>
              <a:t>n originado al final del Renacimiento.</a:t>
            </a:r>
            <a:endParaRPr lang="es-ES" sz="1800" b="0" strike="noStrike" spc="-1">
              <a:solidFill>
                <a:srgbClr val="CBCBCB"/>
              </a:solidFill>
              <a:latin typeface="Times New Roman"/>
            </a:endParaRPr>
          </a:p>
        </p:txBody>
      </p:sp>
      <p:pic>
        <p:nvPicPr>
          <p:cNvPr id="598" name="Picture 3_48" descr="zgesu"/>
          <p:cNvPicPr/>
          <p:nvPr/>
        </p:nvPicPr>
        <p:blipFill>
          <a:blip r:embed="rId2" cstate="print"/>
          <a:stretch/>
        </p:blipFill>
        <p:spPr>
          <a:xfrm>
            <a:off x="324000" y="44280"/>
            <a:ext cx="5467320" cy="6121440"/>
          </a:xfrm>
          <a:prstGeom prst="rect">
            <a:avLst/>
          </a:prstGeom>
          <a:ln w="0">
            <a:noFill/>
          </a:ln>
        </p:spPr>
      </p:pic>
      <p:pic>
        <p:nvPicPr>
          <p:cNvPr id="599" name="Picture 4_32"/>
          <p:cNvPicPr/>
          <p:nvPr/>
        </p:nvPicPr>
        <p:blipFill>
          <a:blip r:embed="rId3" cstate="print"/>
          <a:stretch/>
        </p:blipFill>
        <p:spPr>
          <a:xfrm>
            <a:off x="6443640" y="2708280"/>
            <a:ext cx="2160720" cy="3816360"/>
          </a:xfrm>
          <a:prstGeom prst="rect">
            <a:avLst/>
          </a:prstGeom>
          <a:ln w="12600">
            <a:solidFill>
              <a:srgbClr val="FFFFFF"/>
            </a:solidFill>
            <a:miter/>
          </a:ln>
        </p:spPr>
      </p:pic>
      <p:sp>
        <p:nvSpPr>
          <p:cNvPr id="600" name="CustomShape 2"/>
          <p:cNvSpPr/>
          <p:nvPr/>
        </p:nvSpPr>
        <p:spPr>
          <a:xfrm>
            <a:off x="179280" y="6216480"/>
            <a:ext cx="5905440" cy="3682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rPr>
              <a:t>Iglesia jesuítica de “Il Gesú “, Roma. Vignola, 1568. </a:t>
            </a:r>
            <a:endParaRPr lang="es-ES" sz="1800" b="0" strike="noStrike" spc="-1">
              <a:solidFill>
                <a:srgbClr val="FFFFFF"/>
              </a:solidFill>
              <a:latin typeface="Times New Roman"/>
            </a:endParaRPr>
          </a:p>
        </p:txBody>
      </p:sp>
      <p:sp>
        <p:nvSpPr>
          <p:cNvPr id="601" name="CustomShape 3"/>
          <p:cNvSpPr/>
          <p:nvPr/>
        </p:nvSpPr>
        <p:spPr>
          <a:xfrm>
            <a:off x="5724360" y="115920"/>
            <a:ext cx="3419640" cy="36036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rPr>
              <a:t>- Arte barroco -</a:t>
            </a:r>
            <a:endParaRPr lang="es-ES" sz="1800" b="0" strike="noStrike" spc="-1">
              <a:solidFill>
                <a:srgbClr val="FFFFFF"/>
              </a:solidFill>
              <a:latin typeface="Times New Roman"/>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7" presetClass="entr" fill="hold" nodeType="afterEffect">
                                  <p:stCondLst>
                                    <p:cond delay="0"/>
                                  </p:stCondLst>
                                  <p:iterate type="lt">
                                    <p:tmAbs val="40"/>
                                  </p:iterate>
                                  <p:childTnLst>
                                    <p:set>
                                      <p:cBhvr>
                                        <p:cTn id="6" dur="1" fill="hold">
                                          <p:stCondLst>
                                            <p:cond delay="0"/>
                                          </p:stCondLst>
                                        </p:cTn>
                                        <p:tgtEl>
                                          <p:spTgt spid="597"/>
                                        </p:tgtEl>
                                        <p:attrNameLst>
                                          <p:attrName>style.visibility</p:attrName>
                                        </p:attrNameLst>
                                      </p:cBhvr>
                                      <p:to>
                                        <p:strVal val="visible"/>
                                      </p:to>
                                    </p:set>
                                    <p:anim calcmode="discrete" valueType="clr">
                                      <p:cBhvr additive="repl">
                                        <p:cTn id="7" dur="80"/>
                                        <p:tgtEl>
                                          <p:spTgt spid="597"/>
                                        </p:tgtEl>
                                        <p:attrNameLst>
                                          <p:attrName>style.color</p:attrName>
                                        </p:attrNameLst>
                                      </p:cBhvr>
                                      <p:tavLst>
                                        <p:tav tm="0">
                                          <p:val>
                                            <p:strVal val="rgb(-52,51,51)"/>
                                          </p:val>
                                        </p:tav>
                                        <p:tav tm="50000">
                                          <p:val>
                                            <p:strVal val="rgb(-1,-52,-52)"/>
                                          </p:val>
                                        </p:tav>
                                      </p:tavLst>
                                    </p:anim>
                                    <p:anim calcmode="discrete" valueType="clr">
                                      <p:cBhvr additive="repl">
                                        <p:cTn id="8" dur="80"/>
                                        <p:tgtEl>
                                          <p:spTgt spid="597"/>
                                        </p:tgtEl>
                                        <p:attrNameLst>
                                          <p:attrName>fillcolor</p:attrName>
                                        </p:attrNameLst>
                                      </p:cBhvr>
                                      <p:tavLst>
                                        <p:tav tm="0">
                                          <p:val>
                                            <p:strVal val="rgb(-52,51,51)"/>
                                          </p:val>
                                        </p:tav>
                                        <p:tav tm="50000">
                                          <p:val>
                                            <p:strVal val="rgb(-1,-52,-52)"/>
                                          </p:val>
                                        </p:tav>
                                      </p:tavLst>
                                    </p:anim>
                                    <p:set>
                                      <p:cBhvr>
                                        <p:cTn id="9" dur="80"/>
                                        <p:tgtEl>
                                          <p:spTgt spid="59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CustomShape 1"/>
          <p:cNvSpPr/>
          <p:nvPr/>
        </p:nvSpPr>
        <p:spPr>
          <a:xfrm>
            <a:off x="722160" y="4406760"/>
            <a:ext cx="7771680" cy="1361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ES" sz="4000" b="1" strike="noStrike" cap="all" spc="-1">
                <a:solidFill>
                  <a:srgbClr val="000000"/>
                </a:solidFill>
                <a:latin typeface="Calibri"/>
              </a:rPr>
              <a:t> CARLO MADERNO</a:t>
            </a:r>
            <a:r>
              <a:t/>
            </a:r>
            <a:br/>
            <a:r>
              <a:rPr lang="es-ES" sz="2000" b="1" strike="noStrike" cap="all" spc="-1">
                <a:solidFill>
                  <a:srgbClr val="000000"/>
                </a:solidFill>
                <a:latin typeface="Calibri"/>
              </a:rPr>
              <a:t>1556-1629</a:t>
            </a:r>
            <a:endParaRPr lang="es-ES" sz="2000" b="0" strike="noStrike" spc="-1">
              <a:latin typeface="Arial"/>
            </a:endParaRPr>
          </a:p>
        </p:txBody>
      </p:sp>
      <p:sp>
        <p:nvSpPr>
          <p:cNvPr id="464" name="CustomShape 2"/>
          <p:cNvSpPr/>
          <p:nvPr/>
        </p:nvSpPr>
        <p:spPr>
          <a:xfrm>
            <a:off x="722160" y="2906640"/>
            <a:ext cx="7771680" cy="1499400"/>
          </a:xfrm>
          <a:prstGeom prst="rect">
            <a:avLst/>
          </a:prstGeom>
          <a:noFill/>
          <a:ln w="0">
            <a:no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 name="Picture 3" descr="San Pedro Vaticano, etapas"/>
          <p:cNvPicPr/>
          <p:nvPr/>
        </p:nvPicPr>
        <p:blipFill>
          <a:blip r:embed="rId2" cstate="print"/>
          <a:stretch/>
        </p:blipFill>
        <p:spPr>
          <a:xfrm>
            <a:off x="3879720" y="0"/>
            <a:ext cx="5263560" cy="6857280"/>
          </a:xfrm>
          <a:prstGeom prst="rect">
            <a:avLst/>
          </a:prstGeom>
          <a:ln w="9525">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1 Imagen" descr="ROMA_B~1.JPG"/>
          <p:cNvPicPr/>
          <p:nvPr/>
        </p:nvPicPr>
        <p:blipFill>
          <a:blip r:embed="rId2" cstate="print"/>
          <a:stretch/>
        </p:blipFill>
        <p:spPr>
          <a:xfrm>
            <a:off x="347400" y="260640"/>
            <a:ext cx="8544240" cy="64080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ustomShape 1"/>
          <p:cNvSpPr/>
          <p:nvPr/>
        </p:nvSpPr>
        <p:spPr>
          <a:xfrm>
            <a:off x="395280" y="620280"/>
            <a:ext cx="4317480" cy="51552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FF"/>
                </a:solidFill>
                <a:latin typeface="Arial"/>
              </a:rPr>
              <a:t>LOS GRANDES ARQUITECTOS</a:t>
            </a:r>
            <a:endParaRPr lang="es-ES" sz="2000" b="0" strike="noStrike" spc="-1">
              <a:latin typeface="Arial"/>
            </a:endParaRPr>
          </a:p>
        </p:txBody>
      </p:sp>
      <p:sp>
        <p:nvSpPr>
          <p:cNvPr id="471" name="CustomShape 2"/>
          <p:cNvSpPr/>
          <p:nvPr/>
        </p:nvSpPr>
        <p:spPr>
          <a:xfrm>
            <a:off x="0" y="1197000"/>
            <a:ext cx="5795640" cy="540036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a:bodyPr>
          <a:lstStyle/>
          <a:p>
            <a:pPr marL="342720" indent="-342360">
              <a:lnSpc>
                <a:spcPct val="80000"/>
              </a:lnSpc>
              <a:spcBef>
                <a:spcPts val="598"/>
              </a:spcBef>
              <a:tabLst>
                <a:tab pos="0" algn="l"/>
              </a:tabLst>
            </a:pPr>
            <a:r>
              <a:rPr lang="es-ES_tradnl" sz="2400" b="0" strike="noStrike" spc="-1">
                <a:solidFill>
                  <a:srgbClr val="FFFFFF"/>
                </a:solidFill>
                <a:latin typeface="Arial"/>
              </a:rPr>
              <a:t>       </a:t>
            </a:r>
            <a:r>
              <a:rPr lang="es-ES_tradnl" sz="2400" b="0" u="sng" strike="noStrike" spc="-1">
                <a:solidFill>
                  <a:srgbClr val="FFFFFF"/>
                </a:solidFill>
                <a:uFillTx/>
                <a:latin typeface="Arial"/>
              </a:rPr>
              <a:t>Bernini</a:t>
            </a:r>
            <a:r>
              <a:rPr lang="es-ES_tradnl" sz="2400" b="0" strike="noStrike" spc="-1">
                <a:solidFill>
                  <a:srgbClr val="FFFFFF"/>
                </a:solidFill>
                <a:latin typeface="Arial"/>
              </a:rPr>
              <a:t>: </a:t>
            </a:r>
            <a:r>
              <a:rPr lang="es-ES_tradnl" sz="2400" b="1" strike="noStrike" spc="-1">
                <a:solidFill>
                  <a:srgbClr val="FFFFFF"/>
                </a:solidFill>
                <a:latin typeface="Arial"/>
              </a:rPr>
              <a:t>Es el arquitecto barroco por excelencia, además de escultor, pintor, decorador y urbanista. Va a encarnar mejor que nadie el deseo de grandeza de la Roma triunfal que recupera su supremacía espiritual y política.</a:t>
            </a:r>
            <a:endParaRPr lang="es-ES" sz="2400" b="0" strike="noStrike" spc="-1">
              <a:latin typeface="Arial"/>
            </a:endParaRPr>
          </a:p>
          <a:p>
            <a:pPr marL="342720" indent="-342360">
              <a:lnSpc>
                <a:spcPct val="80000"/>
              </a:lnSpc>
              <a:spcBef>
                <a:spcPts val="598"/>
              </a:spcBef>
              <a:tabLst>
                <a:tab pos="0" algn="l"/>
              </a:tabLst>
            </a:pPr>
            <a:endParaRPr lang="es-ES" sz="2400" b="0" strike="noStrike" spc="-1">
              <a:latin typeface="Arial"/>
            </a:endParaRPr>
          </a:p>
          <a:p>
            <a:pPr marL="342720" indent="-342360">
              <a:lnSpc>
                <a:spcPct val="80000"/>
              </a:lnSpc>
              <a:spcBef>
                <a:spcPts val="598"/>
              </a:spcBef>
              <a:tabLst>
                <a:tab pos="0" algn="l"/>
              </a:tabLst>
            </a:pPr>
            <a:r>
              <a:rPr lang="es-ES_tradnl" sz="2400" b="0" strike="noStrike" spc="-1">
                <a:solidFill>
                  <a:srgbClr val="FFFFFF"/>
                </a:solidFill>
                <a:latin typeface="Arial"/>
              </a:rPr>
              <a:t>     </a:t>
            </a:r>
            <a:r>
              <a:rPr lang="es-ES_tradnl" sz="2400" b="0" u="sng" strike="noStrike" spc="-1">
                <a:solidFill>
                  <a:srgbClr val="FFFFFF"/>
                </a:solidFill>
                <a:uFillTx/>
                <a:latin typeface="Arial"/>
              </a:rPr>
              <a:t>Borromini</a:t>
            </a:r>
            <a:r>
              <a:rPr lang="es-ES_tradnl" sz="2400" b="0" strike="noStrike" spc="-1">
                <a:solidFill>
                  <a:srgbClr val="FFFFFF"/>
                </a:solidFill>
                <a:latin typeface="Arial"/>
              </a:rPr>
              <a:t>:</a:t>
            </a:r>
            <a:r>
              <a:rPr lang="es-ES_tradnl" sz="2400" b="1" strike="noStrike" spc="-1">
                <a:solidFill>
                  <a:srgbClr val="FFFFFF"/>
                </a:solidFill>
                <a:latin typeface="Arial"/>
              </a:rPr>
              <a:t> Sobrepasa a todos los arquitectos italianos por su invención decorativa. Si Bernini utilizó siempre los elementos de la arquitectura clásica, respetando las proporciones y las reglas generales de la composición, Borromini va a romper con todas las reglas, a inventar nuevos elementos.</a:t>
            </a:r>
            <a:endParaRPr lang="es-ES" sz="2400" b="0" strike="noStrike" spc="-1">
              <a:latin typeface="Arial"/>
            </a:endParaRPr>
          </a:p>
        </p:txBody>
      </p:sp>
      <p:pic>
        <p:nvPicPr>
          <p:cNvPr id="472" name="Picture 4_1" descr="Francesco Borromini"/>
          <p:cNvPicPr/>
          <p:nvPr/>
        </p:nvPicPr>
        <p:blipFill>
          <a:blip r:embed="rId2" cstate="print"/>
          <a:stretch/>
        </p:blipFill>
        <p:spPr>
          <a:xfrm>
            <a:off x="6300720" y="3860640"/>
            <a:ext cx="2168280" cy="2592360"/>
          </a:xfrm>
          <a:prstGeom prst="rect">
            <a:avLst/>
          </a:prstGeom>
          <a:ln w="0">
            <a:noFill/>
          </a:ln>
        </p:spPr>
      </p:pic>
      <p:pic>
        <p:nvPicPr>
          <p:cNvPr id="473" name="Picture 5_2" descr="bernini"/>
          <p:cNvPicPr/>
          <p:nvPr/>
        </p:nvPicPr>
        <p:blipFill>
          <a:blip r:embed="rId3" cstate="print"/>
          <a:stretch/>
        </p:blipFill>
        <p:spPr>
          <a:xfrm>
            <a:off x="6292800" y="620640"/>
            <a:ext cx="2095200" cy="30952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471">
                                            <p:txEl>
                                              <p:pRg st="0" end="0"/>
                                            </p:txEl>
                                          </p:spTgt>
                                        </p:tgtEl>
                                        <p:attrNameLst>
                                          <p:attrName>style.visibility</p:attrName>
                                        </p:attrNameLst>
                                      </p:cBhvr>
                                      <p:to>
                                        <p:strVal val="visible"/>
                                      </p:to>
                                    </p:set>
                                    <p:animEffect transition="in" filter="fade">
                                      <p:cBhvr additive="repl">
                                        <p:cTn id="7" dur="2000"/>
                                        <p:tgtEl>
                                          <p:spTgt spid="471">
                                            <p:txEl>
                                              <p:pRg st="0" end="0"/>
                                            </p:txEl>
                                          </p:spTgt>
                                        </p:tgtEl>
                                      </p:cBhvr>
                                    </p:animEffect>
                                  </p:childTnLst>
                                </p:cTn>
                              </p:par>
                              <p:par>
                                <p:cTn id="8" presetID="10" presetClass="entr" fill="hold" nodeType="withEffect">
                                  <p:stCondLst>
                                    <p:cond delay="0"/>
                                  </p:stCondLst>
                                  <p:childTnLst>
                                    <p:set>
                                      <p:cBhvr>
                                        <p:cTn id="9" dur="1" fill="hold">
                                          <p:stCondLst>
                                            <p:cond delay="0"/>
                                          </p:stCondLst>
                                        </p:cTn>
                                        <p:tgtEl>
                                          <p:spTgt spid="473"/>
                                        </p:tgtEl>
                                        <p:attrNameLst>
                                          <p:attrName>style.visibility</p:attrName>
                                        </p:attrNameLst>
                                      </p:cBhvr>
                                      <p:to>
                                        <p:strVal val="visible"/>
                                      </p:to>
                                    </p:set>
                                    <p:animEffect transition="in" filter="fade">
                                      <p:cBhvr additive="repl">
                                        <p:cTn id="10" dur="2000"/>
                                        <p:tgtEl>
                                          <p:spTgt spid="473"/>
                                        </p:tgtEl>
                                      </p:cBhvr>
                                    </p:animEffect>
                                  </p:childTnLst>
                                </p:cTn>
                              </p:par>
                            </p:childTnLst>
                          </p:cTn>
                        </p:par>
                        <p:par>
                          <p:cTn id="11" fill="hold">
                            <p:stCondLst>
                              <p:cond delay="2000"/>
                            </p:stCondLst>
                            <p:childTnLst>
                              <p:par>
                                <p:cTn id="12" presetID="10" presetClass="entr" fill="hold" nodeType="afterEffect">
                                  <p:stCondLst>
                                    <p:cond delay="0"/>
                                  </p:stCondLst>
                                  <p:childTnLst>
                                    <p:set>
                                      <p:cBhvr>
                                        <p:cTn id="13" dur="1" fill="hold">
                                          <p:stCondLst>
                                            <p:cond delay="0"/>
                                          </p:stCondLst>
                                        </p:cTn>
                                        <p:tgtEl>
                                          <p:spTgt spid="471">
                                            <p:txEl>
                                              <p:pRg st="2" end="2"/>
                                            </p:txEl>
                                          </p:spTgt>
                                        </p:tgtEl>
                                        <p:attrNameLst>
                                          <p:attrName>style.visibility</p:attrName>
                                        </p:attrNameLst>
                                      </p:cBhvr>
                                      <p:to>
                                        <p:strVal val="visible"/>
                                      </p:to>
                                    </p:set>
                                    <p:animEffect transition="in" filter="fade">
                                      <p:cBhvr additive="repl">
                                        <p:cTn id="14" dur="2000"/>
                                        <p:tgtEl>
                                          <p:spTgt spid="471">
                                            <p:txEl>
                                              <p:pRg st="2" end="2"/>
                                            </p:txEl>
                                          </p:spTgt>
                                        </p:tgtEl>
                                      </p:cBhvr>
                                    </p:animEffect>
                                  </p:childTnLst>
                                </p:cTn>
                              </p:par>
                              <p:par>
                                <p:cTn id="15" presetID="10" presetClass="entr" fill="hold" nodeType="withEffect">
                                  <p:stCondLst>
                                    <p:cond delay="0"/>
                                  </p:stCondLst>
                                  <p:childTnLst>
                                    <p:set>
                                      <p:cBhvr>
                                        <p:cTn id="16" dur="1" fill="hold">
                                          <p:stCondLst>
                                            <p:cond delay="0"/>
                                          </p:stCondLst>
                                        </p:cTn>
                                        <p:tgtEl>
                                          <p:spTgt spid="472"/>
                                        </p:tgtEl>
                                        <p:attrNameLst>
                                          <p:attrName>style.visibility</p:attrName>
                                        </p:attrNameLst>
                                      </p:cBhvr>
                                      <p:to>
                                        <p:strVal val="visible"/>
                                      </p:to>
                                    </p:set>
                                    <p:animEffect transition="in" filter="fade">
                                      <p:cBhvr additive="repl">
                                        <p:cTn id="17" dur="20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CustomShape 1"/>
          <p:cNvSpPr/>
          <p:nvPr/>
        </p:nvSpPr>
        <p:spPr>
          <a:xfrm>
            <a:off x="722160" y="4406760"/>
            <a:ext cx="7771680" cy="1361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89500" lnSpcReduction="10000"/>
          </a:bodyPr>
          <a:lstStyle/>
          <a:p>
            <a:pPr>
              <a:lnSpc>
                <a:spcPct val="100000"/>
              </a:lnSpc>
            </a:pPr>
            <a:r>
              <a:rPr lang="es-ES" sz="4000" b="1" strike="noStrike" cap="all" spc="-1">
                <a:solidFill>
                  <a:srgbClr val="000000"/>
                </a:solidFill>
                <a:latin typeface="Calibri"/>
              </a:rPr>
              <a:t>GIAN LORENZO BERNINI</a:t>
            </a:r>
            <a:r>
              <a:t/>
            </a:r>
            <a:br/>
            <a:r>
              <a:rPr lang="es-ES" sz="2200" b="1" strike="noStrike" cap="all" spc="-1">
                <a:solidFill>
                  <a:srgbClr val="000000"/>
                </a:solidFill>
                <a:latin typeface="Calibri"/>
              </a:rPr>
              <a:t>Arquitecto, escultor, pintor</a:t>
            </a:r>
            <a:r>
              <a:t/>
            </a:r>
            <a:br/>
            <a:r>
              <a:rPr lang="es-ES" sz="4000" b="1" strike="noStrike" cap="all" spc="-1">
                <a:solidFill>
                  <a:srgbClr val="000000"/>
                </a:solidFill>
                <a:latin typeface="Calibri"/>
              </a:rPr>
              <a:t> </a:t>
            </a:r>
            <a:r>
              <a:rPr lang="es-ES" sz="2000" b="1" strike="noStrike" cap="all" spc="-1">
                <a:solidFill>
                  <a:srgbClr val="000000"/>
                </a:solidFill>
                <a:latin typeface="Calibri"/>
              </a:rPr>
              <a:t>Nápoles, 1598-Roma, 1680</a:t>
            </a:r>
            <a:endParaRPr lang="es-ES" sz="2000" b="0" strike="noStrike" spc="-1">
              <a:latin typeface="Arial"/>
            </a:endParaRPr>
          </a:p>
        </p:txBody>
      </p:sp>
      <p:sp>
        <p:nvSpPr>
          <p:cNvPr id="468" name="CustomShape 2"/>
          <p:cNvSpPr/>
          <p:nvPr/>
        </p:nvSpPr>
        <p:spPr>
          <a:xfrm>
            <a:off x="722160" y="2906640"/>
            <a:ext cx="7771680" cy="1499400"/>
          </a:xfrm>
          <a:prstGeom prst="rect">
            <a:avLst/>
          </a:prstGeom>
          <a:noFill/>
          <a:ln w="0">
            <a:noFill/>
          </a:ln>
        </p:spPr>
        <p:style>
          <a:lnRef idx="0">
            <a:scrgbClr r="0" g="0" b="0"/>
          </a:lnRef>
          <a:fillRef idx="0">
            <a:scrgbClr r="0" g="0" b="0"/>
          </a:fillRef>
          <a:effectRef idx="0">
            <a:scrgbClr r="0" g="0" b="0"/>
          </a:effectRef>
          <a:fontRef idx="minor"/>
        </p:style>
      </p:sp>
      <p:pic>
        <p:nvPicPr>
          <p:cNvPr id="469" name="3 Imagen" descr="Gian_lorenzo_bernini_selfportrait.jpg"/>
          <p:cNvPicPr/>
          <p:nvPr/>
        </p:nvPicPr>
        <p:blipFill>
          <a:blip r:embed="rId2" cstate="print"/>
          <a:stretch/>
        </p:blipFill>
        <p:spPr>
          <a:xfrm>
            <a:off x="5436000" y="264600"/>
            <a:ext cx="3239640" cy="41407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CustomShape 1"/>
          <p:cNvSpPr/>
          <p:nvPr/>
        </p:nvSpPr>
        <p:spPr>
          <a:xfrm>
            <a:off x="428400" y="213840"/>
            <a:ext cx="1856880" cy="428400"/>
          </a:xfrm>
          <a:prstGeom prst="rect">
            <a:avLst/>
          </a:prstGeom>
          <a:solidFill>
            <a:srgbClr val="FFFF66"/>
          </a:solid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3200" b="0" strike="noStrike" spc="-1">
                <a:solidFill>
                  <a:srgbClr val="004D99"/>
                </a:solidFill>
                <a:latin typeface="Arial"/>
              </a:rPr>
              <a:t>BERNINI</a:t>
            </a:r>
            <a:endParaRPr lang="es-ES" sz="3200" b="0" strike="noStrike" spc="-1">
              <a:latin typeface="Arial"/>
            </a:endParaRPr>
          </a:p>
        </p:txBody>
      </p:sp>
      <p:sp>
        <p:nvSpPr>
          <p:cNvPr id="475" name="CustomShape 2"/>
          <p:cNvSpPr/>
          <p:nvPr/>
        </p:nvSpPr>
        <p:spPr>
          <a:xfrm>
            <a:off x="2214720" y="428400"/>
            <a:ext cx="6643080" cy="214272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a:bodyPr>
          <a:lstStyle/>
          <a:p>
            <a:pPr marL="342720" indent="-342360" algn="just">
              <a:lnSpc>
                <a:spcPct val="90000"/>
              </a:lnSpc>
              <a:spcBef>
                <a:spcPts val="400"/>
              </a:spcBef>
              <a:tabLst>
                <a:tab pos="0" algn="l"/>
              </a:tabLst>
            </a:pPr>
            <a:r>
              <a:rPr lang="es-ES" sz="1800" b="0" strike="noStrike" spc="-1">
                <a:solidFill>
                  <a:srgbClr val="FFFFFF"/>
                </a:solidFill>
                <a:latin typeface="Arial"/>
              </a:rPr>
              <a:t>     </a:t>
            </a:r>
            <a:r>
              <a:rPr lang="es-ES" sz="1600" b="1" strike="noStrike" spc="-1">
                <a:solidFill>
                  <a:srgbClr val="FFFF66"/>
                </a:solidFill>
                <a:latin typeface="Arial"/>
              </a:rPr>
              <a:t>REFERENCIA BIOGRÁFICA    </a:t>
            </a:r>
            <a:endParaRPr lang="es-ES" sz="1600" b="0" strike="noStrike" spc="-1">
              <a:latin typeface="Arial"/>
            </a:endParaRPr>
          </a:p>
          <a:p>
            <a:pPr marL="342720" indent="-342360">
              <a:lnSpc>
                <a:spcPct val="90000"/>
              </a:lnSpc>
              <a:spcBef>
                <a:spcPts val="400"/>
              </a:spcBef>
              <a:tabLst>
                <a:tab pos="0" algn="l"/>
              </a:tabLst>
            </a:pPr>
            <a:r>
              <a:rPr lang="es-ES" sz="1600" b="0" strike="noStrike" spc="-1">
                <a:solidFill>
                  <a:srgbClr val="FFFFFF"/>
                </a:solidFill>
                <a:latin typeface="Arial"/>
              </a:rPr>
              <a:t>      </a:t>
            </a:r>
            <a:r>
              <a:rPr lang="es-ES" sz="1600" b="0" strike="noStrike" spc="-1">
                <a:solidFill>
                  <a:srgbClr val="FFFFFF"/>
                </a:solidFill>
                <a:latin typeface="Arial"/>
                <a:ea typeface="Arial"/>
              </a:rPr>
              <a:t>Desarrolló su carrera casi por completo en Roma, aunque había nacido en Nápoles en 1598. </a:t>
            </a:r>
            <a:endParaRPr lang="es-ES" sz="1600" b="0" strike="noStrike" spc="-1">
              <a:latin typeface="Arial"/>
            </a:endParaRPr>
          </a:p>
          <a:p>
            <a:pPr marL="342720" indent="-342360">
              <a:lnSpc>
                <a:spcPct val="90000"/>
              </a:lnSpc>
              <a:spcBef>
                <a:spcPts val="400"/>
              </a:spcBef>
              <a:tabLst>
                <a:tab pos="0" algn="l"/>
              </a:tabLst>
            </a:pPr>
            <a:r>
              <a:rPr lang="es-ES" sz="1600" b="0" strike="noStrike" spc="-1">
                <a:solidFill>
                  <a:srgbClr val="FFFFFF"/>
                </a:solidFill>
                <a:latin typeface="Arial"/>
                <a:ea typeface="Arial"/>
              </a:rPr>
              <a:t>      De carácter expansivo, brillante y hombre de mundo. Considerado el Miguel Ángel del Barroco, como él fue artista integral pues cultivó todas las artes: poeta, pintor, arquitecto, urbanista y, sobre todo, escultor. En su adolescencia era ya un artista reconocido.</a:t>
            </a:r>
            <a:endParaRPr lang="es-ES" sz="1600" b="0" strike="noStrike" spc="-1">
              <a:latin typeface="Arial"/>
            </a:endParaRPr>
          </a:p>
          <a:p>
            <a:pPr marL="342720" indent="-342360" algn="just">
              <a:lnSpc>
                <a:spcPct val="90000"/>
              </a:lnSpc>
              <a:spcBef>
                <a:spcPts val="499"/>
              </a:spcBef>
              <a:tabLst>
                <a:tab pos="0" algn="l"/>
              </a:tabLst>
            </a:pPr>
            <a:r>
              <a:rPr lang="es-ES" sz="2000" b="0" strike="noStrike" spc="-1">
                <a:solidFill>
                  <a:srgbClr val="FFFFFF"/>
                </a:solidFill>
                <a:latin typeface="Arial"/>
                <a:ea typeface="Arial"/>
              </a:rPr>
              <a:t>     </a:t>
            </a:r>
            <a:endParaRPr lang="es-ES" sz="2000" b="0" strike="noStrike" spc="-1">
              <a:latin typeface="Arial"/>
            </a:endParaRPr>
          </a:p>
        </p:txBody>
      </p:sp>
      <p:pic>
        <p:nvPicPr>
          <p:cNvPr id="476" name="Picture 5_0" descr="Gian Lorenzo Bernini"/>
          <p:cNvPicPr/>
          <p:nvPr/>
        </p:nvPicPr>
        <p:blipFill>
          <a:blip r:embed="rId2" cstate="print"/>
          <a:stretch/>
        </p:blipFill>
        <p:spPr>
          <a:xfrm>
            <a:off x="428760" y="785880"/>
            <a:ext cx="1856880" cy="2377800"/>
          </a:xfrm>
          <a:prstGeom prst="rect">
            <a:avLst/>
          </a:prstGeom>
          <a:ln w="0">
            <a:noFill/>
          </a:ln>
        </p:spPr>
      </p:pic>
      <p:sp>
        <p:nvSpPr>
          <p:cNvPr id="477" name="CustomShape 3"/>
          <p:cNvSpPr/>
          <p:nvPr/>
        </p:nvSpPr>
        <p:spPr>
          <a:xfrm>
            <a:off x="928800" y="2928960"/>
            <a:ext cx="7786080" cy="36846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just">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1" strike="noStrike" spc="-1">
                <a:solidFill>
                  <a:srgbClr val="FFFF66"/>
                </a:solidFill>
                <a:latin typeface="Arial"/>
                <a:ea typeface="Arial"/>
              </a:rPr>
              <a:t>                      CARACTERÍSTICAS DE SU OBRA ARQUITECTÓNICA</a:t>
            </a:r>
            <a:endParaRPr lang="es-ES" sz="1800" b="0" strike="noStrike" spc="-1">
              <a:latin typeface="Arial"/>
            </a:endParaRPr>
          </a:p>
          <a:p>
            <a:pP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latin typeface="Arial"/>
            </a:endParaRPr>
          </a:p>
          <a:p>
            <a:pPr marL="216000" indent="-216000">
              <a:lnSpc>
                <a:spcPct val="90000"/>
              </a:lnSpc>
              <a:buClr>
                <a:srgbClr val="FFFF66"/>
              </a:buClr>
              <a:buSzPct val="150000"/>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FF"/>
                </a:solidFill>
                <a:latin typeface="Arial"/>
                <a:ea typeface="Arial"/>
              </a:rPr>
              <a:t>Tratamiento de las superficies arquitectónicas como esculturas, </a:t>
            </a:r>
            <a:endParaRPr lang="es-ES" sz="1800" b="0" strike="noStrike" spc="-1">
              <a:latin typeface="Arial"/>
            </a:endParaRPr>
          </a:p>
          <a:p>
            <a:pP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FF"/>
                </a:solidFill>
                <a:latin typeface="Arial"/>
                <a:ea typeface="Arial"/>
              </a:rPr>
              <a:t>      logrando una perfecta relación entre ambas. </a:t>
            </a:r>
            <a:endParaRPr lang="es-ES" sz="1800" b="0" strike="noStrike" spc="-1">
              <a:latin typeface="Arial"/>
            </a:endParaRPr>
          </a:p>
          <a:p>
            <a:pPr marL="216000" indent="-216000" algn="just">
              <a:lnSpc>
                <a:spcPct val="90000"/>
              </a:lnSpc>
              <a:buClr>
                <a:srgbClr val="FFFF66"/>
              </a:buClr>
              <a:buSzPct val="150000"/>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FF"/>
                </a:solidFill>
                <a:latin typeface="Arial"/>
                <a:ea typeface="Arial"/>
              </a:rPr>
              <a:t>Preferencia por las plantas centralizadas, especialmente la elipse.</a:t>
            </a:r>
            <a:endParaRPr lang="es-ES" sz="1800" b="0" strike="noStrike" spc="-1">
              <a:latin typeface="Arial"/>
            </a:endParaRPr>
          </a:p>
          <a:p>
            <a:pPr marL="216000" indent="-216000" algn="just">
              <a:lnSpc>
                <a:spcPct val="90000"/>
              </a:lnSpc>
              <a:buClr>
                <a:srgbClr val="FFFF66"/>
              </a:buClr>
              <a:buSzPct val="150000"/>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FF"/>
                </a:solidFill>
                <a:latin typeface="Arial"/>
                <a:ea typeface="Arial"/>
              </a:rPr>
              <a:t>Uso del orden gigante, alternancia de frontones (curvos y rectos) </a:t>
            </a:r>
            <a:endParaRPr lang="es-ES" sz="1800" b="0" strike="noStrike" spc="-1">
              <a:latin typeface="Arial"/>
            </a:endParaRPr>
          </a:p>
          <a:p>
            <a:pPr algn="just">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FF"/>
                </a:solidFill>
                <a:latin typeface="Arial"/>
                <a:ea typeface="Arial"/>
              </a:rPr>
              <a:t>      en los vanos, utilización de elementos oblicuos.</a:t>
            </a:r>
            <a:endParaRPr lang="es-ES" sz="1800" b="0" strike="noStrike" spc="-1">
              <a:latin typeface="Arial"/>
            </a:endParaRPr>
          </a:p>
          <a:p>
            <a:pPr marL="216000" indent="-216000" algn="just">
              <a:lnSpc>
                <a:spcPct val="90000"/>
              </a:lnSpc>
              <a:buClr>
                <a:srgbClr val="FFFF66"/>
              </a:buClr>
              <a:buSzPct val="150000"/>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FF"/>
                </a:solidFill>
                <a:latin typeface="Arial"/>
                <a:ea typeface="Arial"/>
              </a:rPr>
              <a:t>Fusión del espacio natural y el espacio urbano, convirtiendo las fuentes </a:t>
            </a:r>
            <a:endParaRPr lang="es-ES" sz="1800" b="0" strike="noStrike" spc="-1">
              <a:latin typeface="Arial"/>
            </a:endParaRPr>
          </a:p>
          <a:p>
            <a:pPr algn="just">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FF"/>
                </a:solidFill>
                <a:latin typeface="Arial"/>
                <a:ea typeface="Arial"/>
              </a:rPr>
              <a:t>      en elemento de ordenación urbana. </a:t>
            </a:r>
            <a:endParaRPr lang="es-ES" sz="1800" b="0" strike="noStrike" spc="-1">
              <a:latin typeface="Arial"/>
            </a:endParaRPr>
          </a:p>
          <a:p>
            <a:pPr marL="216000" indent="-216000">
              <a:lnSpc>
                <a:spcPct val="100000"/>
              </a:lnSpc>
              <a:buClr>
                <a:srgbClr val="FFFF66"/>
              </a:buClr>
              <a:buSzPct val="150000"/>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FF"/>
                </a:solidFill>
                <a:latin typeface="Arial"/>
                <a:ea typeface="Arial"/>
              </a:rPr>
              <a:t>Es un arquitecto clásico dentro del Barroco, utilizó los elementos de la arquitectura clásica respetando las proporciones de los órdenes y las reglas generales de la composición.</a:t>
            </a:r>
            <a:endParaRPr lang="es-ES" sz="1800" b="0" strike="noStrike" spc="-1">
              <a:latin typeface="Arial"/>
            </a:endParaRPr>
          </a:p>
          <a:p>
            <a:pPr marL="216000" indent="-216000">
              <a:lnSpc>
                <a:spcPct val="100000"/>
              </a:lnSpc>
              <a:buClr>
                <a:srgbClr val="FFFF66"/>
              </a:buClr>
              <a:buSzPct val="150000"/>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FF"/>
                </a:solidFill>
                <a:latin typeface="Arial"/>
                <a:ea typeface="Arial"/>
              </a:rPr>
              <a:t>Su barroquismo se basa en el efecto de movimiento y en el ilusionismo espacial.</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CustomShape 1"/>
          <p:cNvSpPr/>
          <p:nvPr/>
        </p:nvSpPr>
        <p:spPr>
          <a:xfrm>
            <a:off x="713880" y="213840"/>
            <a:ext cx="6286320" cy="499680"/>
          </a:xfrm>
          <a:prstGeom prst="rect">
            <a:avLst/>
          </a:prstGeom>
          <a:solidFill>
            <a:srgbClr val="FFFF66"/>
          </a:solid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004D99"/>
                </a:solidFill>
                <a:latin typeface="Arial"/>
                <a:ea typeface="Arial"/>
              </a:rPr>
              <a:t>BASÍLICA DE </a:t>
            </a:r>
            <a:r>
              <a:rPr lang="gl-ES" sz="2400" b="0" strike="noStrike" spc="-1">
                <a:solidFill>
                  <a:srgbClr val="004D99"/>
                </a:solidFill>
                <a:latin typeface="Arial"/>
                <a:ea typeface="Arial"/>
              </a:rPr>
              <a:t>SAN PEDRO DEL VATICANO</a:t>
            </a:r>
            <a:endParaRPr lang="es-ES" sz="2400" b="0" strike="noStrike" spc="-1">
              <a:latin typeface="Arial"/>
            </a:endParaRPr>
          </a:p>
        </p:txBody>
      </p:sp>
      <p:sp>
        <p:nvSpPr>
          <p:cNvPr id="479" name="CustomShape 2"/>
          <p:cNvSpPr/>
          <p:nvPr/>
        </p:nvSpPr>
        <p:spPr>
          <a:xfrm>
            <a:off x="142920" y="857160"/>
            <a:ext cx="8786520" cy="41144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a:bodyPr>
          <a:lstStyle/>
          <a:p>
            <a:pPr marL="342720" indent="-342360">
              <a:lnSpc>
                <a:spcPct val="90000"/>
              </a:lnSpc>
              <a:spcBef>
                <a:spcPts val="499"/>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gl-ES" sz="2000" b="0" strike="noStrike" spc="-1">
                <a:solidFill>
                  <a:srgbClr val="FFFFFF"/>
                </a:solidFill>
                <a:latin typeface="Arial"/>
              </a:rPr>
              <a:t>La basílica es la obra de varios siglos. Comenzó por ser un monumento conmemorativo, en el lugar donde</a:t>
            </a:r>
            <a:r>
              <a:rPr lang="es-ES" sz="2000" b="0" strike="noStrike" spc="-1">
                <a:solidFill>
                  <a:srgbClr val="FFFFFF"/>
                </a:solidFill>
                <a:latin typeface="Arial"/>
              </a:rPr>
              <a:t> San Pedro</a:t>
            </a:r>
            <a:r>
              <a:rPr lang="gl-ES" sz="2000" b="0" strike="noStrike" spc="-1">
                <a:solidFill>
                  <a:srgbClr val="FFFFFF"/>
                </a:solidFill>
                <a:latin typeface="Arial"/>
              </a:rPr>
              <a:t>  fue martirizado.</a:t>
            </a:r>
            <a:endParaRPr lang="es-ES" sz="2000" b="0" strike="noStrike" spc="-1">
              <a:latin typeface="Arial"/>
            </a:endParaRPr>
          </a:p>
          <a:p>
            <a:pPr marL="342720" indent="-342360">
              <a:lnSpc>
                <a:spcPct val="90000"/>
              </a:lnSpc>
              <a:spcBef>
                <a:spcPts val="499"/>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gl-ES" sz="2000" b="0" strike="noStrike" spc="-1">
                <a:solidFill>
                  <a:srgbClr val="FFFF66"/>
                </a:solidFill>
                <a:latin typeface="Arial"/>
              </a:rPr>
              <a:t>La construcción del edifico actual se inicia en 1506, durante el papado de Julio II, siendo terminada en 1626, durante el papado de Pablo V</a:t>
            </a:r>
            <a:r>
              <a:rPr lang="gl-ES" sz="2000" b="0" strike="noStrike" spc="-1">
                <a:solidFill>
                  <a:srgbClr val="FFFFFF"/>
                </a:solidFill>
                <a:latin typeface="Arial"/>
              </a:rPr>
              <a:t>.</a:t>
            </a:r>
            <a:endParaRPr lang="es-ES" sz="2000" b="0" strike="noStrike" spc="-1">
              <a:latin typeface="Arial"/>
            </a:endParaRPr>
          </a:p>
          <a:p>
            <a:pPr marL="342720" indent="-342360">
              <a:lnSpc>
                <a:spcPct val="90000"/>
              </a:lnSpc>
              <a:spcBef>
                <a:spcPts val="499"/>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gl-ES" sz="2000" b="0" strike="noStrike" spc="-1">
                <a:solidFill>
                  <a:srgbClr val="FFFFFF"/>
                </a:solidFill>
                <a:latin typeface="Arial"/>
              </a:rPr>
              <a:t>Numerosos arquitectos y artistas participaron de esta obra: Bramante, Rafael, </a:t>
            </a:r>
            <a:r>
              <a:rPr lang="es-ES" sz="2000" b="0" strike="noStrike" spc="-1">
                <a:solidFill>
                  <a:srgbClr val="FFFFFF"/>
                </a:solidFill>
                <a:latin typeface="Arial"/>
              </a:rPr>
              <a:t>Sangallo</a:t>
            </a:r>
            <a:r>
              <a:rPr lang="gl-ES" sz="2000" b="0" strike="noStrike" spc="-1">
                <a:solidFill>
                  <a:srgbClr val="FFFFFF"/>
                </a:solidFill>
                <a:latin typeface="Arial"/>
              </a:rPr>
              <a:t>, Miguel Ángel y Maderna. Gian Lorenzo Bernini proyectó la plaza y su columnata.</a:t>
            </a:r>
            <a:endParaRPr lang="es-ES" sz="2000" b="0" strike="noStrike" spc="-1">
              <a:latin typeface="Arial"/>
            </a:endParaRPr>
          </a:p>
          <a:p>
            <a:pPr>
              <a:lnSpc>
                <a:spcPct val="90000"/>
              </a:lnSpc>
              <a:spcBef>
                <a:spcPts val="499"/>
              </a:spcBef>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latin typeface="Arial"/>
            </a:endParaRPr>
          </a:p>
          <a:p>
            <a:pPr>
              <a:lnSpc>
                <a:spcPct val="90000"/>
              </a:lnSpc>
              <a:spcBef>
                <a:spcPts val="499"/>
              </a:spcBef>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latin typeface="Arial"/>
            </a:endParaRPr>
          </a:p>
        </p:txBody>
      </p:sp>
      <p:pic>
        <p:nvPicPr>
          <p:cNvPr id="480" name="Picture 5_3" descr="http://static.flickr.com/133/319488220_4ea80a94b6_o.jpg"/>
          <p:cNvPicPr/>
          <p:nvPr/>
        </p:nvPicPr>
        <p:blipFill>
          <a:blip r:embed="rId2" cstate="print"/>
          <a:srcRect l="5082" t="3099" r="3437" b="3968"/>
          <a:stretch/>
        </p:blipFill>
        <p:spPr>
          <a:xfrm>
            <a:off x="142920" y="3860640"/>
            <a:ext cx="8857800" cy="27493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 name="Picture 2_2" descr="http://enciclopedia.us.es/images/3/30/San_pedro_bramante.jpg"/>
          <p:cNvPicPr/>
          <p:nvPr/>
        </p:nvPicPr>
        <p:blipFill>
          <a:blip r:embed="rId2" cstate="print">
            <a:lum contrast="20000"/>
          </a:blip>
          <a:srcRect b="19843"/>
          <a:stretch/>
        </p:blipFill>
        <p:spPr>
          <a:xfrm>
            <a:off x="571680" y="1357200"/>
            <a:ext cx="2814120" cy="2839680"/>
          </a:xfrm>
          <a:prstGeom prst="rect">
            <a:avLst/>
          </a:prstGeom>
          <a:ln w="0">
            <a:noFill/>
          </a:ln>
        </p:spPr>
      </p:pic>
      <p:pic>
        <p:nvPicPr>
          <p:cNvPr id="482" name="Picture 3_1" descr="http://enciclopedia.us.es/images/0/0e/San_pedro_rafael.jpg"/>
          <p:cNvPicPr/>
          <p:nvPr/>
        </p:nvPicPr>
        <p:blipFill>
          <a:blip r:embed="rId3" cstate="print">
            <a:lum contrast="20000"/>
          </a:blip>
          <a:srcRect b="10614"/>
          <a:stretch/>
        </p:blipFill>
        <p:spPr>
          <a:xfrm>
            <a:off x="3571920" y="1357200"/>
            <a:ext cx="2630160" cy="4152600"/>
          </a:xfrm>
          <a:prstGeom prst="rect">
            <a:avLst/>
          </a:prstGeom>
          <a:ln w="0">
            <a:noFill/>
          </a:ln>
        </p:spPr>
      </p:pic>
      <p:pic>
        <p:nvPicPr>
          <p:cNvPr id="483" name="Picture 5_4" descr="http://www.visart.uga.edu/courses/arhi2100/slides/week8/st.peters/lar/stpeters_basilica_lr.jpg"/>
          <p:cNvPicPr/>
          <p:nvPr/>
        </p:nvPicPr>
        <p:blipFill>
          <a:blip r:embed="rId4" cstate="print">
            <a:lum contrast="20000"/>
          </a:blip>
          <a:srcRect l="23335" r="23335"/>
          <a:stretch/>
        </p:blipFill>
        <p:spPr>
          <a:xfrm>
            <a:off x="6286680" y="1643040"/>
            <a:ext cx="2590200" cy="3885840"/>
          </a:xfrm>
          <a:prstGeom prst="rect">
            <a:avLst/>
          </a:prstGeom>
          <a:ln w="0">
            <a:noFill/>
          </a:ln>
        </p:spPr>
      </p:pic>
      <p:sp>
        <p:nvSpPr>
          <p:cNvPr id="484" name="CustomShape 1"/>
          <p:cNvSpPr/>
          <p:nvPr/>
        </p:nvSpPr>
        <p:spPr>
          <a:xfrm>
            <a:off x="571680" y="4286160"/>
            <a:ext cx="1642680" cy="3985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66"/>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247"/>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4D99"/>
                </a:solidFill>
                <a:latin typeface="Arial"/>
                <a:ea typeface="DejaVu Sans"/>
              </a:rPr>
              <a:t>BRAMANTE</a:t>
            </a:r>
            <a:endParaRPr lang="es-ES" sz="2000" b="0" strike="noStrike" spc="-1">
              <a:latin typeface="Arial"/>
            </a:endParaRPr>
          </a:p>
        </p:txBody>
      </p:sp>
      <p:sp>
        <p:nvSpPr>
          <p:cNvPr id="485" name="CustomShape 2"/>
          <p:cNvSpPr/>
          <p:nvPr/>
        </p:nvSpPr>
        <p:spPr>
          <a:xfrm>
            <a:off x="3571920" y="5572080"/>
            <a:ext cx="1213920" cy="3985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66"/>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247"/>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4D99"/>
                </a:solidFill>
                <a:latin typeface="Arial"/>
                <a:ea typeface="DejaVu Sans"/>
              </a:rPr>
              <a:t>RAFAEL</a:t>
            </a:r>
            <a:endParaRPr lang="es-ES" sz="2000" b="0" strike="noStrike" spc="-1">
              <a:latin typeface="Arial"/>
            </a:endParaRPr>
          </a:p>
        </p:txBody>
      </p:sp>
      <p:sp>
        <p:nvSpPr>
          <p:cNvPr id="486" name="CustomShape 3"/>
          <p:cNvSpPr/>
          <p:nvPr/>
        </p:nvSpPr>
        <p:spPr>
          <a:xfrm>
            <a:off x="6286680" y="5643720"/>
            <a:ext cx="1499760" cy="3985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66"/>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247"/>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4D99"/>
                </a:solidFill>
                <a:latin typeface="Arial"/>
                <a:ea typeface="DejaVu Sans"/>
              </a:rPr>
              <a:t>MADERNO</a:t>
            </a:r>
            <a:endParaRPr lang="es-ES" sz="2000" b="0" strike="noStrike" spc="-1">
              <a:latin typeface="Arial"/>
            </a:endParaRPr>
          </a:p>
        </p:txBody>
      </p:sp>
      <p:sp>
        <p:nvSpPr>
          <p:cNvPr id="487" name="CustomShape 4"/>
          <p:cNvSpPr/>
          <p:nvPr/>
        </p:nvSpPr>
        <p:spPr>
          <a:xfrm>
            <a:off x="357120" y="428760"/>
            <a:ext cx="8429400" cy="45936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71"/>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004D99"/>
                </a:solidFill>
                <a:latin typeface="Tahoma"/>
                <a:ea typeface="Tahoma"/>
              </a:rPr>
              <a:t>EVOLUCIÓN DEL PROYECTO DE SAN PEDRO DEL VATICANO</a:t>
            </a:r>
            <a:endParaRPr lang="es-E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CustomShape 1"/>
          <p:cNvSpPr/>
          <p:nvPr/>
        </p:nvSpPr>
        <p:spPr>
          <a:xfrm>
            <a:off x="179640" y="260640"/>
            <a:ext cx="8963640" cy="600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2800" b="1" strike="noStrike" spc="-1">
                <a:solidFill>
                  <a:srgbClr val="000000"/>
                </a:solidFill>
                <a:latin typeface="Calibri"/>
                <a:ea typeface="DejaVu Sans"/>
              </a:rPr>
              <a:t>ARQUITECTURA</a:t>
            </a:r>
            <a:endParaRPr lang="es-ES" sz="2800" b="0" strike="noStrike" spc="-1">
              <a:latin typeface="Arial"/>
            </a:endParaRPr>
          </a:p>
          <a:p>
            <a:pPr>
              <a:lnSpc>
                <a:spcPct val="100000"/>
              </a:lnSpc>
            </a:pPr>
            <a:endParaRPr lang="es-ES" sz="2800" b="0" strike="noStrike" spc="-1">
              <a:latin typeface="Arial"/>
            </a:endParaRPr>
          </a:p>
          <a:p>
            <a:pPr>
              <a:lnSpc>
                <a:spcPct val="100000"/>
              </a:lnSpc>
            </a:pPr>
            <a:r>
              <a:rPr lang="es-ES" sz="2400" b="0" strike="noStrike" spc="-1">
                <a:solidFill>
                  <a:srgbClr val="000000"/>
                </a:solidFill>
                <a:latin typeface="Calibri"/>
                <a:ea typeface="DejaVu Sans"/>
              </a:rPr>
              <a:t>CARACTERÍSTICAS:</a:t>
            </a:r>
            <a:endParaRPr lang="es-ES" sz="2400" b="0" strike="noStrike" spc="-1">
              <a:latin typeface="Arial"/>
            </a:endParaRPr>
          </a:p>
          <a:p>
            <a:pPr>
              <a:lnSpc>
                <a:spcPct val="100000"/>
              </a:lnSpc>
            </a:pPr>
            <a:endParaRPr lang="es-ES" sz="2400" b="0" strike="noStrike" spc="-1">
              <a:latin typeface="Arial"/>
            </a:endParaRPr>
          </a:p>
          <a:p>
            <a:pPr marL="914400" lvl="2" indent="-215640">
              <a:lnSpc>
                <a:spcPct val="100000"/>
              </a:lnSpc>
              <a:buClr>
                <a:srgbClr val="000000"/>
              </a:buClr>
              <a:buFont typeface="Wingdings" charset="2"/>
              <a:buChar char=""/>
            </a:pPr>
            <a:r>
              <a:rPr lang="es-ES" sz="2400" b="0" strike="noStrike" spc="-1">
                <a:solidFill>
                  <a:srgbClr val="000000"/>
                </a:solidFill>
                <a:latin typeface="Calibri"/>
                <a:ea typeface="DejaVu Sans"/>
              </a:rPr>
              <a:t> </a:t>
            </a:r>
            <a:r>
              <a:rPr lang="es-ES" sz="2400" b="1" strike="noStrike" spc="-1">
                <a:solidFill>
                  <a:srgbClr val="000000"/>
                </a:solidFill>
                <a:latin typeface="Calibri"/>
                <a:ea typeface="DejaVu Sans"/>
              </a:rPr>
              <a:t>Fachadas</a:t>
            </a:r>
            <a:r>
              <a:rPr lang="es-ES" sz="2400" b="0" strike="noStrike" spc="-1">
                <a:solidFill>
                  <a:srgbClr val="000000"/>
                </a:solidFill>
                <a:latin typeface="Calibri"/>
                <a:ea typeface="DejaVu Sans"/>
              </a:rPr>
              <a:t> con formas </a:t>
            </a:r>
            <a:r>
              <a:rPr lang="es-ES" sz="2400" b="1" strike="noStrike" spc="-1">
                <a:solidFill>
                  <a:srgbClr val="000000"/>
                </a:solidFill>
                <a:latin typeface="Calibri"/>
                <a:ea typeface="DejaVu Sans"/>
              </a:rPr>
              <a:t>cóncavas y convexas con </a:t>
            </a:r>
            <a:r>
              <a:rPr lang="es-ES" sz="2400" b="0" strike="noStrike" spc="-1">
                <a:solidFill>
                  <a:srgbClr val="000000"/>
                </a:solidFill>
                <a:latin typeface="Calibri"/>
                <a:ea typeface="DejaVu Sans"/>
              </a:rPr>
              <a:t>entrantes y salientes para dar sensación de </a:t>
            </a:r>
            <a:r>
              <a:rPr lang="es-ES" sz="2400" b="1" strike="noStrike" spc="-1">
                <a:solidFill>
                  <a:srgbClr val="000000"/>
                </a:solidFill>
                <a:latin typeface="Calibri"/>
                <a:ea typeface="DejaVu Sans"/>
              </a:rPr>
              <a:t>movimiento</a:t>
            </a:r>
            <a:r>
              <a:rPr lang="es-ES" sz="2400" b="0" strike="noStrike" spc="-1">
                <a:solidFill>
                  <a:srgbClr val="000000"/>
                </a:solidFill>
                <a:latin typeface="Calibri"/>
                <a:ea typeface="DejaVu Sans"/>
              </a:rPr>
              <a:t> y claroscuro</a:t>
            </a:r>
            <a:r>
              <a:rPr lang="es-ES" sz="3200" b="0" strike="noStrike" spc="-1">
                <a:solidFill>
                  <a:srgbClr val="000000"/>
                </a:solidFill>
                <a:latin typeface="Calibri"/>
                <a:ea typeface="DejaVu Sans"/>
              </a:rPr>
              <a:t> </a:t>
            </a:r>
            <a:endParaRPr lang="es-ES" sz="3200" b="0" strike="noStrike" spc="-1">
              <a:latin typeface="Arial"/>
            </a:endParaRPr>
          </a:p>
          <a:p>
            <a:pPr marL="914400" lvl="2" indent="-215640">
              <a:lnSpc>
                <a:spcPct val="100000"/>
              </a:lnSpc>
              <a:buClr>
                <a:srgbClr val="000000"/>
              </a:buClr>
              <a:buFont typeface="Wingdings" charset="2"/>
              <a:buChar char=""/>
            </a:pPr>
            <a:r>
              <a:rPr lang="es-ES" sz="2400" b="1" strike="noStrike" spc="-1">
                <a:solidFill>
                  <a:srgbClr val="000000"/>
                </a:solidFill>
                <a:latin typeface="Calibri"/>
                <a:ea typeface="DejaVu Sans"/>
              </a:rPr>
              <a:t> Columnas salomónicas </a:t>
            </a:r>
            <a:r>
              <a:rPr lang="es-ES" sz="2400" b="0" strike="noStrike" spc="-1">
                <a:solidFill>
                  <a:srgbClr val="000000"/>
                </a:solidFill>
                <a:latin typeface="Calibri"/>
                <a:ea typeface="DejaVu Sans"/>
              </a:rPr>
              <a:t> (de fuste retorcido)</a:t>
            </a:r>
            <a:endParaRPr lang="es-ES" sz="2400" b="0" strike="noStrike" spc="-1">
              <a:latin typeface="Arial"/>
            </a:endParaRPr>
          </a:p>
          <a:p>
            <a:pPr marL="914400" lvl="2" indent="-215640">
              <a:lnSpc>
                <a:spcPct val="100000"/>
              </a:lnSpc>
              <a:buClr>
                <a:srgbClr val="000000"/>
              </a:buClr>
              <a:buFont typeface="Wingdings" charset="2"/>
              <a:buChar char=""/>
            </a:pPr>
            <a:r>
              <a:rPr lang="es-ES" sz="2400" b="0" strike="noStrike" spc="-1">
                <a:solidFill>
                  <a:srgbClr val="000000"/>
                </a:solidFill>
                <a:latin typeface="Calibri"/>
                <a:ea typeface="DejaVu Sans"/>
              </a:rPr>
              <a:t> Entablamentos curvados</a:t>
            </a:r>
            <a:endParaRPr lang="es-ES" sz="2400" b="0" strike="noStrike" spc="-1">
              <a:latin typeface="Arial"/>
            </a:endParaRPr>
          </a:p>
          <a:p>
            <a:pPr marL="914400" lvl="2" indent="-215640">
              <a:lnSpc>
                <a:spcPct val="100000"/>
              </a:lnSpc>
              <a:buClr>
                <a:srgbClr val="000000"/>
              </a:buClr>
              <a:buFont typeface="Wingdings" charset="2"/>
              <a:buChar char=""/>
            </a:pPr>
            <a:r>
              <a:rPr lang="es-ES" sz="2400" b="0" strike="noStrike" spc="-1">
                <a:solidFill>
                  <a:srgbClr val="000000"/>
                </a:solidFill>
                <a:latin typeface="Calibri"/>
                <a:ea typeface="DejaVu Sans"/>
              </a:rPr>
              <a:t> </a:t>
            </a:r>
            <a:r>
              <a:rPr lang="es-ES" sz="2400" b="1" strike="noStrike" spc="-1">
                <a:solidFill>
                  <a:srgbClr val="000000"/>
                </a:solidFill>
                <a:latin typeface="Calibri"/>
                <a:ea typeface="DejaVu Sans"/>
              </a:rPr>
              <a:t>Frontones </a:t>
            </a:r>
            <a:r>
              <a:rPr lang="es-ES" sz="3200" b="1" strike="noStrike" spc="-1">
                <a:solidFill>
                  <a:srgbClr val="000000"/>
                </a:solidFill>
                <a:latin typeface="Calibri"/>
                <a:ea typeface="DejaVu Sans"/>
              </a:rPr>
              <a:t> </a:t>
            </a:r>
            <a:r>
              <a:rPr lang="es-ES" sz="2400" b="1" strike="noStrike" spc="-1">
                <a:solidFill>
                  <a:srgbClr val="000000"/>
                </a:solidFill>
                <a:latin typeface="Calibri"/>
                <a:ea typeface="DejaVu Sans"/>
              </a:rPr>
              <a:t>partidos </a:t>
            </a:r>
            <a:r>
              <a:rPr lang="es-ES" sz="2400" b="0" strike="noStrike" spc="-1">
                <a:solidFill>
                  <a:srgbClr val="000000"/>
                </a:solidFill>
                <a:latin typeface="Calibri"/>
                <a:ea typeface="DejaVu Sans"/>
              </a:rPr>
              <a:t>(semicirculares o triangulares)</a:t>
            </a:r>
            <a:endParaRPr lang="es-ES" sz="2400" b="0" strike="noStrike" spc="-1">
              <a:latin typeface="Arial"/>
            </a:endParaRPr>
          </a:p>
          <a:p>
            <a:pPr marL="914400" lvl="2" indent="-215640">
              <a:lnSpc>
                <a:spcPct val="100000"/>
              </a:lnSpc>
              <a:buClr>
                <a:srgbClr val="000000"/>
              </a:buClr>
              <a:buFont typeface="Wingdings" charset="2"/>
              <a:buChar char=""/>
            </a:pPr>
            <a:r>
              <a:rPr lang="es-ES" sz="2400" b="1" strike="noStrike" spc="-1">
                <a:solidFill>
                  <a:srgbClr val="000000"/>
                </a:solidFill>
                <a:latin typeface="Calibri"/>
                <a:ea typeface="DejaVu Sans"/>
              </a:rPr>
              <a:t>Plantas elípticas</a:t>
            </a:r>
            <a:r>
              <a:rPr lang="es-ES" sz="2400" b="0" strike="noStrike" spc="-1">
                <a:solidFill>
                  <a:srgbClr val="000000"/>
                </a:solidFill>
                <a:latin typeface="Calibri"/>
                <a:ea typeface="DejaVu Sans"/>
              </a:rPr>
              <a:t>, </a:t>
            </a:r>
            <a:r>
              <a:rPr lang="es-ES" sz="2400" b="1" strike="noStrike" spc="-1">
                <a:solidFill>
                  <a:srgbClr val="000000"/>
                </a:solidFill>
                <a:latin typeface="Calibri"/>
                <a:ea typeface="DejaVu Sans"/>
              </a:rPr>
              <a:t>circulares, mixtas</a:t>
            </a:r>
            <a:r>
              <a:rPr lang="es-ES" sz="2400" b="0" strike="noStrike" spc="-1">
                <a:solidFill>
                  <a:srgbClr val="000000"/>
                </a:solidFill>
                <a:latin typeface="Calibri"/>
                <a:ea typeface="DejaVu Sans"/>
              </a:rPr>
              <a:t>. </a:t>
            </a:r>
            <a:endParaRPr lang="es-ES" sz="2400" b="0" strike="noStrike" spc="-1">
              <a:latin typeface="Arial"/>
            </a:endParaRPr>
          </a:p>
          <a:p>
            <a:pPr>
              <a:lnSpc>
                <a:spcPct val="100000"/>
              </a:lnSpc>
            </a:pPr>
            <a:endParaRPr lang="es-ES" sz="2400" b="0" strike="noStrike" spc="-1">
              <a:latin typeface="Arial"/>
            </a:endParaRPr>
          </a:p>
          <a:p>
            <a:pPr marL="914400">
              <a:lnSpc>
                <a:spcPct val="100000"/>
              </a:lnSpc>
            </a:pPr>
            <a:endParaRPr lang="es-ES" sz="2400" b="0" strike="noStrike" spc="-1">
              <a:latin typeface="Arial"/>
            </a:endParaRPr>
          </a:p>
          <a:p>
            <a:pPr marL="914400">
              <a:lnSpc>
                <a:spcPct val="100000"/>
              </a:lnSpc>
            </a:pPr>
            <a:r>
              <a:rPr lang="es-ES" sz="2400" b="0" strike="noStrike" spc="-1">
                <a:solidFill>
                  <a:srgbClr val="000000"/>
                </a:solidFill>
                <a:latin typeface="Calibri"/>
                <a:ea typeface="DejaVu Sans"/>
              </a:rPr>
              <a:t>EDIFICIOS</a:t>
            </a:r>
            <a:r>
              <a:rPr lang="es-ES" sz="2800" b="0" strike="noStrike" spc="-1">
                <a:solidFill>
                  <a:srgbClr val="000000"/>
                </a:solidFill>
                <a:latin typeface="Calibri"/>
                <a:ea typeface="DejaVu Sans"/>
              </a:rPr>
              <a:t>: </a:t>
            </a:r>
            <a:r>
              <a:rPr lang="es-ES" sz="2000" b="0" strike="noStrike" spc="-1">
                <a:solidFill>
                  <a:srgbClr val="000000"/>
                </a:solidFill>
                <a:latin typeface="Calibri"/>
                <a:ea typeface="DejaVu Sans"/>
              </a:rPr>
              <a:t>TEMPLOS Y PALACIOS</a:t>
            </a:r>
            <a:endParaRPr lang="es-ES" sz="2000" b="0" strike="noStrike" spc="-1">
              <a:latin typeface="Arial"/>
            </a:endParaRPr>
          </a:p>
          <a:p>
            <a:pPr marL="914400">
              <a:lnSpc>
                <a:spcPct val="100000"/>
              </a:lnSpc>
            </a:pPr>
            <a:r>
              <a:rPr lang="es-ES" sz="2400" b="0" strike="noStrike" spc="-1">
                <a:solidFill>
                  <a:srgbClr val="000000"/>
                </a:solidFill>
                <a:latin typeface="Calibri"/>
                <a:ea typeface="DejaVu Sans"/>
              </a:rPr>
              <a:t>URBANISMO</a:t>
            </a:r>
            <a:endParaRPr lang="es-ES" sz="2400" b="0" strike="noStrike" spc="-1">
              <a:latin typeface="Arial"/>
            </a:endParaRPr>
          </a:p>
          <a:p>
            <a:pPr marL="914400">
              <a:lnSpc>
                <a:spcPct val="100000"/>
              </a:lnSpc>
            </a:pPr>
            <a:endParaRPr lang="es-E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 name="Picture 2_3" descr="http://www.visart.uga.edu/courses/arhi2100/slides/week8/st.peters/lar/stpeters_basilica_lr.jpg"/>
          <p:cNvPicPr/>
          <p:nvPr/>
        </p:nvPicPr>
        <p:blipFill>
          <a:blip r:embed="rId2" cstate="print"/>
          <a:srcRect l="23333" r="23333"/>
          <a:stretch/>
        </p:blipFill>
        <p:spPr>
          <a:xfrm>
            <a:off x="785880" y="785880"/>
            <a:ext cx="3317400" cy="4976280"/>
          </a:xfrm>
          <a:prstGeom prst="rect">
            <a:avLst/>
          </a:prstGeom>
          <a:ln w="0">
            <a:noFill/>
          </a:ln>
        </p:spPr>
      </p:pic>
      <p:sp>
        <p:nvSpPr>
          <p:cNvPr id="492" name="CustomShape 1"/>
          <p:cNvSpPr/>
          <p:nvPr/>
        </p:nvSpPr>
        <p:spPr>
          <a:xfrm>
            <a:off x="4357800" y="1143000"/>
            <a:ext cx="4071600" cy="44827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FFFFFF"/>
                </a:solidFill>
                <a:latin typeface="Arial"/>
                <a:ea typeface="Arial"/>
              </a:rPr>
              <a:t>La basílica de S. Pedro del Vaticano, iniciada por Bramante y continuada por   Miguel Ángel fue concluida por </a:t>
            </a:r>
            <a:r>
              <a:rPr lang="es-ES" sz="2400" b="0" strike="noStrike" spc="-1">
                <a:solidFill>
                  <a:srgbClr val="FFFF66"/>
                </a:solidFill>
                <a:latin typeface="Arial"/>
                <a:ea typeface="Arial"/>
              </a:rPr>
              <a:t>CARLO MADERNO  </a:t>
            </a:r>
            <a:r>
              <a:rPr lang="es-ES" sz="2400" b="0" strike="noStrike" spc="-1">
                <a:solidFill>
                  <a:srgbClr val="FFFFFF"/>
                </a:solidFill>
                <a:latin typeface="Arial"/>
                <a:ea typeface="Arial"/>
              </a:rPr>
              <a:t>que añadió tres naves al primitivo proyecto de planta de cruz griega y construyó la actual fachada ya barroca pero de un barroquismo atenuado (órdenes gigantes, frontones…). </a:t>
            </a:r>
            <a:endParaRPr lang="es-E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CustomShape 1"/>
          <p:cNvSpPr/>
          <p:nvPr/>
        </p:nvSpPr>
        <p:spPr>
          <a:xfrm>
            <a:off x="762120" y="6308280"/>
            <a:ext cx="7772040" cy="38088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rPr>
              <a:t>Fachada de la Bas</a:t>
            </a:r>
            <a:r>
              <a:rPr lang="es-ES" sz="1800" b="1" strike="noStrike" spc="-1">
                <a:solidFill>
                  <a:srgbClr val="FFFFFF"/>
                </a:solidFill>
                <a:latin typeface="Times New Roman"/>
              </a:rPr>
              <a:t>í</a:t>
            </a:r>
            <a:r>
              <a:rPr lang="es-ES" sz="1800" b="1" strike="noStrike" spc="-1">
                <a:solidFill>
                  <a:srgbClr val="FFFFFF"/>
                </a:solidFill>
                <a:latin typeface="Arial"/>
              </a:rPr>
              <a:t>lica de San Pedro, Carlo Maderno, 1607-1621. </a:t>
            </a:r>
            <a:r>
              <a:t/>
            </a:r>
            <a:br/>
            <a:r>
              <a:rPr lang="es-ES" sz="1800" b="1" strike="noStrike" spc="-1">
                <a:solidFill>
                  <a:srgbClr val="FFFFFF"/>
                </a:solidFill>
                <a:latin typeface="Arial"/>
              </a:rPr>
              <a:t>Plaza de San Pedro del Vaticano. Roma.</a:t>
            </a:r>
            <a:endParaRPr lang="es-ES" sz="1800" b="0" strike="noStrike" spc="-1">
              <a:latin typeface="Arial"/>
            </a:endParaRPr>
          </a:p>
        </p:txBody>
      </p:sp>
      <p:pic>
        <p:nvPicPr>
          <p:cNvPr id="494" name="Picture 3_2"/>
          <p:cNvPicPr/>
          <p:nvPr/>
        </p:nvPicPr>
        <p:blipFill>
          <a:blip r:embed="rId2" cstate="print"/>
          <a:srcRect t="4868"/>
          <a:stretch/>
        </p:blipFill>
        <p:spPr>
          <a:xfrm>
            <a:off x="684360" y="549360"/>
            <a:ext cx="7703640" cy="56160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CustomShape 1"/>
          <p:cNvSpPr/>
          <p:nvPr/>
        </p:nvSpPr>
        <p:spPr>
          <a:xfrm>
            <a:off x="5579640" y="475920"/>
            <a:ext cx="3528720" cy="61322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t/>
            </a:r>
            <a:br/>
            <a:r>
              <a:t/>
            </a:r>
            <a:br/>
            <a:r>
              <a:rPr lang="es-ES" sz="1800" b="1" strike="noStrike" spc="-1">
                <a:solidFill>
                  <a:srgbClr val="FFFFFF"/>
                </a:solidFill>
                <a:latin typeface="Arial"/>
              </a:rPr>
              <a:t> En 1656,  el Papa Alejandro VII encargó a </a:t>
            </a:r>
            <a:r>
              <a:rPr lang="es-ES" sz="1800" b="1" strike="noStrike" spc="-1">
                <a:solidFill>
                  <a:srgbClr val="FFFF7D"/>
                </a:solidFill>
                <a:latin typeface="Arial"/>
              </a:rPr>
              <a:t>Bernini</a:t>
            </a:r>
            <a:r>
              <a:rPr lang="es-ES" sz="1800" b="1" strike="noStrike" spc="-1">
                <a:solidFill>
                  <a:srgbClr val="FFFFFF"/>
                </a:solidFill>
                <a:latin typeface="Arial"/>
              </a:rPr>
              <a:t>, que ya había realizado el baldaquino en el interior, la construcción de la plaza, con el fin de crear un sitio capaz de acoger grandes congregaciones de fieles.</a:t>
            </a:r>
            <a:r>
              <a:rPr lang="es-ES_tradnl" sz="1800" b="1" strike="noStrike" spc="-1">
                <a:solidFill>
                  <a:srgbClr val="CBCBCB"/>
                </a:solidFill>
                <a:latin typeface="Arial"/>
              </a:rPr>
              <a:t> </a:t>
            </a:r>
            <a:r>
              <a:t/>
            </a:r>
            <a:br/>
            <a:r>
              <a:rPr lang="es-ES_tradnl" sz="1800" b="1" strike="noStrike" spc="-1">
                <a:solidFill>
                  <a:srgbClr val="CBCBCB"/>
                </a:solidFill>
                <a:latin typeface="Arial"/>
              </a:rPr>
              <a:t>La </a:t>
            </a:r>
            <a:r>
              <a:rPr lang="es-ES" sz="1800" b="1" i="1" strike="noStrike" spc="-1">
                <a:solidFill>
                  <a:srgbClr val="FFFFFF"/>
                </a:solidFill>
                <a:latin typeface="Arial"/>
              </a:rPr>
              <a:t>plaza de San Pedro</a:t>
            </a:r>
            <a:r>
              <a:rPr lang="es-ES" sz="1800" b="1" strike="noStrike" spc="-1">
                <a:solidFill>
                  <a:srgbClr val="FFFFFF"/>
                </a:solidFill>
                <a:latin typeface="Arial"/>
              </a:rPr>
              <a:t> se compone en realidad de dos plazas tangentes, una de forma trapezoidal y otra elíptica. </a:t>
            </a:r>
            <a:r>
              <a:t/>
            </a:r>
            <a:br/>
            <a:r>
              <a:rPr lang="es-ES" sz="1800" b="1" strike="noStrike" spc="-1">
                <a:solidFill>
                  <a:srgbClr val="FFFFFF"/>
                </a:solidFill>
                <a:latin typeface="Arial"/>
              </a:rPr>
              <a:t>La plaza trapezoidal se cierra hacia el frente reduciendo ópticamente la fachada de Maderno y logrando que los espectadores situados en la plaza elíptica perciban la concepción original de la cúpula de Miguel Ángel.</a:t>
            </a:r>
            <a:r>
              <a:t/>
            </a:r>
            <a:br/>
            <a:endParaRPr lang="es-ES" sz="1800" b="0" strike="noStrike" spc="-1">
              <a:latin typeface="Arial"/>
            </a:endParaRPr>
          </a:p>
        </p:txBody>
      </p:sp>
      <p:pic>
        <p:nvPicPr>
          <p:cNvPr id="496" name="Picture 3_3" descr="sperevatica"/>
          <p:cNvPicPr/>
          <p:nvPr/>
        </p:nvPicPr>
        <p:blipFill>
          <a:blip r:embed="rId2" cstate="print"/>
          <a:stretch/>
        </p:blipFill>
        <p:spPr>
          <a:xfrm>
            <a:off x="0" y="1268280"/>
            <a:ext cx="5544720" cy="4336920"/>
          </a:xfrm>
          <a:prstGeom prst="rect">
            <a:avLst/>
          </a:prstGeom>
          <a:ln w="0">
            <a:noFill/>
          </a:ln>
        </p:spPr>
      </p:pic>
      <p:sp>
        <p:nvSpPr>
          <p:cNvPr id="497" name="CustomShape 2"/>
          <p:cNvSpPr/>
          <p:nvPr/>
        </p:nvSpPr>
        <p:spPr>
          <a:xfrm>
            <a:off x="785880" y="214200"/>
            <a:ext cx="8106840" cy="45936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66"/>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2400" b="0" strike="noStrike" spc="-1">
                <a:solidFill>
                  <a:srgbClr val="004D99"/>
                </a:solidFill>
                <a:latin typeface="Arial"/>
                <a:ea typeface="Arial"/>
              </a:rPr>
              <a:t>PLAZA DE SAN PEDRO DEL VATICANO (1656-1667)</a:t>
            </a:r>
            <a:endParaRPr lang="es-E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7" presetClass="entr" fill="hold" nodeType="afterEffect">
                                  <p:stCondLst>
                                    <p:cond delay="0"/>
                                  </p:stCondLst>
                                  <p:iterate type="lt">
                                    <p:tmAbs val="40"/>
                                  </p:iterate>
                                  <p:childTnLst>
                                    <p:set>
                                      <p:cBhvr>
                                        <p:cTn id="6" dur="1" fill="hold">
                                          <p:stCondLst>
                                            <p:cond delay="0"/>
                                          </p:stCondLst>
                                        </p:cTn>
                                        <p:tgtEl>
                                          <p:spTgt spid="495"/>
                                        </p:tgtEl>
                                        <p:attrNameLst>
                                          <p:attrName>style.visibility</p:attrName>
                                        </p:attrNameLst>
                                      </p:cBhvr>
                                      <p:to>
                                        <p:strVal val="visible"/>
                                      </p:to>
                                    </p:set>
                                    <p:anim calcmode="discrete" valueType="clr">
                                      <p:cBhvr additive="repl">
                                        <p:cTn id="7" dur="80"/>
                                        <p:tgtEl>
                                          <p:spTgt spid="495"/>
                                        </p:tgtEl>
                                        <p:attrNameLst>
                                          <p:attrName>style.color</p:attrName>
                                        </p:attrNameLst>
                                      </p:cBhvr>
                                      <p:tavLst>
                                        <p:tav tm="0">
                                          <p:val>
                                            <p:strVal val="rgb(0,51,51)"/>
                                          </p:val>
                                        </p:tav>
                                        <p:tav tm="50000">
                                          <p:val>
                                            <p:strVal val="rgb(0,-52,-52)"/>
                                          </p:val>
                                        </p:tav>
                                      </p:tavLst>
                                    </p:anim>
                                    <p:anim calcmode="discrete" valueType="clr">
                                      <p:cBhvr additive="repl">
                                        <p:cTn id="8" dur="80"/>
                                        <p:tgtEl>
                                          <p:spTgt spid="495"/>
                                        </p:tgtEl>
                                        <p:attrNameLst>
                                          <p:attrName>fillcolor</p:attrName>
                                        </p:attrNameLst>
                                      </p:cBhvr>
                                      <p:tavLst>
                                        <p:tav tm="0">
                                          <p:val>
                                            <p:strVal val="rgb(0,51,51)"/>
                                          </p:val>
                                        </p:tav>
                                        <p:tav tm="50000">
                                          <p:val>
                                            <p:strVal val="rgb(0,-52,-52)"/>
                                          </p:val>
                                        </p:tav>
                                      </p:tavLst>
                                    </p:anim>
                                    <p:set>
                                      <p:cBhvr>
                                        <p:cTn id="9" dur="80"/>
                                        <p:tgtEl>
                                          <p:spTgt spid="49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 name="1 Imagen" descr="PLAZA-SAN-PEDRO.png"/>
          <p:cNvPicPr/>
          <p:nvPr/>
        </p:nvPicPr>
        <p:blipFill>
          <a:blip r:embed="rId2" cstate="print"/>
          <a:stretch/>
        </p:blipFill>
        <p:spPr>
          <a:xfrm>
            <a:off x="19080" y="1412640"/>
            <a:ext cx="9104760" cy="40316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CustomShape 1"/>
          <p:cNvSpPr/>
          <p:nvPr/>
        </p:nvSpPr>
        <p:spPr>
          <a:xfrm>
            <a:off x="285840" y="6021360"/>
            <a:ext cx="8857800" cy="6422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Times New Roman"/>
              </a:rPr>
              <a:t>El barroco es un arte urbanístico, trata de integrar los edificios en el espacio urbano. Bernini consigue a la perfección este objetivo.</a:t>
            </a:r>
            <a:endParaRPr lang="es-ES" sz="1800" b="0" strike="noStrike" spc="-1">
              <a:latin typeface="Arial"/>
            </a:endParaRPr>
          </a:p>
        </p:txBody>
      </p:sp>
      <p:pic>
        <p:nvPicPr>
          <p:cNvPr id="499" name="Picture 5_6" descr="http://static.flickr.com/128/319488009_541f50a473_o.jpg"/>
          <p:cNvPicPr/>
          <p:nvPr/>
        </p:nvPicPr>
        <p:blipFill>
          <a:blip r:embed="rId2" cstate="print"/>
          <a:srcRect l="2643" t="2726" r="2188" b="6323"/>
          <a:stretch/>
        </p:blipFill>
        <p:spPr>
          <a:xfrm>
            <a:off x="285840" y="0"/>
            <a:ext cx="8573760" cy="5949720"/>
          </a:xfrm>
          <a:prstGeom prst="rect">
            <a:avLst/>
          </a:prstGeom>
          <a:ln w="0">
            <a:noFill/>
          </a:ln>
        </p:spPr>
      </p:pic>
      <p:sp>
        <p:nvSpPr>
          <p:cNvPr id="500" name="CustomShape 2"/>
          <p:cNvSpPr/>
          <p:nvPr/>
        </p:nvSpPr>
        <p:spPr>
          <a:xfrm>
            <a:off x="1763640" y="0"/>
            <a:ext cx="5225760" cy="33696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66"/>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99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1600" b="0" strike="noStrike" spc="-1">
                <a:solidFill>
                  <a:srgbClr val="004D99"/>
                </a:solidFill>
                <a:latin typeface="Arial"/>
                <a:ea typeface="Arial"/>
              </a:rPr>
              <a:t>PLAZA DE SAN PEDRO DEL VATICANO (1656-1667)</a:t>
            </a:r>
            <a:endParaRPr lang="es-ES" sz="16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Picture 7_0" descr="http://www.biada.org/materies/artsdidactica/art/arquit/barroc/sperevatica.jpg"/>
          <p:cNvPicPr/>
          <p:nvPr/>
        </p:nvPicPr>
        <p:blipFill>
          <a:blip r:embed="rId2" cstate="print"/>
          <a:stretch/>
        </p:blipFill>
        <p:spPr>
          <a:xfrm>
            <a:off x="642960" y="285840"/>
            <a:ext cx="7929360" cy="6202080"/>
          </a:xfrm>
          <a:prstGeom prst="rect">
            <a:avLst/>
          </a:prstGeom>
          <a:ln w="0">
            <a:noFill/>
          </a:ln>
        </p:spPr>
      </p:pic>
      <p:sp>
        <p:nvSpPr>
          <p:cNvPr id="502" name="CustomShape 1"/>
          <p:cNvSpPr/>
          <p:nvPr/>
        </p:nvSpPr>
        <p:spPr>
          <a:xfrm>
            <a:off x="3357720" y="214200"/>
            <a:ext cx="4959000" cy="1618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99"/>
                </a:solidFill>
                <a:latin typeface="Arial"/>
                <a:ea typeface="Times New Roman"/>
              </a:rPr>
              <a:t>Planta elíptica (típica forma barroca por su carácter inestable), con dos gigantescas columnatas que parten de la iglesia y rodean la plaza como abrazando a los fieles que se dirigen a la basílica. </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 name="Picture 2_5" descr="http://www.italyguides.it/images_virtuale/pict/san_pietro/saint_peter_001.jpg"/>
          <p:cNvPicPr/>
          <p:nvPr/>
        </p:nvPicPr>
        <p:blipFill>
          <a:blip r:embed="rId2" cstate="print"/>
          <a:srcRect b="3666"/>
          <a:stretch/>
        </p:blipFill>
        <p:spPr>
          <a:xfrm>
            <a:off x="500040" y="428760"/>
            <a:ext cx="8305560" cy="4800240"/>
          </a:xfrm>
          <a:prstGeom prst="rect">
            <a:avLst/>
          </a:prstGeom>
          <a:ln w="0">
            <a:noFill/>
          </a:ln>
        </p:spPr>
      </p:pic>
      <p:sp>
        <p:nvSpPr>
          <p:cNvPr id="509" name="CustomShape 1"/>
          <p:cNvSpPr/>
          <p:nvPr/>
        </p:nvSpPr>
        <p:spPr>
          <a:xfrm>
            <a:off x="714240" y="5258520"/>
            <a:ext cx="7961040" cy="15537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gn="just">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strike="noStrike" spc="-1">
                <a:solidFill>
                  <a:srgbClr val="000000"/>
                </a:solidFill>
                <a:latin typeface="Arial"/>
                <a:ea typeface="Times New Roman"/>
              </a:rPr>
              <a:t>Preocupación por el urbanismo, propia del barroco: Bernini realiza una columnata exenta</a:t>
            </a:r>
            <a:r>
              <a:rPr lang="es-ES_tradnl" sz="1600" b="0" strike="noStrike" spc="-1">
                <a:solidFill>
                  <a:srgbClr val="000000"/>
                </a:solidFill>
                <a:latin typeface="Arial"/>
                <a:ea typeface="Times New Roman"/>
              </a:rPr>
              <a:t>, es el rasgo más ingenioso, más revolucionario y al mismo tiempo más influyente. Hasta ahora, la columnata es empleada delante de un muro, dando la sensación de una pared horadada. En cambio Bernini, al ser exenta, la convierte en un elemento escultórico en donde actúa la luz, produciendo efectos de claroscuro, dando sensación de luminosidad cambiante.</a:t>
            </a:r>
            <a:endParaRPr lang="es-ES" sz="16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 name="1 Imagen" descr="173 Columnata de Bernini.jpg"/>
          <p:cNvPicPr/>
          <p:nvPr/>
        </p:nvPicPr>
        <p:blipFill>
          <a:blip r:embed="rId2" cstate="print"/>
          <a:stretch/>
        </p:blipFill>
        <p:spPr>
          <a:xfrm>
            <a:off x="0" y="548640"/>
            <a:ext cx="4535640" cy="6048000"/>
          </a:xfrm>
          <a:prstGeom prst="rect">
            <a:avLst/>
          </a:prstGeom>
          <a:ln w="0">
            <a:noFill/>
          </a:ln>
        </p:spPr>
      </p:pic>
      <p:pic>
        <p:nvPicPr>
          <p:cNvPr id="557" name="Picture 3" descr="G:\IMAGENES\BARROCO. ARQUITECTURA\ITALIA, Arquitectura\Bernini\Plaza de San Pedro\Bernini, Vaticano 2.jpg"/>
          <p:cNvPicPr/>
          <p:nvPr/>
        </p:nvPicPr>
        <p:blipFill>
          <a:blip r:embed="rId3" cstate="print"/>
          <a:srcRect r="1397"/>
          <a:stretch/>
        </p:blipFill>
        <p:spPr>
          <a:xfrm>
            <a:off x="4670640" y="1196640"/>
            <a:ext cx="4317840" cy="4825080"/>
          </a:xfrm>
          <a:prstGeom prst="rect">
            <a:avLst/>
          </a:prstGeom>
          <a:ln w="9525">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CustomShape 1"/>
          <p:cNvSpPr/>
          <p:nvPr/>
        </p:nvSpPr>
        <p:spPr>
          <a:xfrm>
            <a:off x="71280" y="4292640"/>
            <a:ext cx="8893080" cy="22406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spAutoFit/>
          </a:bodyPr>
          <a:lstStyle/>
          <a:p>
            <a:pPr>
              <a:lnSpc>
                <a:spcPct val="100000"/>
              </a:lnSpc>
              <a:spcAft>
                <a:spcPts val="899"/>
              </a:spcAft>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000000"/>
                </a:solidFill>
                <a:latin typeface="Arial"/>
                <a:ea typeface="DejaVu Sans"/>
              </a:rPr>
              <a:t>Las columnas se encuentran organizadas radialmente en torno al punto de generación de la elipse, creando un espacio desbaratado ópticamente.</a:t>
            </a:r>
            <a:endParaRPr lang="es-ES" sz="1800" b="0" strike="noStrike" spc="-1">
              <a:latin typeface="Arial"/>
            </a:endParaRPr>
          </a:p>
          <a:p>
            <a:pPr>
              <a:lnSpc>
                <a:spcPct val="100000"/>
              </a:lnSpc>
              <a:spcAft>
                <a:spcPts val="899"/>
              </a:spcAft>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000000"/>
                </a:solidFill>
                <a:latin typeface="Arial"/>
                <a:ea typeface="DejaVu Sans"/>
              </a:rPr>
              <a:t> El estilo cultivado por Bernini es bastante clásico, con un sentido muy sobrio en el uso del orden toscano, aunque por la dinámica y escenografía es barroco. </a:t>
            </a:r>
            <a:endParaRPr lang="es-ES" sz="1800" b="0" strike="noStrike" spc="-1">
              <a:latin typeface="Arial"/>
            </a:endParaRPr>
          </a:p>
          <a:p>
            <a:pPr>
              <a:lnSpc>
                <a:spcPct val="100000"/>
              </a:lnSpc>
              <a:spcAft>
                <a:spcPts val="899"/>
              </a:spcAft>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0" strike="noStrike" spc="-1">
                <a:solidFill>
                  <a:srgbClr val="000000"/>
                </a:solidFill>
                <a:latin typeface="Arial"/>
                <a:ea typeface="DejaVu Sans"/>
              </a:rPr>
              <a:t>El uso de </a:t>
            </a:r>
            <a:r>
              <a:rPr lang="es-ES" sz="1800" b="0" u="sng" strike="noStrike" spc="-1">
                <a:solidFill>
                  <a:srgbClr val="000000"/>
                </a:solidFill>
                <a:uFillTx/>
                <a:latin typeface="Arial"/>
                <a:ea typeface="DejaVu Sans"/>
              </a:rPr>
              <a:t>columnas</a:t>
            </a:r>
            <a:r>
              <a:rPr lang="es-ES" sz="1800" b="0" strike="noStrike" spc="-1">
                <a:solidFill>
                  <a:srgbClr val="000000"/>
                </a:solidFill>
                <a:latin typeface="Arial"/>
                <a:ea typeface="DejaVu Sans"/>
              </a:rPr>
              <a:t> con</a:t>
            </a:r>
            <a:r>
              <a:rPr lang="es-ES" sz="1800" b="0" u="sng" strike="noStrike" spc="-1">
                <a:solidFill>
                  <a:srgbClr val="000000"/>
                </a:solidFill>
                <a:uFillTx/>
                <a:latin typeface="Arial"/>
                <a:ea typeface="DejaVu Sans"/>
              </a:rPr>
              <a:t> balaustradas</a:t>
            </a:r>
            <a:r>
              <a:rPr lang="es-ES" sz="1800" b="0" strike="noStrike" spc="-1">
                <a:solidFill>
                  <a:srgbClr val="000000"/>
                </a:solidFill>
                <a:latin typeface="Arial"/>
                <a:ea typeface="DejaVu Sans"/>
              </a:rPr>
              <a:t> y </a:t>
            </a:r>
            <a:r>
              <a:rPr lang="es-ES" sz="1800" b="0" u="sng" strike="noStrike" spc="-1">
                <a:solidFill>
                  <a:srgbClr val="000000"/>
                </a:solidFill>
                <a:uFillTx/>
                <a:latin typeface="Arial"/>
                <a:ea typeface="DejaVu Sans"/>
              </a:rPr>
              <a:t>estatuas</a:t>
            </a:r>
            <a:r>
              <a:rPr lang="es-ES" sz="1800" b="0" strike="noStrike" spc="-1">
                <a:solidFill>
                  <a:srgbClr val="000000"/>
                </a:solidFill>
                <a:latin typeface="Arial"/>
                <a:ea typeface="DejaVu Sans"/>
              </a:rPr>
              <a:t> nos recuerda a Palladio en el </a:t>
            </a:r>
            <a:r>
              <a:rPr lang="es-ES" sz="1800" b="0" i="1" strike="noStrike" spc="-1">
                <a:solidFill>
                  <a:srgbClr val="000000"/>
                </a:solidFill>
                <a:latin typeface="Arial"/>
                <a:ea typeface="DejaVu Sans"/>
              </a:rPr>
              <a:t>Teatro Olímpico</a:t>
            </a:r>
            <a:r>
              <a:rPr lang="es-ES" sz="1800" b="0" strike="noStrike" spc="-1">
                <a:solidFill>
                  <a:srgbClr val="000000"/>
                </a:solidFill>
                <a:latin typeface="Arial"/>
                <a:ea typeface="DejaVu Sans"/>
              </a:rPr>
              <a:t>. Un eje tetrástilo de columnas pareadas rompe la monotonía de los tramos medios.</a:t>
            </a:r>
            <a:endParaRPr lang="es-ES" sz="1800" b="0" strike="noStrike" spc="-1">
              <a:latin typeface="Arial"/>
            </a:endParaRPr>
          </a:p>
        </p:txBody>
      </p:sp>
      <p:pic>
        <p:nvPicPr>
          <p:cNvPr id="511" name="Picture 3_4" descr="pspcol"/>
          <p:cNvPicPr/>
          <p:nvPr/>
        </p:nvPicPr>
        <p:blipFill>
          <a:blip r:embed="rId2" cstate="print"/>
          <a:stretch/>
        </p:blipFill>
        <p:spPr>
          <a:xfrm>
            <a:off x="826920" y="480960"/>
            <a:ext cx="7488000" cy="3811320"/>
          </a:xfrm>
          <a:prstGeom prst="rect">
            <a:avLst/>
          </a:prstGeom>
          <a:ln w="0">
            <a:noFill/>
          </a:ln>
        </p:spPr>
      </p:pic>
      <p:sp>
        <p:nvSpPr>
          <p:cNvPr id="512" name="CustomShape 2"/>
          <p:cNvSpPr/>
          <p:nvPr/>
        </p:nvSpPr>
        <p:spPr>
          <a:xfrm>
            <a:off x="684360" y="1344600"/>
            <a:ext cx="1942560" cy="2231640"/>
          </a:xfrm>
          <a:prstGeom prst="ellipse">
            <a:avLst/>
          </a:prstGeom>
          <a:noFill/>
          <a:ln w="76320">
            <a:solidFill>
              <a:srgbClr val="FF6600"/>
            </a:solidFill>
            <a:miter/>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7" presetClass="entr" fill="hold" nodeType="afterEffect">
                                  <p:stCondLst>
                                    <p:cond delay="0"/>
                                  </p:stCondLst>
                                  <p:iterate type="lt">
                                    <p:tmAbs val="40"/>
                                  </p:iterate>
                                  <p:childTnLst>
                                    <p:set>
                                      <p:cBhvr>
                                        <p:cTn id="6" dur="1" fill="hold">
                                          <p:stCondLst>
                                            <p:cond delay="0"/>
                                          </p:stCondLst>
                                        </p:cTn>
                                        <p:tgtEl>
                                          <p:spTgt spid="510"/>
                                        </p:tgtEl>
                                        <p:attrNameLst>
                                          <p:attrName>style.visibility</p:attrName>
                                        </p:attrNameLst>
                                      </p:cBhvr>
                                      <p:to>
                                        <p:strVal val="visible"/>
                                      </p:to>
                                    </p:set>
                                    <p:anim calcmode="discrete" valueType="clr">
                                      <p:cBhvr additive="repl">
                                        <p:cTn id="7" dur="80"/>
                                        <p:tgtEl>
                                          <p:spTgt spid="510"/>
                                        </p:tgtEl>
                                        <p:attrNameLst>
                                          <p:attrName>style.color</p:attrName>
                                        </p:attrNameLst>
                                      </p:cBhvr>
                                      <p:tavLst>
                                        <p:tav tm="0">
                                          <p:val>
                                            <p:strVal val="rgb(0,51,51)"/>
                                          </p:val>
                                        </p:tav>
                                        <p:tav tm="50000">
                                          <p:val>
                                            <p:strVal val="rgb(0,-52,-52)"/>
                                          </p:val>
                                        </p:tav>
                                      </p:tavLst>
                                    </p:anim>
                                    <p:anim calcmode="discrete" valueType="clr">
                                      <p:cBhvr additive="repl">
                                        <p:cTn id="8" dur="80"/>
                                        <p:tgtEl>
                                          <p:spTgt spid="510"/>
                                        </p:tgtEl>
                                        <p:attrNameLst>
                                          <p:attrName>fillcolor</p:attrName>
                                        </p:attrNameLst>
                                      </p:cBhvr>
                                      <p:tavLst>
                                        <p:tav tm="0">
                                          <p:val>
                                            <p:strVal val="rgb(0,51,51)"/>
                                          </p:val>
                                        </p:tav>
                                        <p:tav tm="50000">
                                          <p:val>
                                            <p:strVal val="rgb(0,-52,-52)"/>
                                          </p:val>
                                        </p:tav>
                                      </p:tavLst>
                                    </p:anim>
                                    <p:set>
                                      <p:cBhvr>
                                        <p:cTn id="9" dur="80"/>
                                        <p:tgtEl>
                                          <p:spTgt spid="510"/>
                                        </p:tgtEl>
                                        <p:attrNameLst>
                                          <p:attrName>fill.type</p:attrName>
                                        </p:attrNameLst>
                                      </p:cBhvr>
                                      <p:to>
                                        <p:strVal val="solid"/>
                                      </p:to>
                                    </p:set>
                                  </p:childTnLst>
                                </p:cTn>
                              </p:par>
                            </p:childTnLst>
                          </p:cTn>
                        </p:par>
                        <p:par>
                          <p:cTn id="10" fill="hold">
                            <p:stCondLst>
                              <p:cond delay="15920"/>
                            </p:stCondLst>
                            <p:childTnLst>
                              <p:par>
                                <p:cTn id="11" presetID="23" presetClass="entr" presetSubtype="16" fill="hold" nodeType="afterEffect">
                                  <p:stCondLst>
                                    <p:cond delay="0"/>
                                  </p:stCondLst>
                                  <p:childTnLst>
                                    <p:set>
                                      <p:cBhvr>
                                        <p:cTn id="12" dur="1" fill="hold">
                                          <p:stCondLst>
                                            <p:cond delay="0"/>
                                          </p:stCondLst>
                                        </p:cTn>
                                        <p:tgtEl>
                                          <p:spTgt spid="512"/>
                                        </p:tgtEl>
                                        <p:attrNameLst>
                                          <p:attrName>style.visibility</p:attrName>
                                        </p:attrNameLst>
                                      </p:cBhvr>
                                      <p:to>
                                        <p:strVal val="visible"/>
                                      </p:to>
                                    </p:set>
                                    <p:anim calcmode="lin" valueType="num">
                                      <p:cBhvr additive="repl">
                                        <p:cTn id="13" dur="500" fill="hold"/>
                                        <p:tgtEl>
                                          <p:spTgt spid="512"/>
                                        </p:tgtEl>
                                        <p:attrNameLst>
                                          <p:attrName>ppt_w</p:attrName>
                                        </p:attrNameLst>
                                      </p:cBhvr>
                                      <p:tavLst>
                                        <p:tav tm="0">
                                          <p:val>
                                            <p:fltVal val="0"/>
                                          </p:val>
                                        </p:tav>
                                        <p:tav tm="100000">
                                          <p:val>
                                            <p:strVal val="#ppt_w"/>
                                          </p:val>
                                        </p:tav>
                                      </p:tavLst>
                                    </p:anim>
                                    <p:anim calcmode="lin" valueType="num">
                                      <p:cBhvr additive="repl">
                                        <p:cTn id="14" dur="500" fill="hold"/>
                                        <p:tgtEl>
                                          <p:spTgt spid="5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 name="Picture 3_5" descr="http://www.stpetersbasilica.org/Pics/SQR/Alx-ca-ststs-02.jpg"/>
          <p:cNvPicPr/>
          <p:nvPr/>
        </p:nvPicPr>
        <p:blipFill>
          <a:blip r:embed="rId2" cstate="print"/>
          <a:srcRect t="7535"/>
          <a:stretch/>
        </p:blipFill>
        <p:spPr>
          <a:xfrm>
            <a:off x="2643120" y="2571840"/>
            <a:ext cx="6294240" cy="3723840"/>
          </a:xfrm>
          <a:prstGeom prst="rect">
            <a:avLst/>
          </a:prstGeom>
          <a:ln w="0">
            <a:noFill/>
          </a:ln>
        </p:spPr>
      </p:pic>
      <p:pic>
        <p:nvPicPr>
          <p:cNvPr id="516" name="2 Imagen_1" descr="vaticano_01.jpg"/>
          <p:cNvPicPr/>
          <p:nvPr/>
        </p:nvPicPr>
        <p:blipFill>
          <a:blip r:embed="rId3" cstate="print"/>
          <a:stretch/>
        </p:blipFill>
        <p:spPr>
          <a:xfrm>
            <a:off x="142920" y="428760"/>
            <a:ext cx="3499920" cy="2333160"/>
          </a:xfrm>
          <a:prstGeom prst="rect">
            <a:avLst/>
          </a:prstGeom>
          <a:ln w="0">
            <a:noFill/>
          </a:ln>
        </p:spPr>
      </p:pic>
      <p:sp>
        <p:nvSpPr>
          <p:cNvPr id="517" name="CustomShape 1"/>
          <p:cNvSpPr/>
          <p:nvPr/>
        </p:nvSpPr>
        <p:spPr>
          <a:xfrm>
            <a:off x="3857760" y="291960"/>
            <a:ext cx="5071680" cy="17395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Times New Roman"/>
              </a:rPr>
              <a:t>Sobre las columnas corre un </a:t>
            </a:r>
            <a:r>
              <a:rPr lang="es-ES" sz="1800" b="1" strike="noStrike" spc="-1">
                <a:solidFill>
                  <a:srgbClr val="000000"/>
                </a:solidFill>
                <a:latin typeface="Arial"/>
                <a:ea typeface="Times New Roman"/>
              </a:rPr>
              <a:t>entablamento </a:t>
            </a:r>
            <a:r>
              <a:rPr lang="es-ES" sz="1800" b="0" strike="noStrike" spc="-1">
                <a:solidFill>
                  <a:srgbClr val="000000"/>
                </a:solidFill>
                <a:latin typeface="Arial"/>
                <a:ea typeface="Times New Roman"/>
              </a:rPr>
              <a:t>rematado con la típica </a:t>
            </a:r>
            <a:r>
              <a:rPr lang="es-ES" sz="1800" b="1" strike="noStrike" spc="-1">
                <a:solidFill>
                  <a:srgbClr val="000000"/>
                </a:solidFill>
                <a:latin typeface="Arial"/>
                <a:ea typeface="Times New Roman"/>
              </a:rPr>
              <a:t>balaustrada barroca</a:t>
            </a:r>
            <a:r>
              <a:rPr lang="es-ES" sz="1800" b="0" strike="noStrike" spc="-1">
                <a:solidFill>
                  <a:srgbClr val="000000"/>
                </a:solidFill>
                <a:latin typeface="Arial"/>
                <a:ea typeface="Times New Roman"/>
              </a:rPr>
              <a:t> coronada por </a:t>
            </a:r>
            <a:r>
              <a:rPr lang="es-ES" sz="1800" b="1" strike="noStrike" spc="-1">
                <a:solidFill>
                  <a:srgbClr val="000000"/>
                </a:solidFill>
                <a:latin typeface="Arial"/>
                <a:ea typeface="Times New Roman"/>
              </a:rPr>
              <a:t>enormes estatuas</a:t>
            </a:r>
            <a:r>
              <a:rPr lang="es-ES" sz="1800" b="0" strike="noStrike" spc="-1">
                <a:solidFill>
                  <a:srgbClr val="000000"/>
                </a:solidFill>
                <a:latin typeface="Arial"/>
                <a:ea typeface="Times New Roman"/>
              </a:rPr>
              <a:t> que representan a los grandes papas, apóstoles, profetas, santos y patriarcas que reciben a los cristianos que acuden al Vaticano.</a:t>
            </a:r>
            <a:endParaRPr lang="es-ES" sz="1800" b="0" strike="noStrike" spc="-1">
              <a:latin typeface="Arial"/>
            </a:endParaRPr>
          </a:p>
        </p:txBody>
      </p:sp>
      <p:pic>
        <p:nvPicPr>
          <p:cNvPr id="518" name="5 Imagen_1" descr="columnata.jpg"/>
          <p:cNvPicPr/>
          <p:nvPr/>
        </p:nvPicPr>
        <p:blipFill>
          <a:blip r:embed="rId4" cstate="print"/>
          <a:srcRect l="2695" t="6809" r="5933"/>
          <a:stretch/>
        </p:blipFill>
        <p:spPr>
          <a:xfrm>
            <a:off x="142920" y="3429000"/>
            <a:ext cx="2428560" cy="29300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1 Imagen"/>
          <p:cNvPicPr/>
          <p:nvPr/>
        </p:nvPicPr>
        <p:blipFill>
          <a:blip r:embed="rId2" cstate="print"/>
          <a:stretch/>
        </p:blipFill>
        <p:spPr>
          <a:xfrm>
            <a:off x="683640" y="0"/>
            <a:ext cx="3023640" cy="3745800"/>
          </a:xfrm>
          <a:prstGeom prst="rect">
            <a:avLst/>
          </a:prstGeom>
          <a:ln w="9525">
            <a:noFill/>
          </a:ln>
        </p:spPr>
      </p:pic>
      <p:pic>
        <p:nvPicPr>
          <p:cNvPr id="356" name="Picture 6" descr="Bernini, S Andrea Quirinale, Roma 2"/>
          <p:cNvPicPr/>
          <p:nvPr/>
        </p:nvPicPr>
        <p:blipFill>
          <a:blip r:embed="rId3" cstate="print"/>
          <a:stretch/>
        </p:blipFill>
        <p:spPr>
          <a:xfrm>
            <a:off x="323640" y="3869280"/>
            <a:ext cx="3023640" cy="2988000"/>
          </a:xfrm>
          <a:prstGeom prst="rect">
            <a:avLst/>
          </a:prstGeom>
          <a:ln w="9525">
            <a:noFill/>
          </a:ln>
        </p:spPr>
      </p:pic>
      <p:pic>
        <p:nvPicPr>
          <p:cNvPr id="357" name="Picture 2" descr="http://upload.wikimedia.org/wikipedia/commons/e/ec/Roman_architecture.jpg"/>
          <p:cNvPicPr/>
          <p:nvPr/>
        </p:nvPicPr>
        <p:blipFill>
          <a:blip r:embed="rId4" cstate="print"/>
          <a:stretch/>
        </p:blipFill>
        <p:spPr>
          <a:xfrm>
            <a:off x="4932000" y="980640"/>
            <a:ext cx="3851280" cy="50994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9" name="Group 1"/>
          <p:cNvGrpSpPr/>
          <p:nvPr/>
        </p:nvGrpSpPr>
        <p:grpSpPr>
          <a:xfrm>
            <a:off x="-84240" y="-5068800"/>
            <a:ext cx="9143640" cy="16995240"/>
            <a:chOff x="-84240" y="-5068800"/>
            <a:chExt cx="9143640" cy="16995240"/>
          </a:xfrm>
        </p:grpSpPr>
        <p:sp>
          <p:nvSpPr>
            <p:cNvPr id="520" name="CustomShape 2"/>
            <p:cNvSpPr/>
            <p:nvPr/>
          </p:nvSpPr>
          <p:spPr>
            <a:xfrm>
              <a:off x="-84240" y="-5068800"/>
              <a:ext cx="9143640" cy="16995240"/>
            </a:xfrm>
            <a:prstGeom prst="rect">
              <a:avLst/>
            </a:prstGeom>
            <a:noFill/>
            <a:ln w="0">
              <a:noFill/>
            </a:ln>
          </p:spPr>
          <p:style>
            <a:lnRef idx="0">
              <a:scrgbClr r="0" g="0" b="0"/>
            </a:lnRef>
            <a:fillRef idx="0">
              <a:scrgbClr r="0" g="0" b="0"/>
            </a:fillRef>
            <a:effectRef idx="0">
              <a:scrgbClr r="0" g="0" b="0"/>
            </a:effectRef>
            <a:fontRef idx="minor"/>
          </p:style>
        </p:sp>
        <p:sp>
          <p:nvSpPr>
            <p:cNvPr id="521" name="CustomShape 3"/>
            <p:cNvSpPr/>
            <p:nvPr/>
          </p:nvSpPr>
          <p:spPr>
            <a:xfrm>
              <a:off x="-84240" y="-5068800"/>
              <a:ext cx="9143640" cy="24537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noAutofit/>
            </a:bodyPr>
            <a:lstStyle/>
            <a:p>
              <a:pPr marL="216000" indent="-215640">
                <a:lnSpc>
                  <a:spcPct val="100000"/>
                </a:lnSpc>
                <a:buClr>
                  <a:srgbClr val="000000"/>
                </a:buClr>
                <a:buSzPct val="45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b="0" strike="noStrike" spc="-1">
                  <a:solidFill>
                    <a:srgbClr val="000000"/>
                  </a:solidFill>
                  <a:latin typeface="Arial"/>
                  <a:ea typeface="DejaVu Sans"/>
                </a:rPr>
                <a:t>  </a:t>
              </a:r>
              <a:r>
                <a:rPr lang="en-US" sz="13100" b="0" strike="noStrike" spc="-1">
                  <a:solidFill>
                    <a:srgbClr val="000000"/>
                  </a:solidFill>
                  <a:latin typeface="Arial"/>
                  <a:ea typeface="DejaVu Sans"/>
                </a:rPr>
                <a:t> </a:t>
              </a:r>
              <a:r>
                <a:rPr lang="en-US" sz="1800" b="0" strike="noStrike" spc="-1">
                  <a:solidFill>
                    <a:srgbClr val="000000"/>
                  </a:solidFill>
                  <a:latin typeface="Arial"/>
                  <a:ea typeface="DejaVu Sans"/>
                </a:rPr>
                <a:t>                                                                                                                       </a:t>
              </a:r>
              <a:endParaRPr lang="es-ES" sz="1800" b="0" strike="noStrike" spc="-1">
                <a:latin typeface="Arial"/>
              </a:endParaRPr>
            </a:p>
          </p:txBody>
        </p:sp>
      </p:grpSp>
      <p:grpSp>
        <p:nvGrpSpPr>
          <p:cNvPr id="522" name="Group 4"/>
          <p:cNvGrpSpPr/>
          <p:nvPr/>
        </p:nvGrpSpPr>
        <p:grpSpPr>
          <a:xfrm>
            <a:off x="-84240" y="-5068800"/>
            <a:ext cx="9143640" cy="16995240"/>
            <a:chOff x="-84240" y="-5068800"/>
            <a:chExt cx="9143640" cy="16995240"/>
          </a:xfrm>
        </p:grpSpPr>
        <p:sp>
          <p:nvSpPr>
            <p:cNvPr id="523" name="CustomShape 5"/>
            <p:cNvSpPr/>
            <p:nvPr/>
          </p:nvSpPr>
          <p:spPr>
            <a:xfrm>
              <a:off x="-84240" y="-5068800"/>
              <a:ext cx="9143640" cy="16995240"/>
            </a:xfrm>
            <a:prstGeom prst="rect">
              <a:avLst/>
            </a:prstGeom>
            <a:noFill/>
            <a:ln w="0">
              <a:noFill/>
            </a:ln>
          </p:spPr>
          <p:style>
            <a:lnRef idx="0">
              <a:scrgbClr r="0" g="0" b="0"/>
            </a:lnRef>
            <a:fillRef idx="0">
              <a:scrgbClr r="0" g="0" b="0"/>
            </a:fillRef>
            <a:effectRef idx="0">
              <a:scrgbClr r="0" g="0" b="0"/>
            </a:effectRef>
            <a:fontRef idx="minor"/>
          </p:style>
        </p:sp>
        <p:sp>
          <p:nvSpPr>
            <p:cNvPr id="524" name="CustomShape 6"/>
            <p:cNvSpPr/>
            <p:nvPr/>
          </p:nvSpPr>
          <p:spPr>
            <a:xfrm>
              <a:off x="-84240" y="-5068800"/>
              <a:ext cx="9143640" cy="24537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noAutofit/>
            </a:bodyPr>
            <a:lstStyle/>
            <a:p>
              <a:pPr marL="216000" indent="-215640">
                <a:lnSpc>
                  <a:spcPct val="100000"/>
                </a:lnSpc>
                <a:buClr>
                  <a:srgbClr val="000000"/>
                </a:buClr>
                <a:buSzPct val="45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b="0" strike="noStrike" spc="-1">
                  <a:solidFill>
                    <a:srgbClr val="000000"/>
                  </a:solidFill>
                  <a:latin typeface="Arial"/>
                  <a:ea typeface="DejaVu Sans"/>
                </a:rPr>
                <a:t>  </a:t>
              </a:r>
              <a:r>
                <a:rPr lang="en-US" sz="13100" b="0" strike="noStrike" spc="-1">
                  <a:solidFill>
                    <a:srgbClr val="000000"/>
                  </a:solidFill>
                  <a:latin typeface="Arial"/>
                  <a:ea typeface="DejaVu Sans"/>
                </a:rPr>
                <a:t> </a:t>
              </a:r>
              <a:r>
                <a:rPr lang="en-US" sz="1800" b="0" strike="noStrike" spc="-1">
                  <a:solidFill>
                    <a:srgbClr val="000000"/>
                  </a:solidFill>
                  <a:latin typeface="Arial"/>
                  <a:ea typeface="DejaVu Sans"/>
                </a:rPr>
                <a:t>                                                                                                                       </a:t>
              </a:r>
              <a:endParaRPr lang="es-ES" sz="1800" b="0" strike="noStrike" spc="-1">
                <a:latin typeface="Arial"/>
              </a:endParaRPr>
            </a:p>
          </p:txBody>
        </p:sp>
      </p:grpSp>
      <p:grpSp>
        <p:nvGrpSpPr>
          <p:cNvPr id="525" name="Group 7"/>
          <p:cNvGrpSpPr/>
          <p:nvPr/>
        </p:nvGrpSpPr>
        <p:grpSpPr>
          <a:xfrm>
            <a:off x="-84240" y="-5068800"/>
            <a:ext cx="9143640" cy="16995240"/>
            <a:chOff x="-84240" y="-5068800"/>
            <a:chExt cx="9143640" cy="16995240"/>
          </a:xfrm>
        </p:grpSpPr>
        <p:sp>
          <p:nvSpPr>
            <p:cNvPr id="526" name="CustomShape 8"/>
            <p:cNvSpPr/>
            <p:nvPr/>
          </p:nvSpPr>
          <p:spPr>
            <a:xfrm>
              <a:off x="-84240" y="-5068800"/>
              <a:ext cx="9143640" cy="16995240"/>
            </a:xfrm>
            <a:prstGeom prst="rect">
              <a:avLst/>
            </a:prstGeom>
            <a:noFill/>
            <a:ln w="0">
              <a:noFill/>
            </a:ln>
          </p:spPr>
          <p:style>
            <a:lnRef idx="0">
              <a:scrgbClr r="0" g="0" b="0"/>
            </a:lnRef>
            <a:fillRef idx="0">
              <a:scrgbClr r="0" g="0" b="0"/>
            </a:fillRef>
            <a:effectRef idx="0">
              <a:scrgbClr r="0" g="0" b="0"/>
            </a:effectRef>
            <a:fontRef idx="minor"/>
          </p:style>
        </p:sp>
        <p:sp>
          <p:nvSpPr>
            <p:cNvPr id="527" name="CustomShape 9"/>
            <p:cNvSpPr/>
            <p:nvPr/>
          </p:nvSpPr>
          <p:spPr>
            <a:xfrm>
              <a:off x="-84240" y="-5068800"/>
              <a:ext cx="9143640" cy="24537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noAutofit/>
            </a:bodyPr>
            <a:lstStyle/>
            <a:p>
              <a:pPr marL="216000" indent="-215640">
                <a:lnSpc>
                  <a:spcPct val="100000"/>
                </a:lnSpc>
                <a:buClr>
                  <a:srgbClr val="000000"/>
                </a:buClr>
                <a:buSzPct val="45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b="0" strike="noStrike" spc="-1">
                  <a:solidFill>
                    <a:srgbClr val="000000"/>
                  </a:solidFill>
                  <a:latin typeface="Arial"/>
                  <a:ea typeface="DejaVu Sans"/>
                </a:rPr>
                <a:t>  </a:t>
              </a:r>
              <a:r>
                <a:rPr lang="en-US" sz="13100" b="0" strike="noStrike" spc="-1">
                  <a:solidFill>
                    <a:srgbClr val="000000"/>
                  </a:solidFill>
                  <a:latin typeface="Arial"/>
                  <a:ea typeface="DejaVu Sans"/>
                </a:rPr>
                <a:t> </a:t>
              </a:r>
              <a:r>
                <a:rPr lang="en-US" sz="1800" b="0" strike="noStrike" spc="-1">
                  <a:solidFill>
                    <a:srgbClr val="000000"/>
                  </a:solidFill>
                  <a:latin typeface="Arial"/>
                  <a:ea typeface="DejaVu Sans"/>
                </a:rPr>
                <a:t>                                                                                                                       </a:t>
              </a:r>
              <a:endParaRPr lang="es-ES" sz="1800" b="0" strike="noStrike" spc="-1">
                <a:latin typeface="Arial"/>
              </a:endParaRPr>
            </a:p>
          </p:txBody>
        </p:sp>
      </p:grpSp>
      <p:pic>
        <p:nvPicPr>
          <p:cNvPr id="528" name="Picture 19_2" descr="http://www.stpetersbasilica.org/Pics/SQR/lfcnsts-facsts-dm.jpg"/>
          <p:cNvPicPr/>
          <p:nvPr/>
        </p:nvPicPr>
        <p:blipFill>
          <a:blip r:embed="rId2" cstate="print"/>
          <a:stretch/>
        </p:blipFill>
        <p:spPr>
          <a:xfrm>
            <a:off x="714240" y="1427040"/>
            <a:ext cx="7786440" cy="5187600"/>
          </a:xfrm>
          <a:prstGeom prst="rect">
            <a:avLst/>
          </a:prstGeom>
          <a:ln w="0">
            <a:noFill/>
          </a:ln>
        </p:spPr>
      </p:pic>
      <p:pic>
        <p:nvPicPr>
          <p:cNvPr id="529" name="Picture 12_2" descr="http://www.stpetersbasilica.org/Exterior/Facade/Facade-statues.jpg"/>
          <p:cNvPicPr/>
          <p:nvPr/>
        </p:nvPicPr>
        <p:blipFill>
          <a:blip r:embed="rId3" cstate="print"/>
          <a:stretch/>
        </p:blipFill>
        <p:spPr>
          <a:xfrm>
            <a:off x="285840" y="285840"/>
            <a:ext cx="8500680" cy="1933200"/>
          </a:xfrm>
          <a:prstGeom prst="rect">
            <a:avLst/>
          </a:prstGeom>
          <a:ln w="0">
            <a:noFill/>
          </a:ln>
        </p:spPr>
      </p:pic>
      <p:sp>
        <p:nvSpPr>
          <p:cNvPr id="530" name="CustomShape 10"/>
          <p:cNvSpPr/>
          <p:nvPr/>
        </p:nvSpPr>
        <p:spPr>
          <a:xfrm>
            <a:off x="4786200" y="2286000"/>
            <a:ext cx="3643200" cy="15537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3366"/>
                </a:solidFill>
                <a:latin typeface="Arial"/>
                <a:ea typeface="Arial"/>
              </a:rPr>
              <a:t>Las columnatas constan cada una de 284 columnas de 13 metros de altura. En la parte superior se encuentran 140 estatuas de diversos santos realizadas en los siglos XVII y XVIII.</a:t>
            </a:r>
            <a:r>
              <a:t/>
            </a:r>
            <a:br/>
            <a:endParaRPr lang="es-ES" sz="16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 name="1 Imagen" descr="44_Bernini_Baldaquino_Sn%20Pe.jpg"/>
          <p:cNvPicPr/>
          <p:nvPr/>
        </p:nvPicPr>
        <p:blipFill>
          <a:blip r:embed="rId2" cstate="print"/>
          <a:stretch/>
        </p:blipFill>
        <p:spPr>
          <a:xfrm>
            <a:off x="3780000" y="0"/>
            <a:ext cx="4571280" cy="6857280"/>
          </a:xfrm>
          <a:prstGeom prst="rect">
            <a:avLst/>
          </a:prstGeom>
          <a:ln w="0">
            <a:noFill/>
          </a:ln>
        </p:spPr>
      </p:pic>
      <p:sp>
        <p:nvSpPr>
          <p:cNvPr id="532" name="CustomShape 1"/>
          <p:cNvSpPr/>
          <p:nvPr/>
        </p:nvSpPr>
        <p:spPr>
          <a:xfrm>
            <a:off x="251640" y="5733360"/>
            <a:ext cx="309564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ea typeface="DejaVu Sans"/>
              </a:rPr>
              <a:t>Baldaquino San Pedro Vaticano</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 name="Picture 3" descr="Bernini, Baldaquino S Pedro"/>
          <p:cNvPicPr/>
          <p:nvPr/>
        </p:nvPicPr>
        <p:blipFill>
          <a:blip r:embed="rId2" cstate="print"/>
          <a:stretch/>
        </p:blipFill>
        <p:spPr>
          <a:xfrm>
            <a:off x="4135320" y="0"/>
            <a:ext cx="5007960" cy="6857280"/>
          </a:xfrm>
          <a:prstGeom prst="rect">
            <a:avLst/>
          </a:prstGeom>
          <a:ln w="9525">
            <a:noFill/>
          </a:ln>
        </p:spPr>
      </p:pic>
      <p:pic>
        <p:nvPicPr>
          <p:cNvPr id="534" name="1 Imagen"/>
          <p:cNvPicPr/>
          <p:nvPr/>
        </p:nvPicPr>
        <p:blipFill>
          <a:blip r:embed="rId3" cstate="print"/>
          <a:stretch/>
        </p:blipFill>
        <p:spPr>
          <a:xfrm>
            <a:off x="395640" y="1124640"/>
            <a:ext cx="3575160" cy="4429080"/>
          </a:xfrm>
          <a:prstGeom prst="rect">
            <a:avLst/>
          </a:prstGeom>
          <a:ln w="9525">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 name="Picture 2" descr="C:\Documents and Settings\ELENA\Escritorio\Historia del Arte\Arte Barroco arquit\detalle.jpg"/>
          <p:cNvPicPr/>
          <p:nvPr/>
        </p:nvPicPr>
        <p:blipFill>
          <a:blip r:embed="rId2" cstate="print"/>
          <a:stretch/>
        </p:blipFill>
        <p:spPr>
          <a:xfrm>
            <a:off x="370080" y="188640"/>
            <a:ext cx="8377560" cy="64605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CustomShape 1"/>
          <p:cNvSpPr/>
          <p:nvPr/>
        </p:nvSpPr>
        <p:spPr>
          <a:xfrm>
            <a:off x="4788000" y="549360"/>
            <a:ext cx="4104720" cy="58543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FF"/>
                </a:solidFill>
                <a:latin typeface="Arial"/>
                <a:ea typeface="DejaVu Sans"/>
              </a:rPr>
              <a:t>Bernini </a:t>
            </a:r>
            <a:r>
              <a:rPr lang="es-ES_tradnl" sz="1800" b="0" u="sng" strike="noStrike" spc="-1">
                <a:solidFill>
                  <a:srgbClr val="FFFFFF"/>
                </a:solidFill>
                <a:uFillTx/>
                <a:latin typeface="Arial"/>
                <a:ea typeface="DejaVu Sans"/>
              </a:rPr>
              <a:t>inició su carrera con esta obra</a:t>
            </a:r>
            <a:r>
              <a:rPr lang="es-ES_tradnl" sz="1800" b="0" strike="noStrike" spc="-1">
                <a:solidFill>
                  <a:srgbClr val="FFFFFF"/>
                </a:solidFill>
                <a:latin typeface="Arial"/>
                <a:ea typeface="DejaVu Sans"/>
              </a:rPr>
              <a:t>, situada bajo la gran cúpula de la basílica de San Pedro.</a:t>
            </a:r>
            <a:r>
              <a:rPr lang="es-ES_tradnl" sz="1800" b="0" strike="noStrike" spc="-1">
                <a:solidFill>
                  <a:srgbClr val="FFFFFF"/>
                </a:solidFill>
                <a:latin typeface="Times New Roman"/>
                <a:ea typeface="DejaVu Sans"/>
              </a:rPr>
              <a:t> </a:t>
            </a:r>
            <a:r>
              <a:rPr lang="es-ES" sz="1800" b="0" strike="noStrike" spc="-1">
                <a:solidFill>
                  <a:srgbClr val="FFFFFF"/>
                </a:solidFill>
                <a:latin typeface="Arial"/>
                <a:ea typeface="Arial"/>
              </a:rPr>
              <a:t>El Baldaquino de San Pedro fue encargado en 1624 por el Papa </a:t>
            </a:r>
            <a:r>
              <a:rPr lang="es-ES" sz="1800" b="1" strike="noStrike" spc="-1">
                <a:solidFill>
                  <a:srgbClr val="FFFFFF"/>
                </a:solidFill>
                <a:latin typeface="Arial"/>
                <a:ea typeface="Arial"/>
              </a:rPr>
              <a:t>Urbano VIII de la familia Barberini. </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Arial"/>
                <a:ea typeface="Arial"/>
              </a:rPr>
              <a:t>Representa el concepto de exaltación papal. </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1800" b="0" strike="noStrike" spc="-1">
                <a:solidFill>
                  <a:srgbClr val="FFFFFF"/>
                </a:solidFill>
                <a:latin typeface="Arial"/>
                <a:ea typeface="DejaVu Sans"/>
              </a:rPr>
              <a:t>El baldaquino fue realizado completamente en bronce </a:t>
            </a:r>
            <a:r>
              <a:rPr lang="es-ES" sz="1800" b="0" strike="noStrike" spc="-1">
                <a:solidFill>
                  <a:srgbClr val="FFFFFF"/>
                </a:solidFill>
                <a:latin typeface="Arial"/>
                <a:ea typeface="Arial"/>
              </a:rPr>
              <a:t>fundido a la</a:t>
            </a:r>
            <a:r>
              <a:rPr lang="es-ES" sz="1800" b="1" strike="noStrike" spc="-1">
                <a:solidFill>
                  <a:srgbClr val="FFFFFF"/>
                </a:solidFill>
                <a:latin typeface="Arial"/>
                <a:ea typeface="Arial"/>
              </a:rPr>
              <a:t> “cera perdida” y dorado,</a:t>
            </a:r>
            <a:r>
              <a:rPr lang="gl-ES" sz="1800" b="0" strike="noStrike" spc="-1">
                <a:solidFill>
                  <a:srgbClr val="FFFFFF"/>
                </a:solidFill>
                <a:latin typeface="Arial"/>
                <a:ea typeface="DejaVu Sans"/>
              </a:rPr>
              <a:t> combinando elementos escultóricos y arquitectónicos.</a:t>
            </a:r>
            <a:r>
              <a:t/>
            </a:r>
            <a:br/>
            <a:r>
              <a:rPr lang="es-ES_tradnl" sz="1800" b="0" strike="noStrike" spc="-1">
                <a:solidFill>
                  <a:srgbClr val="FFFFFF"/>
                </a:solidFill>
                <a:latin typeface="Arial"/>
                <a:ea typeface="DejaVu Sans"/>
              </a:rPr>
              <a:t>Es un monumental dosel de bronce sostenido por cuatro </a:t>
            </a:r>
            <a:r>
              <a:rPr lang="es-ES_tradnl" sz="1800" b="1" strike="noStrike" spc="-1">
                <a:solidFill>
                  <a:srgbClr val="FFFFFF"/>
                </a:solidFill>
                <a:latin typeface="Arial"/>
                <a:ea typeface="DejaVu Sans"/>
              </a:rPr>
              <a:t>columnas salomónicas</a:t>
            </a:r>
            <a:r>
              <a:rPr lang="es-ES_tradnl" sz="1800" b="0" strike="noStrike" spc="-1">
                <a:solidFill>
                  <a:srgbClr val="FFFFFF"/>
                </a:solidFill>
                <a:latin typeface="Arial"/>
                <a:ea typeface="DejaVu Sans"/>
              </a:rPr>
              <a:t>, donde no se utiliza la línea recta, sino que gira y se retuerce con gran sensación de movimiento. En esta obra consagra el uso de este tipo de columnas.</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latin typeface="Arial"/>
            </a:endParaRPr>
          </a:p>
        </p:txBody>
      </p:sp>
      <p:sp>
        <p:nvSpPr>
          <p:cNvPr id="537" name="CustomShape 2"/>
          <p:cNvSpPr/>
          <p:nvPr/>
        </p:nvSpPr>
        <p:spPr>
          <a:xfrm>
            <a:off x="250920" y="0"/>
            <a:ext cx="8643600" cy="459360"/>
          </a:xfrm>
          <a:prstGeom prst="rect">
            <a:avLst/>
          </a:prstGeom>
          <a:solidFill>
            <a:srgbClr val="FFFF66"/>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2400" b="0" strike="noStrike" spc="-1">
                <a:solidFill>
                  <a:srgbClr val="004D99"/>
                </a:solidFill>
                <a:latin typeface="Arial"/>
                <a:ea typeface="Arial"/>
              </a:rPr>
              <a:t>BALDAQUINO DE SAN PEDRO DEL VATICANO (1624-1633)</a:t>
            </a:r>
            <a:r>
              <a:rPr lang="gl-ES" sz="2000" b="0" strike="noStrike" spc="-1">
                <a:solidFill>
                  <a:srgbClr val="FFFFFF"/>
                </a:solidFill>
                <a:latin typeface="Arial"/>
                <a:ea typeface="Arial"/>
              </a:rPr>
              <a:t> </a:t>
            </a:r>
            <a:endParaRPr lang="es-ES" sz="2000" b="0" strike="noStrike" spc="-1">
              <a:latin typeface="Arial"/>
            </a:endParaRPr>
          </a:p>
        </p:txBody>
      </p:sp>
      <p:pic>
        <p:nvPicPr>
          <p:cNvPr id="538" name="Picture 6_2" descr="baldaq1"/>
          <p:cNvPicPr/>
          <p:nvPr/>
        </p:nvPicPr>
        <p:blipFill>
          <a:blip r:embed="rId2" cstate="print"/>
          <a:stretch/>
        </p:blipFill>
        <p:spPr>
          <a:xfrm>
            <a:off x="131760" y="692280"/>
            <a:ext cx="4392360" cy="59763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 name="1 Imagen" descr="bernini10.jpg"/>
          <p:cNvPicPr/>
          <p:nvPr/>
        </p:nvPicPr>
        <p:blipFill>
          <a:blip r:embed="rId2" cstate="print"/>
          <a:stretch/>
        </p:blipFill>
        <p:spPr>
          <a:xfrm>
            <a:off x="4356000" y="0"/>
            <a:ext cx="4573440" cy="6857280"/>
          </a:xfrm>
          <a:prstGeom prst="rect">
            <a:avLst/>
          </a:prstGeom>
          <a:ln w="0">
            <a:noFill/>
          </a:ln>
        </p:spPr>
      </p:pic>
      <p:pic>
        <p:nvPicPr>
          <p:cNvPr id="559" name="Picture 6" descr="Bernini, S Andrea Quirinale, Roma 2"/>
          <p:cNvPicPr/>
          <p:nvPr/>
        </p:nvPicPr>
        <p:blipFill>
          <a:blip r:embed="rId3" cstate="print"/>
          <a:stretch/>
        </p:blipFill>
        <p:spPr>
          <a:xfrm>
            <a:off x="467640" y="548640"/>
            <a:ext cx="3504600" cy="3463200"/>
          </a:xfrm>
          <a:prstGeom prst="rect">
            <a:avLst/>
          </a:prstGeom>
          <a:ln w="9525">
            <a:noFill/>
          </a:ln>
        </p:spPr>
      </p:pic>
      <p:sp>
        <p:nvSpPr>
          <p:cNvPr id="560" name="CustomShape 1"/>
          <p:cNvSpPr/>
          <p:nvPr/>
        </p:nvSpPr>
        <p:spPr>
          <a:xfrm>
            <a:off x="323640" y="5877360"/>
            <a:ext cx="338364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ea typeface="DejaVu Sans"/>
              </a:rPr>
              <a:t>San Andrés del Quirinal</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 name="Picture 3" descr="Bernini, S Andrea Quirinale 5 copia"/>
          <p:cNvPicPr/>
          <p:nvPr/>
        </p:nvPicPr>
        <p:blipFill>
          <a:blip r:embed="rId2" cstate="print"/>
          <a:stretch/>
        </p:blipFill>
        <p:spPr>
          <a:xfrm>
            <a:off x="3995640" y="-27000"/>
            <a:ext cx="5147640" cy="6752520"/>
          </a:xfrm>
          <a:prstGeom prst="rect">
            <a:avLst/>
          </a:prstGeom>
          <a:ln w="9525">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CustomShape 1"/>
          <p:cNvSpPr/>
          <p:nvPr/>
        </p:nvSpPr>
        <p:spPr>
          <a:xfrm>
            <a:off x="324000" y="836640"/>
            <a:ext cx="3499920" cy="8251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71"/>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2400" b="0" strike="noStrike" spc="-1">
                <a:solidFill>
                  <a:srgbClr val="004D99"/>
                </a:solidFill>
                <a:latin typeface="Arial"/>
                <a:ea typeface="Arial"/>
              </a:rPr>
              <a:t>SAN</a:t>
            </a:r>
            <a:r>
              <a:rPr lang="es-ES" sz="2400" b="0" strike="noStrike" spc="-1">
                <a:solidFill>
                  <a:srgbClr val="004D99"/>
                </a:solidFill>
                <a:latin typeface="Arial"/>
                <a:ea typeface="Arial"/>
              </a:rPr>
              <a:t> </a:t>
            </a:r>
            <a:r>
              <a:rPr lang="gl-ES" sz="2400" b="0" strike="noStrike" spc="-1">
                <a:solidFill>
                  <a:srgbClr val="004D99"/>
                </a:solidFill>
                <a:latin typeface="Arial"/>
                <a:ea typeface="Arial"/>
              </a:rPr>
              <a:t>ANDRE</a:t>
            </a:r>
            <a:r>
              <a:rPr lang="es-ES" sz="2400" b="0" strike="noStrike" spc="-1">
                <a:solidFill>
                  <a:srgbClr val="004D99"/>
                </a:solidFill>
                <a:latin typeface="Arial"/>
                <a:ea typeface="Arial"/>
              </a:rPr>
              <a:t>S</a:t>
            </a:r>
            <a:r>
              <a:rPr lang="gl-ES" sz="2400" b="0" strike="noStrike" spc="-1">
                <a:solidFill>
                  <a:srgbClr val="004D99"/>
                </a:solidFill>
                <a:latin typeface="Arial"/>
                <a:ea typeface="Arial"/>
              </a:rPr>
              <a:t> </a:t>
            </a:r>
            <a:r>
              <a:rPr lang="es-ES" sz="2400" b="0" strike="noStrike" spc="-1">
                <a:solidFill>
                  <a:srgbClr val="004D99"/>
                </a:solidFill>
                <a:latin typeface="Arial"/>
                <a:ea typeface="Arial"/>
              </a:rPr>
              <a:t>DE</a:t>
            </a:r>
            <a:r>
              <a:rPr lang="gl-ES" sz="2400" b="0" strike="noStrike" spc="-1">
                <a:solidFill>
                  <a:srgbClr val="004D99"/>
                </a:solidFill>
                <a:latin typeface="Arial"/>
                <a:ea typeface="Arial"/>
              </a:rPr>
              <a:t>L QUIRINAL</a:t>
            </a:r>
            <a:r>
              <a:rPr lang="es-ES" sz="2400" b="0" strike="noStrike" spc="-1">
                <a:solidFill>
                  <a:srgbClr val="004D99"/>
                </a:solidFill>
                <a:latin typeface="Arial"/>
                <a:ea typeface="Arial"/>
              </a:rPr>
              <a:t>  </a:t>
            </a:r>
            <a:r>
              <a:rPr lang="gl-ES" sz="2400" b="0" strike="noStrike" spc="-1">
                <a:solidFill>
                  <a:srgbClr val="004D99"/>
                </a:solidFill>
                <a:latin typeface="Arial"/>
                <a:ea typeface="Arial"/>
              </a:rPr>
              <a:t>(1659-1670)</a:t>
            </a:r>
            <a:endParaRPr lang="es-ES" sz="2400" b="0" strike="noStrike" spc="-1">
              <a:latin typeface="Arial"/>
            </a:endParaRPr>
          </a:p>
        </p:txBody>
      </p:sp>
      <p:sp>
        <p:nvSpPr>
          <p:cNvPr id="563" name="CustomShape 2"/>
          <p:cNvSpPr/>
          <p:nvPr/>
        </p:nvSpPr>
        <p:spPr>
          <a:xfrm>
            <a:off x="324000" y="1700280"/>
            <a:ext cx="4142880" cy="19231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247"/>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2000" b="0" strike="noStrike" spc="-1">
                <a:solidFill>
                  <a:srgbClr val="FFFFFF"/>
                </a:solidFill>
                <a:latin typeface="Arial"/>
                <a:ea typeface="DejaVu Sans"/>
              </a:rPr>
              <a:t>La planta es de forma oval, con la puerta situada en el eje menor y precedida por una composición de forma encurvada, rompiendo el sentido longitudinal de este tipo de planta.</a:t>
            </a:r>
            <a:endParaRPr lang="es-ES" sz="2000" b="0" strike="noStrike" spc="-1">
              <a:latin typeface="Arial"/>
            </a:endParaRPr>
          </a:p>
        </p:txBody>
      </p:sp>
      <p:pic>
        <p:nvPicPr>
          <p:cNvPr id="564" name="Picture 9_1" descr="http://www.brynmawr.edu/Acads/Cities/wld/04850/04850b.jpg"/>
          <p:cNvPicPr/>
          <p:nvPr/>
        </p:nvPicPr>
        <p:blipFill>
          <a:blip r:embed="rId2" cstate="print"/>
          <a:stretch/>
        </p:blipFill>
        <p:spPr>
          <a:xfrm>
            <a:off x="1779480" y="4065480"/>
            <a:ext cx="2500200" cy="2450880"/>
          </a:xfrm>
          <a:prstGeom prst="rect">
            <a:avLst/>
          </a:prstGeom>
          <a:ln w="0">
            <a:noFill/>
          </a:ln>
        </p:spPr>
      </p:pic>
      <p:pic>
        <p:nvPicPr>
          <p:cNvPr id="565" name="Picture 7_1" descr="http://www.liceus.com/cgi-bin/gba/barroco3.jpg"/>
          <p:cNvPicPr/>
          <p:nvPr/>
        </p:nvPicPr>
        <p:blipFill>
          <a:blip r:embed="rId3" cstate="print"/>
          <a:stretch/>
        </p:blipFill>
        <p:spPr>
          <a:xfrm>
            <a:off x="4643280" y="285840"/>
            <a:ext cx="4287600" cy="6071760"/>
          </a:xfrm>
          <a:prstGeom prst="rect">
            <a:avLst/>
          </a:prstGeom>
          <a:ln w="0">
            <a:noFill/>
          </a:ln>
        </p:spPr>
      </p:pic>
      <p:sp>
        <p:nvSpPr>
          <p:cNvPr id="566" name="CustomShape 3"/>
          <p:cNvSpPr/>
          <p:nvPr/>
        </p:nvSpPr>
        <p:spPr>
          <a:xfrm>
            <a:off x="545040" y="268200"/>
            <a:ext cx="2319120" cy="367920"/>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Calibri"/>
                <a:ea typeface="DejaVu Sans"/>
              </a:rPr>
              <a:t>-Arte barroco. Bernini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CustomShape 1"/>
          <p:cNvSpPr/>
          <p:nvPr/>
        </p:nvSpPr>
        <p:spPr>
          <a:xfrm>
            <a:off x="5076720" y="333360"/>
            <a:ext cx="3885840" cy="13813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2400" b="0" strike="noStrike" spc="-1">
                <a:solidFill>
                  <a:srgbClr val="FFFFFF"/>
                </a:solidFill>
                <a:latin typeface="Arial"/>
                <a:ea typeface="Arial"/>
              </a:rPr>
              <a:t>SAN</a:t>
            </a:r>
            <a:r>
              <a:rPr lang="es-ES" sz="2400" b="0" strike="noStrike" spc="-1">
                <a:solidFill>
                  <a:srgbClr val="FFFFFF"/>
                </a:solidFill>
                <a:latin typeface="Arial"/>
                <a:ea typeface="Arial"/>
              </a:rPr>
              <a:t> </a:t>
            </a:r>
            <a:r>
              <a:rPr lang="gl-ES" sz="2400" b="0" strike="noStrike" spc="-1">
                <a:solidFill>
                  <a:srgbClr val="FFFFFF"/>
                </a:solidFill>
                <a:latin typeface="Arial"/>
                <a:ea typeface="Arial"/>
              </a:rPr>
              <a:t>ANDRE</a:t>
            </a:r>
            <a:r>
              <a:rPr lang="es-ES" sz="2400" b="0" strike="noStrike" spc="-1">
                <a:solidFill>
                  <a:srgbClr val="FFFFFF"/>
                </a:solidFill>
                <a:latin typeface="Arial"/>
                <a:ea typeface="Arial"/>
              </a:rPr>
              <a:t>S</a:t>
            </a:r>
            <a:r>
              <a:rPr lang="gl-ES" sz="2400" b="0" strike="noStrike" spc="-1">
                <a:solidFill>
                  <a:srgbClr val="FFFFFF"/>
                </a:solidFill>
                <a:latin typeface="Arial"/>
                <a:ea typeface="Arial"/>
              </a:rPr>
              <a:t> </a:t>
            </a:r>
            <a:r>
              <a:rPr lang="es-ES" sz="2400" b="0" strike="noStrike" spc="-1">
                <a:solidFill>
                  <a:srgbClr val="FFFFFF"/>
                </a:solidFill>
                <a:latin typeface="Arial"/>
                <a:ea typeface="Arial"/>
              </a:rPr>
              <a:t>DE</a:t>
            </a:r>
            <a:r>
              <a:rPr lang="gl-ES" sz="2400" b="0" strike="noStrike" spc="-1">
                <a:solidFill>
                  <a:srgbClr val="FFFFFF"/>
                </a:solidFill>
                <a:latin typeface="Arial"/>
                <a:ea typeface="Arial"/>
              </a:rPr>
              <a:t>L QUIRINAL </a:t>
            </a:r>
            <a:r>
              <a:rPr lang="gl-ES" sz="2400" b="0" strike="noStrike" spc="-1">
                <a:solidFill>
                  <a:srgbClr val="FFFFFF"/>
                </a:solidFill>
                <a:latin typeface="Arial"/>
                <a:ea typeface="DejaVu Sans"/>
              </a:rPr>
              <a:t>(1659-1670)</a:t>
            </a:r>
            <a:endParaRPr lang="es-ES" sz="2400" b="0" strike="noStrike" spc="-1">
              <a:latin typeface="Arial"/>
            </a:endParaRPr>
          </a:p>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400" b="0" strike="noStrike" spc="-1">
              <a:latin typeface="Arial"/>
            </a:endParaRPr>
          </a:p>
        </p:txBody>
      </p:sp>
      <p:sp>
        <p:nvSpPr>
          <p:cNvPr id="568" name="CustomShape 2"/>
          <p:cNvSpPr/>
          <p:nvPr/>
        </p:nvSpPr>
        <p:spPr>
          <a:xfrm>
            <a:off x="5651640" y="1844640"/>
            <a:ext cx="3187080" cy="21423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247"/>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2400" b="0" strike="noStrike" spc="-1">
                <a:solidFill>
                  <a:srgbClr val="FFFFFF"/>
                </a:solidFill>
                <a:latin typeface="Arial"/>
                <a:ea typeface="DejaVu Sans"/>
              </a:rPr>
              <a:t>La fachada es de un </a:t>
            </a:r>
            <a:r>
              <a:rPr lang="gl-ES" sz="2000" b="0" strike="noStrike" spc="-1">
                <a:solidFill>
                  <a:srgbClr val="FFFFFF"/>
                </a:solidFill>
                <a:latin typeface="Arial"/>
                <a:ea typeface="DejaVu Sans"/>
              </a:rPr>
              <a:t>clasicismo y severidad desconocidos</a:t>
            </a:r>
            <a:r>
              <a:rPr lang="es-ES" sz="2000" b="0" strike="noStrike" spc="-1">
                <a:solidFill>
                  <a:srgbClr val="FFFFFF"/>
                </a:solidFill>
                <a:latin typeface="Arial"/>
                <a:ea typeface="DejaVu Sans"/>
              </a:rPr>
              <a:t>.</a:t>
            </a:r>
            <a:endParaRPr lang="es-ES" sz="2000" b="0" strike="noStrike" spc="-1">
              <a:latin typeface="Arial"/>
            </a:endParaRPr>
          </a:p>
          <a:p>
            <a:pPr>
              <a:lnSpc>
                <a:spcPct val="100000"/>
              </a:lnSpc>
              <a:spcBef>
                <a:spcPts val="1247"/>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ea typeface="DejaVu Sans"/>
              </a:rPr>
              <a:t>S</a:t>
            </a:r>
            <a:r>
              <a:rPr lang="gl-ES" sz="2000" b="0" strike="noStrike" spc="-1">
                <a:solidFill>
                  <a:srgbClr val="FFFFFF"/>
                </a:solidFill>
                <a:latin typeface="Arial"/>
                <a:ea typeface="DejaVu Sans"/>
              </a:rPr>
              <a:t>e compone por medio de unas pilastras gigantes que sostienen un frontón.</a:t>
            </a:r>
            <a:endParaRPr lang="es-ES" sz="2000" b="0" strike="noStrike" spc="-1">
              <a:latin typeface="Arial"/>
            </a:endParaRPr>
          </a:p>
        </p:txBody>
      </p:sp>
      <p:pic>
        <p:nvPicPr>
          <p:cNvPr id="569" name="5 Imagen_2" descr="1 quirinal.jpg"/>
          <p:cNvPicPr/>
          <p:nvPr/>
        </p:nvPicPr>
        <p:blipFill>
          <a:blip r:embed="rId2" cstate="print"/>
          <a:srcRect l="1665" t="1138" r="3245" b="1942"/>
          <a:stretch/>
        </p:blipFill>
        <p:spPr>
          <a:xfrm>
            <a:off x="250920" y="189000"/>
            <a:ext cx="4608000" cy="6239880"/>
          </a:xfrm>
          <a:prstGeom prst="rect">
            <a:avLst/>
          </a:prstGeom>
          <a:ln w="0">
            <a:noFill/>
          </a:ln>
        </p:spPr>
      </p:pic>
      <p:sp>
        <p:nvSpPr>
          <p:cNvPr id="570" name="CustomShape 3"/>
          <p:cNvSpPr/>
          <p:nvPr/>
        </p:nvSpPr>
        <p:spPr>
          <a:xfrm>
            <a:off x="1500120" y="5500800"/>
            <a:ext cx="1499760" cy="7034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Tahoma"/>
                <a:ea typeface="Tahoma"/>
              </a:rPr>
              <a:t>Escalinata</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Tahoma"/>
                <a:ea typeface="Tahoma"/>
              </a:rPr>
              <a:t>convexa</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 name="3 Imagen_0" descr="quirinal.jpg"/>
          <p:cNvPicPr/>
          <p:nvPr/>
        </p:nvPicPr>
        <p:blipFill>
          <a:blip r:embed="rId2" cstate="print"/>
          <a:srcRect l="1485" t="3127" r="1485" b="2081"/>
          <a:stretch/>
        </p:blipFill>
        <p:spPr>
          <a:xfrm>
            <a:off x="0" y="0"/>
            <a:ext cx="9345240" cy="6857640"/>
          </a:xfrm>
          <a:prstGeom prst="rect">
            <a:avLst/>
          </a:prstGeom>
          <a:ln w="0">
            <a:noFill/>
          </a:ln>
        </p:spPr>
      </p:pic>
      <p:sp>
        <p:nvSpPr>
          <p:cNvPr id="572" name="CustomShape 1"/>
          <p:cNvSpPr/>
          <p:nvPr/>
        </p:nvSpPr>
        <p:spPr>
          <a:xfrm>
            <a:off x="2643120" y="6286680"/>
            <a:ext cx="4071600" cy="3985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ea typeface="Arial"/>
              </a:rPr>
              <a:t>Frontón curvo partido con escudo</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Picture 5" descr="Bernini, S Andrea Quirinale 3 copia"/>
          <p:cNvPicPr/>
          <p:nvPr/>
        </p:nvPicPr>
        <p:blipFill>
          <a:blip r:embed="rId2" cstate="print"/>
          <a:stretch/>
        </p:blipFill>
        <p:spPr>
          <a:xfrm>
            <a:off x="971640" y="1917000"/>
            <a:ext cx="2845800" cy="3488760"/>
          </a:xfrm>
          <a:prstGeom prst="rect">
            <a:avLst/>
          </a:prstGeom>
          <a:ln w="0">
            <a:noFill/>
          </a:ln>
        </p:spPr>
      </p:pic>
      <p:pic>
        <p:nvPicPr>
          <p:cNvPr id="359" name="Picture 2" descr="Palacio Real Madrid 1"/>
          <p:cNvPicPr/>
          <p:nvPr/>
        </p:nvPicPr>
        <p:blipFill>
          <a:blip r:embed="rId3" cstate="print"/>
          <a:stretch/>
        </p:blipFill>
        <p:spPr>
          <a:xfrm>
            <a:off x="3996000" y="1917000"/>
            <a:ext cx="4644360" cy="3482280"/>
          </a:xfrm>
          <a:prstGeom prst="rect">
            <a:avLst/>
          </a:prstGeom>
          <a:ln w="9525">
            <a:noFill/>
          </a:ln>
        </p:spPr>
      </p:pic>
      <p:sp>
        <p:nvSpPr>
          <p:cNvPr id="360" name="CustomShape 1"/>
          <p:cNvSpPr/>
          <p:nvPr/>
        </p:nvSpPr>
        <p:spPr>
          <a:xfrm>
            <a:off x="899640" y="404640"/>
            <a:ext cx="7200000" cy="57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3200" b="0" strike="noStrike" spc="-1">
                <a:solidFill>
                  <a:srgbClr val="000000"/>
                </a:solidFill>
                <a:latin typeface="Calibri"/>
                <a:ea typeface="DejaVu Sans"/>
              </a:rPr>
              <a:t>TIPOS DE EDIFICIOS: TEMPLOS Y PALACIOS</a:t>
            </a:r>
            <a:endParaRPr lang="es-ES" sz="32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 name="Picture 2_10" descr="http://data.GreatBuildings.com/gbc/images/cid_1027616434_s_andrea_al_quirinale_01.jpg"/>
          <p:cNvPicPr/>
          <p:nvPr/>
        </p:nvPicPr>
        <p:blipFill>
          <a:blip r:embed="rId2" cstate="print"/>
          <a:srcRect r="20500" b="23152"/>
          <a:stretch/>
        </p:blipFill>
        <p:spPr>
          <a:xfrm>
            <a:off x="571680" y="642960"/>
            <a:ext cx="3785760" cy="5643360"/>
          </a:xfrm>
          <a:prstGeom prst="rect">
            <a:avLst/>
          </a:prstGeom>
          <a:ln w="0">
            <a:noFill/>
          </a:ln>
        </p:spPr>
      </p:pic>
      <p:pic>
        <p:nvPicPr>
          <p:cNvPr id="574" name="Picture 7_2" descr="http://www.liceus.com/cgi-bin/gba/barroco3.jpg"/>
          <p:cNvPicPr/>
          <p:nvPr/>
        </p:nvPicPr>
        <p:blipFill>
          <a:blip r:embed="rId3" cstate="print"/>
          <a:stretch/>
        </p:blipFill>
        <p:spPr>
          <a:xfrm>
            <a:off x="4714920" y="714240"/>
            <a:ext cx="4025520" cy="5702040"/>
          </a:xfrm>
          <a:prstGeom prst="rect">
            <a:avLst/>
          </a:prstGeom>
          <a:ln w="0">
            <a:noFill/>
          </a:ln>
        </p:spPr>
      </p:pic>
      <p:sp>
        <p:nvSpPr>
          <p:cNvPr id="575" name="CustomShape 1"/>
          <p:cNvSpPr/>
          <p:nvPr/>
        </p:nvSpPr>
        <p:spPr>
          <a:xfrm>
            <a:off x="6215040" y="2643120"/>
            <a:ext cx="1928520" cy="10083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Arial"/>
                <a:ea typeface="Arial"/>
              </a:rPr>
              <a:t>Frontón curvo</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Arial"/>
                <a:ea typeface="Arial"/>
              </a:rPr>
              <a:t>partido con escudo</a:t>
            </a:r>
            <a:endParaRPr lang="es-ES" sz="2000" b="0" strike="noStrike" spc="-1">
              <a:latin typeface="Arial"/>
            </a:endParaRPr>
          </a:p>
        </p:txBody>
      </p:sp>
      <p:sp>
        <p:nvSpPr>
          <p:cNvPr id="576" name="CustomShape 2"/>
          <p:cNvSpPr/>
          <p:nvPr/>
        </p:nvSpPr>
        <p:spPr>
          <a:xfrm>
            <a:off x="2011320" y="3714840"/>
            <a:ext cx="2196720" cy="367920"/>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Tahoma"/>
                <a:ea typeface="Tahoma"/>
              </a:rPr>
              <a:t>Entablamento curvo</a:t>
            </a:r>
            <a:endParaRPr lang="es-ES" sz="1800" b="0" strike="noStrike" spc="-1">
              <a:latin typeface="Arial"/>
            </a:endParaRPr>
          </a:p>
        </p:txBody>
      </p:sp>
      <p:sp>
        <p:nvSpPr>
          <p:cNvPr id="577" name="CustomShape 3"/>
          <p:cNvSpPr/>
          <p:nvPr/>
        </p:nvSpPr>
        <p:spPr>
          <a:xfrm>
            <a:off x="4714920" y="4857840"/>
            <a:ext cx="1571400" cy="7034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Tahoma"/>
                <a:ea typeface="Tahoma"/>
              </a:rPr>
              <a:t>Pórtico</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Tahoma"/>
                <a:ea typeface="Tahoma"/>
              </a:rPr>
              <a:t>antepuesto</a:t>
            </a:r>
            <a:endParaRPr lang="es-ES" sz="2000" b="0" strike="noStrike" spc="-1">
              <a:latin typeface="Arial"/>
            </a:endParaRPr>
          </a:p>
        </p:txBody>
      </p:sp>
      <p:sp>
        <p:nvSpPr>
          <p:cNvPr id="578" name="CustomShape 4"/>
          <p:cNvSpPr/>
          <p:nvPr/>
        </p:nvSpPr>
        <p:spPr>
          <a:xfrm>
            <a:off x="7072200" y="1285920"/>
            <a:ext cx="2071440" cy="9165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Tahoma"/>
                <a:ea typeface="Tahoma"/>
              </a:rPr>
              <a:t>Frontón triangular</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Tahoma"/>
                <a:ea typeface="Tahoma"/>
              </a:rPr>
              <a:t>roto por la base</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Tahoma"/>
                <a:ea typeface="Tahoma"/>
              </a:rPr>
              <a:t>(claroscuros)</a:t>
            </a:r>
            <a:endParaRPr lang="es-ES" sz="1800" b="0" strike="noStrike" spc="-1">
              <a:latin typeface="Arial"/>
            </a:endParaRPr>
          </a:p>
        </p:txBody>
      </p:sp>
      <p:sp>
        <p:nvSpPr>
          <p:cNvPr id="579" name="CustomShape 5"/>
          <p:cNvSpPr/>
          <p:nvPr/>
        </p:nvSpPr>
        <p:spPr>
          <a:xfrm>
            <a:off x="571680" y="2071800"/>
            <a:ext cx="3214080" cy="6422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Tahoma"/>
                <a:ea typeface="Tahoma"/>
              </a:rPr>
              <a:t>Estructura adintelada</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Tahoma"/>
                <a:ea typeface="Tahoma"/>
              </a:rPr>
              <a:t>engloba arco de medio punto</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 name="Picture 4_4"/>
          <p:cNvPicPr/>
          <p:nvPr/>
        </p:nvPicPr>
        <p:blipFill>
          <a:blip r:embed="rId2" cstate="print"/>
          <a:stretch/>
        </p:blipFill>
        <p:spPr>
          <a:xfrm>
            <a:off x="4944960" y="457200"/>
            <a:ext cx="4152600" cy="5181120"/>
          </a:xfrm>
          <a:prstGeom prst="rect">
            <a:avLst/>
          </a:prstGeom>
          <a:ln w="0">
            <a:noFill/>
          </a:ln>
        </p:spPr>
      </p:pic>
      <p:sp>
        <p:nvSpPr>
          <p:cNvPr id="581" name="CustomShape 1"/>
          <p:cNvSpPr/>
          <p:nvPr/>
        </p:nvSpPr>
        <p:spPr>
          <a:xfrm>
            <a:off x="4714920" y="5572080"/>
            <a:ext cx="4214520" cy="10083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2000" b="0" strike="noStrike" spc="-1">
                <a:solidFill>
                  <a:srgbClr val="000000"/>
                </a:solidFill>
                <a:latin typeface="Arial"/>
                <a:ea typeface="DejaVu Sans"/>
              </a:rPr>
              <a:t>Los materiales utilizados son ricos</a:t>
            </a:r>
            <a:r>
              <a:rPr lang="es-ES" sz="2000" b="0" strike="noStrike" spc="-1">
                <a:solidFill>
                  <a:srgbClr val="000000"/>
                </a:solidFill>
                <a:latin typeface="Arial"/>
                <a:ea typeface="DejaVu Sans"/>
              </a:rPr>
              <a:t>: </a:t>
            </a:r>
            <a:r>
              <a:rPr lang="gl-ES" sz="2000" b="0" strike="noStrike" spc="-1">
                <a:solidFill>
                  <a:srgbClr val="000000"/>
                </a:solidFill>
                <a:latin typeface="Arial"/>
                <a:ea typeface="DejaVu Sans"/>
              </a:rPr>
              <a:t> mármoles de colores y piedras jaspeadas</a:t>
            </a:r>
            <a:r>
              <a:rPr lang="gl-ES" sz="1800" b="0" strike="noStrike" spc="-1">
                <a:solidFill>
                  <a:srgbClr val="000000"/>
                </a:solidFill>
                <a:latin typeface="Arial"/>
                <a:ea typeface="DejaVu Sans"/>
              </a:rPr>
              <a:t>. </a:t>
            </a:r>
            <a:endParaRPr lang="es-ES" sz="1800" b="0" strike="noStrike" spc="-1">
              <a:latin typeface="Arial"/>
            </a:endParaRPr>
          </a:p>
        </p:txBody>
      </p:sp>
      <p:sp>
        <p:nvSpPr>
          <p:cNvPr id="582" name="CustomShape 2"/>
          <p:cNvSpPr/>
          <p:nvPr/>
        </p:nvSpPr>
        <p:spPr>
          <a:xfrm>
            <a:off x="214200" y="142920"/>
            <a:ext cx="5305320" cy="3985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247"/>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2000" b="0" strike="noStrike" spc="-1">
                <a:solidFill>
                  <a:srgbClr val="000000"/>
                </a:solidFill>
                <a:latin typeface="Arial"/>
                <a:ea typeface="Arial"/>
              </a:rPr>
              <a:t>SAN</a:t>
            </a:r>
            <a:r>
              <a:rPr lang="es-ES" sz="2000" b="0" strike="noStrike" spc="-1">
                <a:solidFill>
                  <a:srgbClr val="000000"/>
                </a:solidFill>
                <a:latin typeface="Arial"/>
                <a:ea typeface="Arial"/>
              </a:rPr>
              <a:t> </a:t>
            </a:r>
            <a:r>
              <a:rPr lang="gl-ES" sz="2000" b="0" strike="noStrike" spc="-1">
                <a:solidFill>
                  <a:srgbClr val="000000"/>
                </a:solidFill>
                <a:latin typeface="Arial"/>
                <a:ea typeface="Arial"/>
              </a:rPr>
              <a:t>ANDRE</a:t>
            </a:r>
            <a:r>
              <a:rPr lang="es-ES" sz="2000" b="0" strike="noStrike" spc="-1">
                <a:solidFill>
                  <a:srgbClr val="000000"/>
                </a:solidFill>
                <a:latin typeface="Arial"/>
                <a:ea typeface="Arial"/>
              </a:rPr>
              <a:t>S</a:t>
            </a:r>
            <a:r>
              <a:rPr lang="gl-ES" sz="2000" b="0" strike="noStrike" spc="-1">
                <a:solidFill>
                  <a:srgbClr val="000000"/>
                </a:solidFill>
                <a:latin typeface="Arial"/>
                <a:ea typeface="Arial"/>
              </a:rPr>
              <a:t> </a:t>
            </a:r>
            <a:r>
              <a:rPr lang="es-ES" sz="2000" b="0" strike="noStrike" spc="-1">
                <a:solidFill>
                  <a:srgbClr val="000000"/>
                </a:solidFill>
                <a:latin typeface="Arial"/>
                <a:ea typeface="Arial"/>
              </a:rPr>
              <a:t>DE</a:t>
            </a:r>
            <a:r>
              <a:rPr lang="gl-ES" sz="2000" b="0" strike="noStrike" spc="-1">
                <a:solidFill>
                  <a:srgbClr val="000000"/>
                </a:solidFill>
                <a:latin typeface="Arial"/>
                <a:ea typeface="Arial"/>
              </a:rPr>
              <a:t>L QUIRINAL</a:t>
            </a:r>
            <a:endParaRPr lang="es-ES" sz="2000" b="0" strike="noStrike" spc="-1">
              <a:latin typeface="Arial"/>
            </a:endParaRPr>
          </a:p>
        </p:txBody>
      </p:sp>
      <p:sp>
        <p:nvSpPr>
          <p:cNvPr id="583" name="CustomShape 3"/>
          <p:cNvSpPr/>
          <p:nvPr/>
        </p:nvSpPr>
        <p:spPr>
          <a:xfrm>
            <a:off x="5500800" y="4286160"/>
            <a:ext cx="2285640" cy="7034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Tahoma"/>
                <a:ea typeface="Tahoma"/>
              </a:rPr>
              <a:t>Pilastras corintias</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Tahoma"/>
                <a:ea typeface="Tahoma"/>
              </a:rPr>
              <a:t>acanaladas</a:t>
            </a:r>
            <a:endParaRPr lang="es-ES" sz="2000" b="0" strike="noStrike" spc="-1">
              <a:latin typeface="Arial"/>
            </a:endParaRPr>
          </a:p>
        </p:txBody>
      </p:sp>
      <p:sp>
        <p:nvSpPr>
          <p:cNvPr id="584" name="CustomShape 4"/>
          <p:cNvSpPr/>
          <p:nvPr/>
        </p:nvSpPr>
        <p:spPr>
          <a:xfrm>
            <a:off x="7858080" y="2928960"/>
            <a:ext cx="1285560" cy="7034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Tahoma"/>
                <a:ea typeface="Tahoma"/>
              </a:rPr>
              <a:t>El muro se ondula</a:t>
            </a:r>
            <a:endParaRPr lang="es-ES" sz="2000" b="0" strike="noStrike" spc="-1">
              <a:latin typeface="Arial"/>
            </a:endParaRPr>
          </a:p>
        </p:txBody>
      </p:sp>
      <p:sp>
        <p:nvSpPr>
          <p:cNvPr id="585" name="CustomShape 5"/>
          <p:cNvSpPr/>
          <p:nvPr/>
        </p:nvSpPr>
        <p:spPr>
          <a:xfrm>
            <a:off x="5857920" y="500040"/>
            <a:ext cx="3285720" cy="6422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Tahoma"/>
                <a:ea typeface="Tahoma"/>
              </a:rPr>
              <a:t>Frontón curvo partido</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Tahoma"/>
                <a:ea typeface="Tahoma"/>
              </a:rPr>
              <a:t>Con la estatua de San Andrés</a:t>
            </a:r>
            <a:endParaRPr lang="es-ES" sz="1800" b="0" strike="noStrike" spc="-1">
              <a:latin typeface="Arial"/>
            </a:endParaRPr>
          </a:p>
        </p:txBody>
      </p:sp>
      <p:pic>
        <p:nvPicPr>
          <p:cNvPr id="586" name="9 Imagen_1" descr="2interior.jpg"/>
          <p:cNvPicPr/>
          <p:nvPr/>
        </p:nvPicPr>
        <p:blipFill>
          <a:blip r:embed="rId3" cstate="print"/>
          <a:srcRect l="1613" t="2340" r="3014" b="1756"/>
          <a:stretch/>
        </p:blipFill>
        <p:spPr>
          <a:xfrm>
            <a:off x="285840" y="642960"/>
            <a:ext cx="4214520" cy="5857560"/>
          </a:xfrm>
          <a:prstGeom prst="rect">
            <a:avLst/>
          </a:prstGeom>
          <a:ln w="0">
            <a:noFill/>
          </a:ln>
        </p:spPr>
      </p:pic>
      <p:sp>
        <p:nvSpPr>
          <p:cNvPr id="587" name="CustomShape 6"/>
          <p:cNvSpPr/>
          <p:nvPr/>
        </p:nvSpPr>
        <p:spPr>
          <a:xfrm>
            <a:off x="1143000" y="5786280"/>
            <a:ext cx="2571480" cy="6422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Tahoma"/>
                <a:ea typeface="Tahoma"/>
              </a:rPr>
              <a:t>Ventanas y linternas</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Tahoma"/>
                <a:ea typeface="Tahoma"/>
              </a:rPr>
              <a:t>llenan de luz la iglesia</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CustomShape 1"/>
          <p:cNvSpPr/>
          <p:nvPr/>
        </p:nvSpPr>
        <p:spPr>
          <a:xfrm>
            <a:off x="722160" y="4406760"/>
            <a:ext cx="7771680" cy="1361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ES" sz="4000" b="1" strike="noStrike" cap="all" spc="-1">
                <a:solidFill>
                  <a:srgbClr val="000000"/>
                </a:solidFill>
                <a:latin typeface="Calibri"/>
              </a:rPr>
              <a:t>FRANCESCO BORROMINI</a:t>
            </a:r>
            <a:r>
              <a:t/>
            </a:r>
            <a:br/>
            <a:r>
              <a:rPr lang="es-ES" sz="2000" b="1" strike="noStrike" cap="all" spc="-1">
                <a:solidFill>
                  <a:srgbClr val="000000"/>
                </a:solidFill>
                <a:latin typeface="Calibri"/>
              </a:rPr>
              <a:t>SUIZA, 1599- ROMA, 1667</a:t>
            </a:r>
            <a:endParaRPr lang="es-ES" sz="2000" b="0" strike="noStrike" spc="-1">
              <a:latin typeface="Arial"/>
            </a:endParaRPr>
          </a:p>
        </p:txBody>
      </p:sp>
      <p:sp>
        <p:nvSpPr>
          <p:cNvPr id="589" name="CustomShape 2"/>
          <p:cNvSpPr/>
          <p:nvPr/>
        </p:nvSpPr>
        <p:spPr>
          <a:xfrm>
            <a:off x="722160" y="2906640"/>
            <a:ext cx="7771680" cy="1499400"/>
          </a:xfrm>
          <a:prstGeom prst="rect">
            <a:avLst/>
          </a:prstGeom>
          <a:noFill/>
          <a:ln w="0">
            <a:noFill/>
          </a:ln>
        </p:spPr>
        <p:style>
          <a:lnRef idx="0">
            <a:scrgbClr r="0" g="0" b="0"/>
          </a:lnRef>
          <a:fillRef idx="0">
            <a:scrgbClr r="0" g="0" b="0"/>
          </a:fillRef>
          <a:effectRef idx="0">
            <a:scrgbClr r="0" g="0" b="0"/>
          </a:effectRef>
          <a:fontRef idx="minor"/>
        </p:style>
      </p:sp>
      <p:pic>
        <p:nvPicPr>
          <p:cNvPr id="590" name="3 Imagen" descr="Borromini.jpg"/>
          <p:cNvPicPr/>
          <p:nvPr/>
        </p:nvPicPr>
        <p:blipFill>
          <a:blip r:embed="rId2" cstate="print"/>
          <a:stretch/>
        </p:blipFill>
        <p:spPr>
          <a:xfrm>
            <a:off x="5436000" y="188640"/>
            <a:ext cx="3166200" cy="42696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 name="Picture 17" descr="Francesco Borromini"/>
          <p:cNvPicPr/>
          <p:nvPr/>
        </p:nvPicPr>
        <p:blipFill>
          <a:blip r:embed="rId2" cstate="print"/>
          <a:stretch/>
        </p:blipFill>
        <p:spPr>
          <a:xfrm>
            <a:off x="6786720" y="714240"/>
            <a:ext cx="2147400" cy="2568240"/>
          </a:xfrm>
          <a:prstGeom prst="rect">
            <a:avLst/>
          </a:prstGeom>
          <a:ln w="0">
            <a:noFill/>
          </a:ln>
        </p:spPr>
      </p:pic>
      <p:sp>
        <p:nvSpPr>
          <p:cNvPr id="607" name="CustomShape 1"/>
          <p:cNvSpPr/>
          <p:nvPr/>
        </p:nvSpPr>
        <p:spPr>
          <a:xfrm>
            <a:off x="428760" y="285840"/>
            <a:ext cx="6000120" cy="8251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400" b="0" strike="noStrike" spc="-1">
                <a:solidFill>
                  <a:srgbClr val="FFFF00"/>
                </a:solidFill>
                <a:latin typeface="Arial"/>
                <a:ea typeface="DejaVu Sans"/>
              </a:rPr>
              <a:t>FRANCESCO CASTELLI, BORROMINI</a:t>
            </a:r>
            <a:endParaRPr lang="es-ES" sz="2400" b="0" strike="noStrike" spc="-1">
              <a:latin typeface="Arial"/>
            </a:endParaRPr>
          </a:p>
          <a:p>
            <a:pPr>
              <a:lnSpc>
                <a:spcPct val="100000"/>
              </a:lnSpc>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400" b="0" strike="noStrike" spc="-1">
                <a:solidFill>
                  <a:srgbClr val="FFFF00"/>
                </a:solidFill>
                <a:latin typeface="Arial"/>
                <a:ea typeface="DejaVu Sans"/>
              </a:rPr>
              <a:t>(1599-1667)</a:t>
            </a:r>
            <a:endParaRPr lang="es-ES" sz="2400" b="0" strike="noStrike" spc="-1">
              <a:latin typeface="Arial"/>
            </a:endParaRPr>
          </a:p>
        </p:txBody>
      </p:sp>
      <p:sp>
        <p:nvSpPr>
          <p:cNvPr id="608" name="CustomShape 2"/>
          <p:cNvSpPr/>
          <p:nvPr/>
        </p:nvSpPr>
        <p:spPr>
          <a:xfrm>
            <a:off x="179280" y="1182600"/>
            <a:ext cx="6500520" cy="61282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66"/>
                </a:solidFill>
                <a:latin typeface="Arial"/>
                <a:ea typeface="Arial"/>
              </a:rPr>
              <a:t>Inició su carrera ayudando en la cantera a su padre, pero pronto se trasladó a Milán para estudiar y perfeccionarse. </a:t>
            </a:r>
            <a:r>
              <a:rPr lang="es-ES" sz="1800" b="0" strike="noStrike" spc="-1">
                <a:solidFill>
                  <a:srgbClr val="FFFF66"/>
                </a:solidFill>
                <a:latin typeface="Arial"/>
                <a:ea typeface="DejaVu Sans"/>
              </a:rPr>
              <a:t>En 1619 llega a Roma y comienza a trabajar para su pariente lejano, Carlo Maderno en las obras de la Basílica de San Pedro. A la muerte de Maderno, se une al equipo Bernini en los trabajos de ampliación del Palacio Barberini, pero en pocos años se produce entre ambos una enemistad que duraría toda la vida. </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66"/>
                </a:solidFill>
                <a:latin typeface="Arial"/>
                <a:ea typeface="DejaVu Sans"/>
              </a:rPr>
              <a:t>Sobrepasa a todos los arquitectos italianos por su </a:t>
            </a:r>
            <a:r>
              <a:rPr lang="es-ES_tradnl" sz="1800" b="1" strike="noStrike" spc="-1">
                <a:solidFill>
                  <a:srgbClr val="FFFF66"/>
                </a:solidFill>
                <a:latin typeface="Arial"/>
                <a:ea typeface="DejaVu Sans"/>
              </a:rPr>
              <a:t>invención decorativa</a:t>
            </a:r>
            <a:r>
              <a:rPr lang="es-ES_tradnl" sz="1800" b="0" strike="noStrike" spc="-1">
                <a:solidFill>
                  <a:srgbClr val="FFFF66"/>
                </a:solidFill>
                <a:latin typeface="Arial"/>
                <a:ea typeface="DejaVu Sans"/>
              </a:rPr>
              <a:t>. Si Bernini utilizó siempre los elementos de la arquitectura clásica, respetando las proporciones y las reglas generales de la composición, </a:t>
            </a:r>
            <a:r>
              <a:rPr lang="es-ES_tradnl" sz="1800" b="1" strike="noStrike" spc="-1">
                <a:solidFill>
                  <a:srgbClr val="FFFF66"/>
                </a:solidFill>
                <a:latin typeface="Arial"/>
                <a:ea typeface="DejaVu Sans"/>
              </a:rPr>
              <a:t>Borromini </a:t>
            </a:r>
            <a:r>
              <a:rPr lang="es-ES_tradnl" sz="1800" b="0" strike="noStrike" spc="-1">
                <a:solidFill>
                  <a:srgbClr val="FFFF66"/>
                </a:solidFill>
                <a:latin typeface="Arial"/>
                <a:ea typeface="DejaVu Sans"/>
              </a:rPr>
              <a:t>va a romper con todas las reglas, a inventar nuevos elementos, y a concebir la </a:t>
            </a:r>
            <a:r>
              <a:rPr lang="es-ES_tradnl" sz="1800" b="1" strike="noStrike" spc="-1">
                <a:solidFill>
                  <a:srgbClr val="FFFF66"/>
                </a:solidFill>
                <a:latin typeface="Arial"/>
                <a:ea typeface="DejaVu Sans"/>
              </a:rPr>
              <a:t>arquitectura casi en términos de escultura</a:t>
            </a:r>
            <a:r>
              <a:rPr lang="es-ES_tradnl" sz="1800" b="0" strike="noStrike" spc="-1">
                <a:solidFill>
                  <a:srgbClr val="FFFF66"/>
                </a:solidFill>
                <a:latin typeface="Arial"/>
                <a:ea typeface="DejaVu Sans"/>
              </a:rPr>
              <a:t>, haciendo ondular los entablamentos y cornisas, inventando formas nuevas para los capiteles y utilizando bóvedas que parecen nervadas y arcos mixtilíneos. </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66"/>
                </a:solidFill>
                <a:latin typeface="Arial"/>
                <a:ea typeface="DejaVu Sans"/>
              </a:rPr>
              <a:t>Consigue en el muro efectos pictóricos al dirigirse la luz a superficies curvadas y quebradas.</a:t>
            </a:r>
            <a:r>
              <a:rPr lang="es-ES" sz="2400" b="0" strike="noStrike" spc="-1">
                <a:solidFill>
                  <a:srgbClr val="FFFF66"/>
                </a:solidFill>
                <a:latin typeface="Times New Roman"/>
                <a:ea typeface="DejaVu Sans"/>
              </a:rPr>
              <a:t> </a:t>
            </a:r>
            <a:endParaRPr lang="es-ES" sz="24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4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CustomShape 1"/>
          <p:cNvSpPr/>
          <p:nvPr/>
        </p:nvSpPr>
        <p:spPr>
          <a:xfrm>
            <a:off x="428760" y="642960"/>
            <a:ext cx="8357760" cy="53056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66"/>
                </a:solidFill>
                <a:latin typeface="Arial"/>
                <a:ea typeface="Arial"/>
              </a:rPr>
              <a:t>Menosprecia de modo flagrante la tradición clásica y realiza construcciones extravagantemente complejas</a:t>
            </a:r>
            <a:r>
              <a:rPr lang="es-ES" sz="1800" b="0" strike="noStrike" spc="-1">
                <a:solidFill>
                  <a:srgbClr val="FFFF66"/>
                </a:solidFill>
                <a:latin typeface="Arial"/>
                <a:ea typeface="Arial"/>
              </a:rPr>
              <a:t>. </a:t>
            </a:r>
            <a:r>
              <a:rPr lang="es-ES" sz="1800" b="1" strike="noStrike" spc="-1">
                <a:solidFill>
                  <a:srgbClr val="FFFF66"/>
                </a:solidFill>
                <a:latin typeface="Arial"/>
                <a:ea typeface="Arial"/>
              </a:rPr>
              <a:t>Concibe el arte como imaginación que se superpone a realidad y la sustituye</a:t>
            </a:r>
            <a:r>
              <a:rPr lang="es-ES" sz="1800" b="0" strike="noStrike" spc="-1">
                <a:solidFill>
                  <a:srgbClr val="FFFF66"/>
                </a:solidFill>
                <a:latin typeface="Arial"/>
                <a:ea typeface="Arial"/>
              </a:rPr>
              <a:t>.</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66"/>
                </a:solidFill>
                <a:latin typeface="Arial"/>
                <a:ea typeface="Arial"/>
              </a:rPr>
              <a:t>Invierte con frecuencia la función de la perspectiva, sirviéndose de ella para reducir el espacio en lugar de ampliarlo.</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66"/>
                </a:solidFill>
                <a:latin typeface="Arial"/>
                <a:ea typeface="Arial"/>
              </a:rPr>
              <a:t>Para él, la construcción es el producto de un  impulso que va desde la planta al último detalle ornamental. </a:t>
            </a:r>
            <a:r>
              <a:rPr lang="es-ES_tradnl" sz="1800" b="0" strike="noStrike" spc="-1">
                <a:solidFill>
                  <a:srgbClr val="FFFF66"/>
                </a:solidFill>
                <a:latin typeface="Arial"/>
                <a:ea typeface="Arial"/>
              </a:rPr>
              <a:t> </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66"/>
                </a:solidFill>
                <a:latin typeface="Arial"/>
                <a:ea typeface="Arial"/>
              </a:rPr>
              <a:t>Tiende al desequilibrio y a la sensación de movimiento: </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66"/>
                </a:solidFill>
                <a:latin typeface="Arial"/>
                <a:ea typeface="Arial"/>
              </a:rPr>
              <a:t>     - </a:t>
            </a:r>
            <a:r>
              <a:rPr lang="es-ES_tradnl" sz="1800" b="1" strike="noStrike" spc="-1">
                <a:solidFill>
                  <a:srgbClr val="FFFF66"/>
                </a:solidFill>
                <a:latin typeface="Arial"/>
                <a:ea typeface="Arial"/>
              </a:rPr>
              <a:t>Ondulando entablamentos y cornisas</a:t>
            </a:r>
            <a:r>
              <a:rPr lang="es-ES_tradnl" sz="1800" b="0" strike="noStrike" spc="-1">
                <a:solidFill>
                  <a:srgbClr val="FFFF66"/>
                </a:solidFill>
                <a:latin typeface="Arial"/>
                <a:ea typeface="Arial"/>
              </a:rPr>
              <a:t>. </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66"/>
                </a:solidFill>
                <a:latin typeface="Arial"/>
                <a:ea typeface="Arial"/>
              </a:rPr>
              <a:t>     - </a:t>
            </a:r>
            <a:r>
              <a:rPr lang="es-ES_tradnl" sz="1800" b="0" strike="noStrike" spc="-1">
                <a:solidFill>
                  <a:srgbClr val="FFFF66"/>
                </a:solidFill>
                <a:latin typeface="Arial"/>
                <a:ea typeface="Arial"/>
              </a:rPr>
              <a:t>Retrayendo o haciendo sobresalir los muros, </a:t>
            </a:r>
            <a:r>
              <a:rPr lang="es-ES_tradnl" sz="1800" b="1" strike="noStrike" spc="-1">
                <a:solidFill>
                  <a:srgbClr val="FFFF66"/>
                </a:solidFill>
                <a:latin typeface="Arial"/>
                <a:ea typeface="Arial"/>
              </a:rPr>
              <a:t>uniendo espacios cóncavos,    </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1" strike="noStrike" spc="-1">
                <a:solidFill>
                  <a:srgbClr val="FFFF66"/>
                </a:solidFill>
                <a:latin typeface="Arial"/>
                <a:ea typeface="Arial"/>
              </a:rPr>
              <a:t>       convexos y</a:t>
            </a:r>
            <a:r>
              <a:rPr lang="es-ES" sz="1800" b="1" strike="noStrike" spc="-1">
                <a:solidFill>
                  <a:srgbClr val="FFFF66"/>
                </a:solidFill>
                <a:latin typeface="Arial"/>
                <a:ea typeface="Arial"/>
              </a:rPr>
              <a:t>  </a:t>
            </a:r>
            <a:r>
              <a:rPr lang="es-ES_tradnl" sz="1800" b="1" strike="noStrike" spc="-1">
                <a:solidFill>
                  <a:srgbClr val="FFFF66"/>
                </a:solidFill>
                <a:latin typeface="Arial"/>
                <a:ea typeface="Arial"/>
              </a:rPr>
              <a:t>rectos.</a:t>
            </a:r>
            <a:r>
              <a:rPr lang="es-ES_tradnl" sz="1800" b="1" i="1" u="sng" strike="noStrike" spc="-1">
                <a:solidFill>
                  <a:srgbClr val="FFFF66"/>
                </a:solidFill>
                <a:uFillTx/>
                <a:latin typeface="Arial"/>
                <a:ea typeface="Arial"/>
              </a:rPr>
              <a:t> </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66"/>
                </a:solidFill>
                <a:latin typeface="Arial"/>
                <a:ea typeface="Arial"/>
              </a:rPr>
              <a:t>     - Utilizando </a:t>
            </a:r>
            <a:r>
              <a:rPr lang="es-ES_tradnl" sz="1800" b="1" strike="noStrike" spc="-1">
                <a:solidFill>
                  <a:srgbClr val="FFFF66"/>
                </a:solidFill>
                <a:latin typeface="Arial"/>
                <a:ea typeface="Arial"/>
              </a:rPr>
              <a:t>elementos góticos, como los arcos mixtilíneos y las bóvedas  </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1" strike="noStrike" spc="-1">
                <a:solidFill>
                  <a:srgbClr val="FFFF66"/>
                </a:solidFill>
                <a:latin typeface="Arial"/>
                <a:ea typeface="Arial"/>
              </a:rPr>
              <a:t>       nervadas.</a:t>
            </a:r>
            <a:r>
              <a:rPr lang="es-ES_tradnl" sz="1800" b="1" i="1" u="sng" strike="noStrike" spc="-1">
                <a:solidFill>
                  <a:srgbClr val="FFFF66"/>
                </a:solidFill>
                <a:uFillTx/>
                <a:latin typeface="Arial"/>
                <a:ea typeface="Arial"/>
              </a:rPr>
              <a:t> </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66"/>
                </a:solidFill>
                <a:latin typeface="Arial"/>
                <a:ea typeface="Arial"/>
              </a:rPr>
              <a:t>     - Empleando materiales modestos</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66"/>
                </a:solidFill>
                <a:latin typeface="Arial"/>
                <a:ea typeface="Arial"/>
              </a:rPr>
              <a:t>     -Tratando los espacios con un criterio de dinamismo que rompe con la </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66"/>
                </a:solidFill>
                <a:latin typeface="Arial"/>
                <a:ea typeface="Arial"/>
              </a:rPr>
              <a:t>       tradición clásica en cuanto a la relación-interior-exterior</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66"/>
                </a:solidFill>
                <a:latin typeface="Arial"/>
                <a:ea typeface="DejaVu Sans"/>
              </a:rPr>
              <a:t>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 name="1 Imagen" descr="san carlos de las cuatro fuentes.jpg"/>
          <p:cNvPicPr/>
          <p:nvPr/>
        </p:nvPicPr>
        <p:blipFill>
          <a:blip r:embed="rId2" cstate="print"/>
          <a:stretch/>
        </p:blipFill>
        <p:spPr>
          <a:xfrm>
            <a:off x="251640" y="188640"/>
            <a:ext cx="6098400" cy="6432120"/>
          </a:xfrm>
          <a:prstGeom prst="rect">
            <a:avLst/>
          </a:prstGeom>
          <a:ln w="0">
            <a:noFill/>
          </a:ln>
        </p:spPr>
      </p:pic>
      <p:sp>
        <p:nvSpPr>
          <p:cNvPr id="611" name="CustomShape 1"/>
          <p:cNvSpPr/>
          <p:nvPr/>
        </p:nvSpPr>
        <p:spPr>
          <a:xfrm>
            <a:off x="6444360" y="5805360"/>
            <a:ext cx="269892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ea typeface="DejaVu Sans"/>
              </a:rPr>
              <a:t>San Carlos de las cuatro fuentes</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 name="Picture 15" descr="borSCA"/>
          <p:cNvPicPr/>
          <p:nvPr/>
        </p:nvPicPr>
        <p:blipFill>
          <a:blip r:embed="rId2" cstate="print"/>
          <a:srcRect l="18393"/>
          <a:stretch/>
        </p:blipFill>
        <p:spPr>
          <a:xfrm>
            <a:off x="142920" y="285840"/>
            <a:ext cx="4119120" cy="6264000"/>
          </a:xfrm>
          <a:prstGeom prst="rect">
            <a:avLst/>
          </a:prstGeom>
          <a:ln w="0">
            <a:noFill/>
          </a:ln>
        </p:spPr>
      </p:pic>
      <p:pic>
        <p:nvPicPr>
          <p:cNvPr id="613" name="Picture 8_2" descr="borSCAp"/>
          <p:cNvPicPr/>
          <p:nvPr/>
        </p:nvPicPr>
        <p:blipFill>
          <a:blip r:embed="rId3" cstate="print"/>
          <a:stretch/>
        </p:blipFill>
        <p:spPr>
          <a:xfrm>
            <a:off x="6649920" y="208080"/>
            <a:ext cx="2139840" cy="3296880"/>
          </a:xfrm>
          <a:prstGeom prst="rect">
            <a:avLst/>
          </a:prstGeom>
          <a:ln w="0">
            <a:noFill/>
          </a:ln>
        </p:spPr>
      </p:pic>
      <p:sp>
        <p:nvSpPr>
          <p:cNvPr id="614" name="CustomShape 1"/>
          <p:cNvSpPr/>
          <p:nvPr/>
        </p:nvSpPr>
        <p:spPr>
          <a:xfrm>
            <a:off x="4357800" y="571680"/>
            <a:ext cx="2428560" cy="19231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71"/>
                </a:solidFill>
                <a:latin typeface="Arial"/>
                <a:ea typeface="DejaVu Sans"/>
              </a:rPr>
              <a:t>IGLESIA DE SAN CARLOS DE LAS CUATRO FUENTES, </a:t>
            </a:r>
            <a:r>
              <a:t/>
            </a:r>
            <a:br/>
            <a:r>
              <a:rPr lang="es-ES" sz="2000" b="1" strike="noStrike" spc="-1">
                <a:solidFill>
                  <a:srgbClr val="FFFF71"/>
                </a:solidFill>
                <a:latin typeface="Arial"/>
                <a:ea typeface="DejaVu Sans"/>
              </a:rPr>
              <a:t>“SAN CARLINO”</a:t>
            </a:r>
            <a:r>
              <a:t/>
            </a:r>
            <a:br/>
            <a:r>
              <a:rPr lang="es-ES" sz="2000" b="1" strike="noStrike" spc="-1">
                <a:solidFill>
                  <a:srgbClr val="FFFF71"/>
                </a:solidFill>
                <a:latin typeface="Arial"/>
                <a:ea typeface="DejaVu Sans"/>
              </a:rPr>
              <a:t> ROMA</a:t>
            </a:r>
            <a:endParaRPr lang="es-ES" sz="2000" b="0" strike="noStrike" spc="-1">
              <a:latin typeface="Arial"/>
            </a:endParaRPr>
          </a:p>
        </p:txBody>
      </p:sp>
      <p:sp>
        <p:nvSpPr>
          <p:cNvPr id="615" name="CustomShape 2"/>
          <p:cNvSpPr/>
          <p:nvPr/>
        </p:nvSpPr>
        <p:spPr>
          <a:xfrm>
            <a:off x="2071800" y="357120"/>
            <a:ext cx="1785600" cy="9165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3366"/>
                </a:solidFill>
                <a:latin typeface="Arial"/>
                <a:ea typeface="Arial"/>
              </a:rPr>
              <a:t>Ondula entablamentos y cornisas</a:t>
            </a:r>
            <a:endParaRPr lang="es-ES" sz="1800" b="0" strike="noStrike" spc="-1">
              <a:latin typeface="Arial"/>
            </a:endParaRPr>
          </a:p>
        </p:txBody>
      </p:sp>
      <p:pic>
        <p:nvPicPr>
          <p:cNvPr id="616" name="Picture 4_5" descr="http://www.sancarlino-borromini.it/album/Arte_e_architettura/Vedute_esterne/facciata4.JPG"/>
          <p:cNvPicPr/>
          <p:nvPr/>
        </p:nvPicPr>
        <p:blipFill>
          <a:blip r:embed="rId4" cstate="print"/>
          <a:stretch/>
        </p:blipFill>
        <p:spPr>
          <a:xfrm>
            <a:off x="4714920" y="3857760"/>
            <a:ext cx="4134960" cy="2728440"/>
          </a:xfrm>
          <a:prstGeom prst="rect">
            <a:avLst/>
          </a:prstGeom>
          <a:ln w="0">
            <a:noFill/>
          </a:ln>
        </p:spPr>
      </p:pic>
      <p:sp>
        <p:nvSpPr>
          <p:cNvPr id="617" name="CustomShape 3"/>
          <p:cNvSpPr/>
          <p:nvPr/>
        </p:nvSpPr>
        <p:spPr>
          <a:xfrm>
            <a:off x="3857760" y="3143160"/>
            <a:ext cx="2999880" cy="10083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000" b="0" strike="noStrike" spc="-1">
                <a:solidFill>
                  <a:srgbClr val="FFFF66"/>
                </a:solidFill>
                <a:latin typeface="Arial"/>
                <a:ea typeface="Arial"/>
              </a:rPr>
              <a:t>Une espacios cóncavos,    </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000" b="0" strike="noStrike" spc="-1">
                <a:solidFill>
                  <a:srgbClr val="FFFF66"/>
                </a:solidFill>
                <a:latin typeface="Arial"/>
                <a:ea typeface="Arial"/>
              </a:rPr>
              <a:t>       convexos y</a:t>
            </a:r>
            <a:r>
              <a:rPr lang="es-ES" sz="2000" b="0" strike="noStrike" spc="-1">
                <a:solidFill>
                  <a:srgbClr val="FFFF66"/>
                </a:solidFill>
                <a:latin typeface="Arial"/>
                <a:ea typeface="Arial"/>
              </a:rPr>
              <a:t>  </a:t>
            </a:r>
            <a:r>
              <a:rPr lang="es-ES_tradnl" sz="2000" b="0" strike="noStrike" spc="-1">
                <a:solidFill>
                  <a:srgbClr val="FFFF66"/>
                </a:solidFill>
                <a:latin typeface="Arial"/>
                <a:ea typeface="Arial"/>
              </a:rPr>
              <a:t>rectos</a:t>
            </a:r>
            <a:r>
              <a:rPr lang="es-ES_tradnl" sz="2000" b="0" i="1" u="sng" strike="noStrike" spc="-1">
                <a:solidFill>
                  <a:srgbClr val="FFFF66"/>
                </a:solidFill>
                <a:uFillTx/>
                <a:latin typeface="Arial"/>
                <a:ea typeface="Arial"/>
              </a:rPr>
              <a:t> </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 name="1 Imagen" descr="4 FUENTES.jpg"/>
          <p:cNvPicPr/>
          <p:nvPr/>
        </p:nvPicPr>
        <p:blipFill>
          <a:blip r:embed="rId2" cstate="print"/>
          <a:stretch/>
        </p:blipFill>
        <p:spPr>
          <a:xfrm>
            <a:off x="200520" y="115920"/>
            <a:ext cx="8942760" cy="67237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 name="Picture 15_0" descr="borSCA"/>
          <p:cNvPicPr/>
          <p:nvPr/>
        </p:nvPicPr>
        <p:blipFill>
          <a:blip r:embed="rId2" cstate="print"/>
          <a:srcRect l="18393"/>
          <a:stretch/>
        </p:blipFill>
        <p:spPr>
          <a:xfrm>
            <a:off x="285840" y="214200"/>
            <a:ext cx="4119120" cy="6264000"/>
          </a:xfrm>
          <a:prstGeom prst="rect">
            <a:avLst/>
          </a:prstGeom>
          <a:ln w="0">
            <a:noFill/>
          </a:ln>
        </p:spPr>
      </p:pic>
      <p:sp>
        <p:nvSpPr>
          <p:cNvPr id="620" name="CustomShape 1"/>
          <p:cNvSpPr/>
          <p:nvPr/>
        </p:nvSpPr>
        <p:spPr>
          <a:xfrm>
            <a:off x="2928960" y="214200"/>
            <a:ext cx="1785600" cy="9165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003366"/>
                </a:solidFill>
                <a:latin typeface="Arial"/>
                <a:ea typeface="Arial"/>
              </a:rPr>
              <a:t>Ondula entablamentos y cornisas</a:t>
            </a:r>
            <a:endParaRPr lang="es-ES" sz="1800" b="0" strike="noStrike" spc="-1">
              <a:latin typeface="Arial"/>
            </a:endParaRPr>
          </a:p>
        </p:txBody>
      </p:sp>
      <p:pic>
        <p:nvPicPr>
          <p:cNvPr id="621" name="Picture 2_11" descr="http://www.sancarlino-borromini.it/album/Arte_e_architettura/Vedute_esterne/facciata.JPG"/>
          <p:cNvPicPr/>
          <p:nvPr/>
        </p:nvPicPr>
        <p:blipFill>
          <a:blip r:embed="rId3" cstate="print"/>
          <a:stretch/>
        </p:blipFill>
        <p:spPr>
          <a:xfrm>
            <a:off x="4857840" y="785880"/>
            <a:ext cx="3809520" cy="5609880"/>
          </a:xfrm>
          <a:prstGeom prst="rect">
            <a:avLst/>
          </a:prstGeom>
          <a:ln w="0">
            <a:noFill/>
          </a:ln>
        </p:spPr>
      </p:pic>
      <p:sp>
        <p:nvSpPr>
          <p:cNvPr id="622" name="CustomShape 2"/>
          <p:cNvSpPr/>
          <p:nvPr/>
        </p:nvSpPr>
        <p:spPr>
          <a:xfrm>
            <a:off x="2214720" y="3214800"/>
            <a:ext cx="928080" cy="1556640"/>
          </a:xfrm>
          <a:custGeom>
            <a:avLst/>
            <a:gdLst/>
            <a:ahLst/>
            <a:cxnLst/>
            <a:rect l="l" t="t" r="r" b="b"/>
            <a:pathLst>
              <a:path w="21600" h="21600">
                <a:moveTo>
                  <a:pt x="0" y="0"/>
                </a:moveTo>
                <a:lnTo>
                  <a:pt x="21600" y="0"/>
                </a:lnTo>
                <a:lnTo>
                  <a:pt x="21600" y="21600"/>
                </a:lnTo>
                <a:lnTo>
                  <a:pt x="0" y="21600"/>
                </a:lnTo>
                <a:lnTo>
                  <a:pt x="0" y="0"/>
                </a:lnTo>
                <a:close/>
              </a:path>
            </a:pathLst>
          </a:custGeom>
          <a:noFill/>
          <a:ln w="19080">
            <a:solidFill>
              <a:srgbClr val="FFFF66"/>
            </a:solidFill>
            <a:miter/>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latin typeface="Arial"/>
            </a:endParaRPr>
          </a:p>
        </p:txBody>
      </p:sp>
      <p:sp>
        <p:nvSpPr>
          <p:cNvPr id="623" name="CustomShape 3"/>
          <p:cNvSpPr/>
          <p:nvPr/>
        </p:nvSpPr>
        <p:spPr>
          <a:xfrm flipH="1">
            <a:off x="3214080" y="3427920"/>
            <a:ext cx="1571760" cy="143280"/>
          </a:xfrm>
          <a:custGeom>
            <a:avLst/>
            <a:gdLst/>
            <a:ahLst/>
            <a:cxnLst/>
            <a:rect l="l" t="t" r="r" b="b"/>
            <a:pathLst>
              <a:path w="21600" h="21600">
                <a:moveTo>
                  <a:pt x="0" y="0"/>
                </a:moveTo>
                <a:lnTo>
                  <a:pt x="21600" y="21600"/>
                </a:lnTo>
              </a:path>
            </a:pathLst>
          </a:custGeom>
          <a:noFill/>
          <a:ln w="19080" cap="sq">
            <a:solidFill>
              <a:srgbClr val="FFFF66"/>
            </a:solidFill>
            <a:miter/>
            <a:tailEnd type="arrow" w="med" len="me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CustomShape 1"/>
          <p:cNvSpPr/>
          <p:nvPr/>
        </p:nvSpPr>
        <p:spPr>
          <a:xfrm>
            <a:off x="428760" y="651240"/>
            <a:ext cx="4214160" cy="53056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99"/>
                </a:solidFill>
                <a:latin typeface="Arial"/>
                <a:ea typeface="Arial Unicode MS"/>
              </a:rPr>
              <a:t>La fachada </a:t>
            </a:r>
            <a:r>
              <a:rPr lang="es-ES" sz="1800" b="1" strike="noStrike" spc="-1">
                <a:solidFill>
                  <a:srgbClr val="FFFFFF"/>
                </a:solidFill>
                <a:latin typeface="Arial"/>
                <a:ea typeface="Arial Unicode MS"/>
              </a:rPr>
              <a:t>se</a:t>
            </a:r>
            <a:r>
              <a:rPr lang="es-ES" sz="1800" b="0" strike="noStrike" spc="-1">
                <a:solidFill>
                  <a:srgbClr val="FFFFFF"/>
                </a:solidFill>
                <a:latin typeface="Arial"/>
                <a:ea typeface="Arial Unicode MS"/>
              </a:rPr>
              <a:t> divide en tres calles con una convexidad central flanqueada por dos cóncavas y con columnas adosadas al muro. </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Arial"/>
                <a:ea typeface="Times New Roman"/>
              </a:rPr>
              <a:t>Borromini adaptó el sistema miguelangelesco de los palacios capitolinos y de la fachada de San Pedro, articulándola a base de la combinación de un orden pequeño y uno gigante, que repite en los dos pisos. El conjunto ondulante está dividido por tres vanos:</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Arial"/>
                <a:ea typeface="Times New Roman"/>
              </a:rPr>
              <a:t> </a:t>
            </a:r>
            <a:r>
              <a:rPr lang="es-ES" sz="1800" b="0" strike="noStrike" spc="-1">
                <a:solidFill>
                  <a:srgbClr val="FFFFFF"/>
                </a:solidFill>
                <a:latin typeface="Arial"/>
                <a:ea typeface="Arial"/>
              </a:rPr>
              <a:t>-</a:t>
            </a:r>
            <a:r>
              <a:rPr lang="es-ES" sz="1800" b="1" strike="noStrike" spc="-1">
                <a:solidFill>
                  <a:srgbClr val="FFFF99"/>
                </a:solidFill>
                <a:latin typeface="Arial"/>
                <a:ea typeface="Arial"/>
              </a:rPr>
              <a:t>En el piso bajo</a:t>
            </a:r>
            <a:r>
              <a:rPr lang="es-ES" sz="1800" b="0" strike="noStrike" spc="-1">
                <a:solidFill>
                  <a:srgbClr val="FFFFFF"/>
                </a:solidFill>
                <a:latin typeface="Arial"/>
                <a:ea typeface="Arial"/>
              </a:rPr>
              <a:t>, uno central convexo y dos extremos cóncavos, unidos por un entablamento ininterrumpido. En él se encuentra la </a:t>
            </a:r>
            <a:r>
              <a:rPr lang="es-ES" sz="1800" b="0" strike="noStrike" spc="-1">
                <a:solidFill>
                  <a:srgbClr val="FFFF99"/>
                </a:solidFill>
                <a:latin typeface="Arial"/>
                <a:ea typeface="Arial"/>
              </a:rPr>
              <a:t>estatua de San Carlos Borromeo</a:t>
            </a:r>
            <a:r>
              <a:rPr lang="es-ES" sz="1800" b="0" strike="noStrike" spc="-1">
                <a:solidFill>
                  <a:srgbClr val="FFFFFF"/>
                </a:solidFill>
                <a:latin typeface="Arial"/>
                <a:ea typeface="Arial"/>
              </a:rPr>
              <a:t> flanqueado por otras dos estatuas, subordinadas a la arquitectura. </a:t>
            </a:r>
            <a:endParaRPr lang="es-ES" sz="1800" b="0" strike="noStrike" spc="-1">
              <a:latin typeface="Arial"/>
            </a:endParaRPr>
          </a:p>
        </p:txBody>
      </p:sp>
      <p:pic>
        <p:nvPicPr>
          <p:cNvPr id="625" name="Picture 5_8" descr="http://www.sancarlino-borromini.it/album/Arte_e_architettura/Vedute_esterne/facciata5.JPG"/>
          <p:cNvPicPr/>
          <p:nvPr/>
        </p:nvPicPr>
        <p:blipFill>
          <a:blip r:embed="rId2" cstate="print"/>
          <a:stretch/>
        </p:blipFill>
        <p:spPr>
          <a:xfrm>
            <a:off x="4724280" y="468360"/>
            <a:ext cx="4240080" cy="59605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CustomShape 1"/>
          <p:cNvSpPr/>
          <p:nvPr/>
        </p:nvSpPr>
        <p:spPr>
          <a:xfrm>
            <a:off x="683640" y="692640"/>
            <a:ext cx="8064000" cy="2650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2400" b="0" strike="noStrike" spc="-1">
                <a:solidFill>
                  <a:srgbClr val="000000"/>
                </a:solidFill>
                <a:latin typeface="Calibri"/>
                <a:ea typeface="DejaVu Sans"/>
              </a:rPr>
              <a:t>URBANISMO: </a:t>
            </a:r>
            <a:endParaRPr lang="es-ES" sz="2400" b="0" strike="noStrike" spc="-1">
              <a:latin typeface="Arial"/>
            </a:endParaRPr>
          </a:p>
          <a:p>
            <a:pPr marL="216000" indent="-215640">
              <a:lnSpc>
                <a:spcPct val="100000"/>
              </a:lnSpc>
              <a:buClr>
                <a:srgbClr val="000000"/>
              </a:buClr>
              <a:buFont typeface="Arial"/>
              <a:buChar char="•"/>
            </a:pPr>
            <a:r>
              <a:rPr lang="es-ES" sz="2400" b="0" strike="noStrike" spc="-1">
                <a:solidFill>
                  <a:srgbClr val="000000"/>
                </a:solidFill>
                <a:latin typeface="Calibri"/>
                <a:ea typeface="DejaVu Sans"/>
              </a:rPr>
              <a:t> Importancia de la </a:t>
            </a:r>
            <a:r>
              <a:rPr lang="es-ES" sz="2400" b="1" strike="noStrike" spc="-1">
                <a:solidFill>
                  <a:srgbClr val="000000"/>
                </a:solidFill>
                <a:latin typeface="Calibri"/>
                <a:ea typeface="DejaVu Sans"/>
              </a:rPr>
              <a:t>estética urbana</a:t>
            </a:r>
            <a:r>
              <a:rPr lang="es-ES" sz="2400" b="0" strike="noStrike" spc="-1">
                <a:solidFill>
                  <a:srgbClr val="000000"/>
                </a:solidFill>
                <a:latin typeface="Calibri"/>
                <a:ea typeface="DejaVu Sans"/>
              </a:rPr>
              <a:t>: desarrollo de fuentes, de </a:t>
            </a:r>
            <a:r>
              <a:rPr lang="es-ES" sz="2400" b="0" i="1" strike="noStrike" spc="-1">
                <a:solidFill>
                  <a:srgbClr val="000000"/>
                </a:solidFill>
                <a:latin typeface="Calibri"/>
                <a:ea typeface="DejaVu Sans"/>
              </a:rPr>
              <a:t>fachadas telón como Fontana de Trevi, o la escalinata Plaza de España</a:t>
            </a:r>
            <a:endParaRPr lang="es-ES" sz="2400" b="0" strike="noStrike" spc="-1">
              <a:latin typeface="Arial"/>
            </a:endParaRPr>
          </a:p>
          <a:p>
            <a:pPr marL="216000" indent="-215640">
              <a:lnSpc>
                <a:spcPct val="100000"/>
              </a:lnSpc>
              <a:buClr>
                <a:srgbClr val="000000"/>
              </a:buClr>
              <a:buFont typeface="Arial"/>
              <a:buChar char="•"/>
            </a:pPr>
            <a:r>
              <a:rPr lang="es-ES" sz="2400" b="0" i="1" strike="noStrike" spc="-1">
                <a:solidFill>
                  <a:srgbClr val="000000"/>
                </a:solidFill>
                <a:latin typeface="Calibri"/>
                <a:ea typeface="DejaVu Sans"/>
              </a:rPr>
              <a:t> </a:t>
            </a:r>
            <a:r>
              <a:rPr lang="es-ES" sz="2400" b="1" strike="noStrike" spc="-1">
                <a:solidFill>
                  <a:srgbClr val="000000"/>
                </a:solidFill>
                <a:latin typeface="Calibri"/>
                <a:ea typeface="DejaVu Sans"/>
              </a:rPr>
              <a:t>Perspectivas visuales</a:t>
            </a:r>
            <a:endParaRPr lang="es-ES" sz="2400" b="0" strike="noStrike" spc="-1">
              <a:latin typeface="Arial"/>
            </a:endParaRPr>
          </a:p>
          <a:p>
            <a:pPr marL="216000" indent="-215640">
              <a:lnSpc>
                <a:spcPct val="100000"/>
              </a:lnSpc>
              <a:buClr>
                <a:srgbClr val="000000"/>
              </a:buClr>
              <a:buFont typeface="Arial"/>
              <a:buChar char="•"/>
            </a:pPr>
            <a:r>
              <a:rPr lang="es-ES" sz="2400" b="0" strike="noStrike" spc="-1">
                <a:solidFill>
                  <a:srgbClr val="000000"/>
                </a:solidFill>
                <a:latin typeface="Calibri"/>
                <a:ea typeface="DejaVu Sans"/>
              </a:rPr>
              <a:t> </a:t>
            </a:r>
            <a:r>
              <a:rPr lang="es-ES" sz="2400" b="1" strike="noStrike" spc="-1">
                <a:solidFill>
                  <a:srgbClr val="000000"/>
                </a:solidFill>
                <a:latin typeface="Calibri"/>
                <a:ea typeface="DejaVu Sans"/>
              </a:rPr>
              <a:t>La plaza</a:t>
            </a:r>
            <a:r>
              <a:rPr lang="es-ES" sz="2400" b="0" strike="noStrike" spc="-1">
                <a:solidFill>
                  <a:srgbClr val="000000"/>
                </a:solidFill>
                <a:latin typeface="Calibri"/>
                <a:ea typeface="DejaVu Sans"/>
              </a:rPr>
              <a:t>, lugar de exaltación del poder: cabalgatas, procesiones</a:t>
            </a:r>
            <a:endParaRPr lang="es-ES" sz="2400" b="0" strike="noStrike" spc="-1">
              <a:latin typeface="Arial"/>
            </a:endParaRPr>
          </a:p>
        </p:txBody>
      </p:sp>
      <p:pic>
        <p:nvPicPr>
          <p:cNvPr id="362" name="2 Imagen" descr="-Fontana_di_Trevi_di_notte.jpg"/>
          <p:cNvPicPr/>
          <p:nvPr/>
        </p:nvPicPr>
        <p:blipFill>
          <a:blip r:embed="rId2" cstate="print"/>
          <a:stretch/>
        </p:blipFill>
        <p:spPr>
          <a:xfrm>
            <a:off x="395640" y="3645000"/>
            <a:ext cx="4427280" cy="2949480"/>
          </a:xfrm>
          <a:prstGeom prst="rect">
            <a:avLst/>
          </a:prstGeom>
          <a:ln w="0">
            <a:noFill/>
          </a:ln>
        </p:spPr>
      </p:pic>
      <p:pic>
        <p:nvPicPr>
          <p:cNvPr id="363" name="3 Imagen" descr="San Pedro.jpg"/>
          <p:cNvPicPr/>
          <p:nvPr/>
        </p:nvPicPr>
        <p:blipFill>
          <a:blip r:embed="rId3" cstate="print"/>
          <a:stretch/>
        </p:blipFill>
        <p:spPr>
          <a:xfrm>
            <a:off x="5220000" y="3645000"/>
            <a:ext cx="3647520" cy="27356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CustomShape 1"/>
          <p:cNvSpPr/>
          <p:nvPr/>
        </p:nvSpPr>
        <p:spPr>
          <a:xfrm>
            <a:off x="4572000" y="4042080"/>
            <a:ext cx="4571640" cy="22280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ea typeface="Arial"/>
              </a:rPr>
              <a:t>-</a:t>
            </a:r>
            <a:r>
              <a:rPr lang="es-ES" sz="2000" b="1" strike="noStrike" spc="-1">
                <a:solidFill>
                  <a:srgbClr val="FFFF99"/>
                </a:solidFill>
                <a:latin typeface="Arial"/>
                <a:ea typeface="Arial"/>
              </a:rPr>
              <a:t>En el piso superior, </a:t>
            </a:r>
            <a:r>
              <a:rPr lang="es-ES" sz="2000" b="0" strike="noStrike" spc="-1">
                <a:solidFill>
                  <a:srgbClr val="FFFFFF"/>
                </a:solidFill>
                <a:latin typeface="Arial"/>
                <a:ea typeface="Arial"/>
              </a:rPr>
              <a:t>tres vanos cóncavos, y el entablamento se despliega, coronado todo por un medallón ovalado sostenido por ángeles. Los distintos elementos hacen que la fachada sea un puro dinamismo (efectos  de claroscuro</a:t>
            </a:r>
            <a:r>
              <a:rPr lang="es-ES" sz="1800" b="0" strike="noStrike" spc="-1">
                <a:solidFill>
                  <a:srgbClr val="FFFFFF"/>
                </a:solidFill>
                <a:latin typeface="Arial"/>
                <a:ea typeface="Arial"/>
              </a:rPr>
              <a:t>). </a:t>
            </a:r>
            <a:endParaRPr lang="es-ES" sz="1800" b="0" strike="noStrike" spc="-1">
              <a:latin typeface="Arial"/>
            </a:endParaRPr>
          </a:p>
        </p:txBody>
      </p:sp>
      <p:pic>
        <p:nvPicPr>
          <p:cNvPr id="627" name="Picture 2_12" descr="Imagen:Roman architecture.jpg"/>
          <p:cNvPicPr/>
          <p:nvPr/>
        </p:nvPicPr>
        <p:blipFill>
          <a:blip r:embed="rId2" cstate="print"/>
          <a:stretch/>
        </p:blipFill>
        <p:spPr>
          <a:xfrm>
            <a:off x="142920" y="1071720"/>
            <a:ext cx="3236400" cy="4285800"/>
          </a:xfrm>
          <a:prstGeom prst="rect">
            <a:avLst/>
          </a:prstGeom>
          <a:ln w="0">
            <a:noFill/>
          </a:ln>
        </p:spPr>
      </p:pic>
      <p:pic>
        <p:nvPicPr>
          <p:cNvPr id="628" name="Picture 9_2" descr="carlino_DSC_5504.jpg"/>
          <p:cNvPicPr/>
          <p:nvPr/>
        </p:nvPicPr>
        <p:blipFill>
          <a:blip r:embed="rId3" cstate="print"/>
          <a:stretch/>
        </p:blipFill>
        <p:spPr>
          <a:xfrm>
            <a:off x="3429000" y="214200"/>
            <a:ext cx="2214360" cy="3335040"/>
          </a:xfrm>
          <a:prstGeom prst="rect">
            <a:avLst/>
          </a:prstGeom>
          <a:ln w="0">
            <a:noFill/>
          </a:ln>
        </p:spPr>
      </p:pic>
      <p:pic>
        <p:nvPicPr>
          <p:cNvPr id="629" name="Picture 13_1" descr="carlino_DSC_5506.jpg"/>
          <p:cNvPicPr/>
          <p:nvPr/>
        </p:nvPicPr>
        <p:blipFill>
          <a:blip r:embed="rId4" cstate="print"/>
          <a:stretch/>
        </p:blipFill>
        <p:spPr>
          <a:xfrm>
            <a:off x="5500800" y="500040"/>
            <a:ext cx="3499920" cy="2323800"/>
          </a:xfrm>
          <a:prstGeom prst="rect">
            <a:avLst/>
          </a:prstGeom>
          <a:ln w="0">
            <a:noFill/>
          </a:ln>
        </p:spPr>
      </p:pic>
      <p:sp>
        <p:nvSpPr>
          <p:cNvPr id="630" name="CustomShape 2"/>
          <p:cNvSpPr/>
          <p:nvPr/>
        </p:nvSpPr>
        <p:spPr>
          <a:xfrm>
            <a:off x="1428840" y="1143000"/>
            <a:ext cx="928080" cy="1190880"/>
          </a:xfrm>
          <a:custGeom>
            <a:avLst/>
            <a:gdLst/>
            <a:ahLst/>
            <a:cxnLst/>
            <a:rect l="l" t="t" r="r" b="b"/>
            <a:pathLst>
              <a:path w="21600" h="21600">
                <a:moveTo>
                  <a:pt x="0" y="0"/>
                </a:moveTo>
                <a:lnTo>
                  <a:pt x="21600" y="0"/>
                </a:lnTo>
                <a:lnTo>
                  <a:pt x="21600" y="21600"/>
                </a:lnTo>
                <a:lnTo>
                  <a:pt x="0" y="21600"/>
                </a:lnTo>
                <a:lnTo>
                  <a:pt x="0" y="0"/>
                </a:lnTo>
                <a:close/>
              </a:path>
            </a:pathLst>
          </a:custGeom>
          <a:noFill/>
          <a:ln w="19080">
            <a:solidFill>
              <a:srgbClr val="FFFF71"/>
            </a:solidFill>
            <a:miter/>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latin typeface="Arial"/>
            </a:endParaRPr>
          </a:p>
        </p:txBody>
      </p:sp>
      <p:sp>
        <p:nvSpPr>
          <p:cNvPr id="631" name="CustomShape 3"/>
          <p:cNvSpPr/>
          <p:nvPr/>
        </p:nvSpPr>
        <p:spPr>
          <a:xfrm flipV="1">
            <a:off x="1892880" y="1627560"/>
            <a:ext cx="2380680" cy="706320"/>
          </a:xfrm>
          <a:custGeom>
            <a:avLst/>
            <a:gdLst/>
            <a:ahLst/>
            <a:cxnLst/>
            <a:rect l="l" t="t" r="r" b="b"/>
            <a:pathLst>
              <a:path w="21600" h="21600">
                <a:moveTo>
                  <a:pt x="0" y="0"/>
                </a:moveTo>
                <a:lnTo>
                  <a:pt x="21600" y="21600"/>
                </a:lnTo>
              </a:path>
            </a:pathLst>
          </a:custGeom>
          <a:noFill/>
          <a:ln w="19080" cap="sq">
            <a:solidFill>
              <a:srgbClr val="FFFF71"/>
            </a:solidFill>
            <a:miter/>
            <a:tailEnd type="arrow" w="med" len="med"/>
          </a:ln>
        </p:spPr>
        <p:style>
          <a:lnRef idx="0">
            <a:scrgbClr r="0" g="0" b="0"/>
          </a:lnRef>
          <a:fillRef idx="0">
            <a:scrgbClr r="0" g="0" b="0"/>
          </a:fillRef>
          <a:effectRef idx="0">
            <a:scrgbClr r="0" g="0" b="0"/>
          </a:effectRef>
          <a:fontRef idx="minor"/>
        </p:style>
      </p:sp>
      <p:sp>
        <p:nvSpPr>
          <p:cNvPr id="632" name="CustomShape 4"/>
          <p:cNvSpPr/>
          <p:nvPr/>
        </p:nvSpPr>
        <p:spPr>
          <a:xfrm>
            <a:off x="3851280" y="1341360"/>
            <a:ext cx="1285560" cy="1190880"/>
          </a:xfrm>
          <a:custGeom>
            <a:avLst/>
            <a:gdLst/>
            <a:ahLst/>
            <a:cxnLst/>
            <a:rect l="l" t="t" r="r" b="b"/>
            <a:pathLst>
              <a:path w="21600" h="21600">
                <a:moveTo>
                  <a:pt x="0" y="0"/>
                </a:moveTo>
                <a:lnTo>
                  <a:pt x="21600" y="0"/>
                </a:lnTo>
                <a:lnTo>
                  <a:pt x="21600" y="21600"/>
                </a:lnTo>
                <a:lnTo>
                  <a:pt x="0" y="21600"/>
                </a:lnTo>
                <a:lnTo>
                  <a:pt x="0" y="0"/>
                </a:lnTo>
                <a:close/>
              </a:path>
            </a:pathLst>
          </a:custGeom>
          <a:noFill/>
          <a:ln w="19080">
            <a:solidFill>
              <a:srgbClr val="FFFF71"/>
            </a:solidFill>
            <a:miter/>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latin typeface="Arial"/>
            </a:endParaRPr>
          </a:p>
        </p:txBody>
      </p:sp>
      <p:sp>
        <p:nvSpPr>
          <p:cNvPr id="633" name="CustomShape 5"/>
          <p:cNvSpPr/>
          <p:nvPr/>
        </p:nvSpPr>
        <p:spPr>
          <a:xfrm flipV="1">
            <a:off x="5143680" y="1856160"/>
            <a:ext cx="714600" cy="429120"/>
          </a:xfrm>
          <a:custGeom>
            <a:avLst/>
            <a:gdLst/>
            <a:ahLst/>
            <a:cxnLst/>
            <a:rect l="l" t="t" r="r" b="b"/>
            <a:pathLst>
              <a:path w="21600" h="21600">
                <a:moveTo>
                  <a:pt x="0" y="0"/>
                </a:moveTo>
                <a:lnTo>
                  <a:pt x="21600" y="21600"/>
                </a:lnTo>
              </a:path>
            </a:pathLst>
          </a:custGeom>
          <a:noFill/>
          <a:ln w="19080" cap="sq">
            <a:solidFill>
              <a:srgbClr val="FFFF71"/>
            </a:solidFill>
            <a:miter/>
            <a:tailEnd type="arrow" w="med" len="me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CustomShape 1"/>
          <p:cNvSpPr/>
          <p:nvPr/>
        </p:nvSpPr>
        <p:spPr>
          <a:xfrm>
            <a:off x="2928960" y="361800"/>
            <a:ext cx="5714640" cy="11908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a:rPr>
              <a:t>Los efectos ópticos  se ven acentuados por el </a:t>
            </a:r>
            <a:r>
              <a:rPr lang="es-ES" sz="1800" b="1" strike="noStrike" spc="-1">
                <a:solidFill>
                  <a:srgbClr val="000000"/>
                </a:solidFill>
                <a:latin typeface="Arial"/>
                <a:ea typeface="Arial"/>
              </a:rPr>
              <a:t>remate, el </a:t>
            </a:r>
            <a:r>
              <a:rPr lang="es-ES" sz="1800" b="0" strike="noStrike" spc="-1">
                <a:solidFill>
                  <a:srgbClr val="000000"/>
                </a:solidFill>
                <a:latin typeface="Arial"/>
                <a:ea typeface="Arial"/>
              </a:rPr>
              <a:t>campanario</a:t>
            </a:r>
            <a:r>
              <a:rPr lang="es-ES" sz="1800" b="1" strike="noStrike" spc="-1">
                <a:solidFill>
                  <a:srgbClr val="000000"/>
                </a:solidFill>
                <a:latin typeface="Arial"/>
                <a:ea typeface="Arial"/>
              </a:rPr>
              <a:t>, en forma de pagoda</a:t>
            </a:r>
            <a:r>
              <a:rPr lang="es-ES" sz="1800" b="0" strike="noStrike" spc="-1">
                <a:solidFill>
                  <a:srgbClr val="000000"/>
                </a:solidFill>
                <a:latin typeface="Arial"/>
                <a:ea typeface="Arial"/>
              </a:rPr>
              <a:t>, las columnas adosadas, de gran altura y próximas entre si, los nichos, la balaustrada, la decoración vegetal, etc.</a:t>
            </a:r>
            <a:endParaRPr lang="es-ES" sz="1800" b="0" strike="noStrike" spc="-1">
              <a:latin typeface="Arial"/>
            </a:endParaRPr>
          </a:p>
        </p:txBody>
      </p:sp>
      <p:pic>
        <p:nvPicPr>
          <p:cNvPr id="635" name="Picture 5_9" descr="http://www.sancarlino-borromini.it/album/Arte_e_architettura/Vedute_esterne/lanternino_e_campanile4.JPG"/>
          <p:cNvPicPr/>
          <p:nvPr/>
        </p:nvPicPr>
        <p:blipFill>
          <a:blip r:embed="rId2" cstate="print"/>
          <a:srcRect l="13153" t="2178"/>
          <a:stretch/>
        </p:blipFill>
        <p:spPr>
          <a:xfrm>
            <a:off x="214200" y="214200"/>
            <a:ext cx="2579400" cy="4387680"/>
          </a:xfrm>
          <a:prstGeom prst="rect">
            <a:avLst/>
          </a:prstGeom>
          <a:ln w="0">
            <a:noFill/>
          </a:ln>
        </p:spPr>
      </p:pic>
      <p:sp>
        <p:nvSpPr>
          <p:cNvPr id="636" name="CustomShape 2"/>
          <p:cNvSpPr/>
          <p:nvPr/>
        </p:nvSpPr>
        <p:spPr>
          <a:xfrm flipH="1">
            <a:off x="2213640" y="857160"/>
            <a:ext cx="714600" cy="572040"/>
          </a:xfrm>
          <a:custGeom>
            <a:avLst/>
            <a:gdLst/>
            <a:ahLst/>
            <a:cxnLst/>
            <a:rect l="l" t="t" r="r" b="b"/>
            <a:pathLst>
              <a:path w="21600" h="21600">
                <a:moveTo>
                  <a:pt x="0" y="0"/>
                </a:moveTo>
                <a:lnTo>
                  <a:pt x="21600" y="21600"/>
                </a:lnTo>
              </a:path>
            </a:pathLst>
          </a:custGeom>
          <a:noFill/>
          <a:ln w="19080" cap="sq">
            <a:solidFill>
              <a:srgbClr val="FFFF66"/>
            </a:solidFill>
            <a:miter/>
            <a:tailEnd type="arrow" w="med" len="med"/>
          </a:ln>
        </p:spPr>
        <p:style>
          <a:lnRef idx="0">
            <a:scrgbClr r="0" g="0" b="0"/>
          </a:lnRef>
          <a:fillRef idx="0">
            <a:scrgbClr r="0" g="0" b="0"/>
          </a:fillRef>
          <a:effectRef idx="0">
            <a:scrgbClr r="0" g="0" b="0"/>
          </a:effectRef>
          <a:fontRef idx="minor"/>
        </p:style>
      </p:sp>
      <p:pic>
        <p:nvPicPr>
          <p:cNvPr id="637" name="Picture 7_3" descr="http://www.sancarlino-borromini.it/album/Arte_e_architettura/Vedute_esterne/facciata9.JPG"/>
          <p:cNvPicPr/>
          <p:nvPr/>
        </p:nvPicPr>
        <p:blipFill>
          <a:blip r:embed="rId3" cstate="print"/>
          <a:stretch/>
        </p:blipFill>
        <p:spPr>
          <a:xfrm>
            <a:off x="5072040" y="1643040"/>
            <a:ext cx="3646080" cy="4785840"/>
          </a:xfrm>
          <a:prstGeom prst="rect">
            <a:avLst/>
          </a:prstGeom>
          <a:ln w="0">
            <a:noFill/>
          </a:ln>
        </p:spPr>
      </p:pic>
      <p:pic>
        <p:nvPicPr>
          <p:cNvPr id="638" name="Picture 2_13" descr="http://www.sancarlino-borromini.it/album/Arte_e_architettura/Vedute_esterne/lanternino_e_campanile3.JPG"/>
          <p:cNvPicPr/>
          <p:nvPr/>
        </p:nvPicPr>
        <p:blipFill>
          <a:blip r:embed="rId4" cstate="print"/>
          <a:srcRect t="5594"/>
          <a:stretch/>
        </p:blipFill>
        <p:spPr>
          <a:xfrm>
            <a:off x="1857240" y="3429000"/>
            <a:ext cx="3381120" cy="32079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CustomShape 1"/>
          <p:cNvSpPr/>
          <p:nvPr/>
        </p:nvSpPr>
        <p:spPr>
          <a:xfrm>
            <a:off x="0" y="5392800"/>
            <a:ext cx="9143640" cy="1465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Unicode MS"/>
              </a:rPr>
              <a:t>El interior de la iglesia presenta un espacio aparentemente caprichoso, pero en realidad sigue un criterio geométrico. El espacio es básicamente oval o de forma romboidal que se hubiese curvado. El muro es fluido y continuo, con un tratamiento casi escultórico.</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Unicode MS"/>
              </a:rPr>
              <a:t>El entablamento da la vuelta sin interrupciones y sobre él se apoyan cuatro bóvedas de cuarto de esfera.</a:t>
            </a:r>
            <a:endParaRPr lang="es-ES" sz="1800" b="0" strike="noStrike" spc="-1">
              <a:latin typeface="Arial"/>
            </a:endParaRPr>
          </a:p>
        </p:txBody>
      </p:sp>
      <p:pic>
        <p:nvPicPr>
          <p:cNvPr id="643" name="Picture 3_7" descr="http://www.sancarlino-borromini.it/album/Arte_e_architettura/Interno_della_chiesa/altare.JPG"/>
          <p:cNvPicPr/>
          <p:nvPr/>
        </p:nvPicPr>
        <p:blipFill>
          <a:blip r:embed="rId2" cstate="print"/>
          <a:stretch/>
        </p:blipFill>
        <p:spPr>
          <a:xfrm>
            <a:off x="1116000" y="765000"/>
            <a:ext cx="3655800" cy="4422600"/>
          </a:xfrm>
          <a:prstGeom prst="rect">
            <a:avLst/>
          </a:prstGeom>
          <a:ln w="0">
            <a:noFill/>
          </a:ln>
        </p:spPr>
      </p:pic>
      <p:sp>
        <p:nvSpPr>
          <p:cNvPr id="644" name="CustomShape 2"/>
          <p:cNvSpPr/>
          <p:nvPr/>
        </p:nvSpPr>
        <p:spPr>
          <a:xfrm>
            <a:off x="324000" y="0"/>
            <a:ext cx="8065440" cy="9165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71"/>
                </a:solidFill>
                <a:latin typeface="Arial"/>
                <a:ea typeface="DejaVu Sans"/>
              </a:rPr>
              <a:t>IGLESIA DE SAN CARLOS DE LAS CUATRO FUENTES, </a:t>
            </a:r>
            <a:r>
              <a:t/>
            </a:r>
            <a:br/>
            <a:r>
              <a:rPr lang="es-ES" sz="1800" b="1" strike="noStrike" spc="-1">
                <a:solidFill>
                  <a:srgbClr val="FFFF71"/>
                </a:solidFill>
                <a:latin typeface="Arial"/>
                <a:ea typeface="DejaVu Sans"/>
              </a:rPr>
              <a:t>“SAN CARLINO”</a:t>
            </a:r>
            <a:r>
              <a:t/>
            </a:r>
            <a:br/>
            <a:endParaRPr lang="es-ES" sz="1800" b="0" strike="noStrike" spc="-1">
              <a:latin typeface="Arial"/>
            </a:endParaRPr>
          </a:p>
        </p:txBody>
      </p:sp>
      <p:pic>
        <p:nvPicPr>
          <p:cNvPr id="645" name="Picture 10_2" descr="borSCAp"/>
          <p:cNvPicPr/>
          <p:nvPr/>
        </p:nvPicPr>
        <p:blipFill>
          <a:blip r:embed="rId3" cstate="print"/>
          <a:stretch/>
        </p:blipFill>
        <p:spPr>
          <a:xfrm>
            <a:off x="5651640" y="692280"/>
            <a:ext cx="3082320" cy="45349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 name="Picture 2_15" descr="Imagen:Dome San Carlo alle Quattro Fontane 2006.jpg"/>
          <p:cNvPicPr/>
          <p:nvPr/>
        </p:nvPicPr>
        <p:blipFill>
          <a:blip r:embed="rId2" cstate="print"/>
          <a:stretch/>
        </p:blipFill>
        <p:spPr>
          <a:xfrm>
            <a:off x="785880" y="1285920"/>
            <a:ext cx="7619400" cy="5333760"/>
          </a:xfrm>
          <a:prstGeom prst="rect">
            <a:avLst/>
          </a:prstGeom>
          <a:ln w="0">
            <a:noFill/>
          </a:ln>
        </p:spPr>
      </p:pic>
      <p:sp>
        <p:nvSpPr>
          <p:cNvPr id="647" name="CustomShape 1"/>
          <p:cNvSpPr/>
          <p:nvPr/>
        </p:nvSpPr>
        <p:spPr>
          <a:xfrm>
            <a:off x="0" y="0"/>
            <a:ext cx="8892720" cy="1465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a:rPr>
              <a:t>Coronándolo todo, la cúpula oval, con casetones , usando criterios de perspectiva ilusionista para crear una sensación de bóveda más profunda, decreciendo su tamaño hacia el centro, donde se abre una linterna. </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000000"/>
                </a:solidFill>
                <a:latin typeface="Arial"/>
                <a:ea typeface="Arial"/>
              </a:rPr>
              <a:t>Entre los </a:t>
            </a:r>
            <a:r>
              <a:rPr lang="es-ES" sz="1800" b="1" strike="noStrike" spc="-1">
                <a:solidFill>
                  <a:srgbClr val="000000"/>
                </a:solidFill>
                <a:latin typeface="Arial"/>
                <a:ea typeface="Arial"/>
              </a:rPr>
              <a:t>casetones geométricos</a:t>
            </a:r>
            <a:r>
              <a:rPr lang="es-ES" sz="1800" b="0" strike="noStrike" spc="-1">
                <a:solidFill>
                  <a:srgbClr val="000000"/>
                </a:solidFill>
                <a:latin typeface="Arial"/>
                <a:ea typeface="Arial"/>
              </a:rPr>
              <a:t> se repiten cruces griegas, emblema de la Orden de los Trinitarios.</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 name="Picture 2_16" descr="http://hisartarq.files.wordpress.com/2010/09/san_carlo_03.jpg"/>
          <p:cNvPicPr/>
          <p:nvPr/>
        </p:nvPicPr>
        <p:blipFill>
          <a:blip r:embed="rId2" cstate="print"/>
          <a:stretch/>
        </p:blipFill>
        <p:spPr>
          <a:xfrm>
            <a:off x="684360" y="620640"/>
            <a:ext cx="7922880" cy="60559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9" name="Picture 13" descr="chsivo02"/>
          <p:cNvPicPr/>
          <p:nvPr/>
        </p:nvPicPr>
        <p:blipFill>
          <a:blip r:embed="rId2" cstate="print"/>
          <a:stretch/>
        </p:blipFill>
        <p:spPr>
          <a:xfrm>
            <a:off x="4500720" y="285840"/>
            <a:ext cx="4318920" cy="5758920"/>
          </a:xfrm>
          <a:prstGeom prst="rect">
            <a:avLst/>
          </a:prstGeom>
          <a:ln w="0">
            <a:noFill/>
          </a:ln>
        </p:spPr>
      </p:pic>
      <p:sp>
        <p:nvSpPr>
          <p:cNvPr id="650" name="CustomShape 1"/>
          <p:cNvSpPr/>
          <p:nvPr/>
        </p:nvSpPr>
        <p:spPr>
          <a:xfrm>
            <a:off x="142920" y="214200"/>
            <a:ext cx="4357440" cy="916560"/>
          </a:xfrm>
          <a:prstGeom prst="rect">
            <a:avLst/>
          </a:prstGeom>
          <a:solidFill>
            <a:srgbClr val="FFFF66"/>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000000"/>
                </a:solidFill>
                <a:latin typeface="Arial"/>
                <a:ea typeface="DejaVu Sans"/>
              </a:rPr>
              <a:t>IGLESIA DE SAN IVO DE LA SAPIENZA. </a:t>
            </a:r>
            <a:r>
              <a:rPr lang="es-ES_tradnl" sz="1800" b="1" strike="noStrike" spc="-1">
                <a:solidFill>
                  <a:srgbClr val="000000"/>
                </a:solidFill>
                <a:latin typeface="Arial"/>
                <a:ea typeface="Arial"/>
              </a:rPr>
              <a:t>Capilla de la universidad de Roma</a:t>
            </a:r>
            <a:endParaRPr lang="es-ES" sz="1800" b="0" strike="noStrike" spc="-1">
              <a:latin typeface="Arial"/>
            </a:endParaRPr>
          </a:p>
        </p:txBody>
      </p:sp>
      <p:sp>
        <p:nvSpPr>
          <p:cNvPr id="651" name="CustomShape 2"/>
          <p:cNvSpPr/>
          <p:nvPr/>
        </p:nvSpPr>
        <p:spPr>
          <a:xfrm>
            <a:off x="5081760" y="357120"/>
            <a:ext cx="2265840" cy="459360"/>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FFFF71"/>
                </a:solidFill>
                <a:latin typeface="Arial"/>
                <a:ea typeface="DejaVu Sans"/>
              </a:rPr>
              <a:t>F. BORROMINI</a:t>
            </a:r>
            <a:endParaRPr lang="es-ES" sz="2400" b="0" strike="noStrike" spc="-1">
              <a:latin typeface="Arial"/>
            </a:endParaRPr>
          </a:p>
        </p:txBody>
      </p:sp>
      <p:sp>
        <p:nvSpPr>
          <p:cNvPr id="652" name="CustomShape 3"/>
          <p:cNvSpPr/>
          <p:nvPr/>
        </p:nvSpPr>
        <p:spPr>
          <a:xfrm>
            <a:off x="4211640" y="5667480"/>
            <a:ext cx="4932000" cy="11908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66"/>
                </a:solidFill>
                <a:latin typeface="Arial"/>
                <a:ea typeface="Arial"/>
              </a:rPr>
              <a:t>Retrae o hace sobresalir los muros, uniendo espacios cóncavos,    convexos y</a:t>
            </a:r>
            <a:r>
              <a:rPr lang="es-ES" sz="1800" b="0" strike="noStrike" spc="-1">
                <a:solidFill>
                  <a:srgbClr val="FFFF66"/>
                </a:solidFill>
                <a:latin typeface="Arial"/>
                <a:ea typeface="Arial"/>
              </a:rPr>
              <a:t>  </a:t>
            </a:r>
            <a:r>
              <a:rPr lang="es-ES_tradnl" sz="1800" b="0" strike="noStrike" spc="-1">
                <a:solidFill>
                  <a:srgbClr val="FFFF66"/>
                </a:solidFill>
                <a:latin typeface="Arial"/>
                <a:ea typeface="Arial"/>
              </a:rPr>
              <a:t>rectos.</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66"/>
                </a:solidFill>
                <a:latin typeface="Arial"/>
                <a:ea typeface="Arial"/>
              </a:rPr>
              <a:t>Planta formada a partir de dos triángulos equiláteros.</a:t>
            </a:r>
            <a:endParaRPr lang="es-ES" sz="1800" b="0" strike="noStrike" spc="-1">
              <a:latin typeface="Arial"/>
            </a:endParaRPr>
          </a:p>
        </p:txBody>
      </p:sp>
      <p:pic>
        <p:nvPicPr>
          <p:cNvPr id="653" name="6 Imagen_2" descr="3planta san ivo.jpg"/>
          <p:cNvPicPr/>
          <p:nvPr/>
        </p:nvPicPr>
        <p:blipFill>
          <a:blip r:embed="rId3" cstate="print"/>
          <a:stretch/>
        </p:blipFill>
        <p:spPr>
          <a:xfrm>
            <a:off x="420840" y="1407960"/>
            <a:ext cx="3266640" cy="52909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CustomShape 1"/>
          <p:cNvSpPr/>
          <p:nvPr/>
        </p:nvSpPr>
        <p:spPr>
          <a:xfrm>
            <a:off x="76320" y="-182520"/>
            <a:ext cx="304200" cy="304560"/>
          </a:xfrm>
          <a:prstGeom prst="rect">
            <a:avLst/>
          </a:prstGeom>
          <a:noFill/>
          <a:ln w="0">
            <a:noFill/>
          </a:ln>
        </p:spPr>
        <p:style>
          <a:lnRef idx="0">
            <a:scrgbClr r="0" g="0" b="0"/>
          </a:lnRef>
          <a:fillRef idx="0">
            <a:scrgbClr r="0" g="0" b="0"/>
          </a:fillRef>
          <a:effectRef idx="0">
            <a:scrgbClr r="0" g="0" b="0"/>
          </a:effectRef>
          <a:fontRef idx="minor"/>
        </p:style>
      </p:sp>
      <p:pic>
        <p:nvPicPr>
          <p:cNvPr id="655" name="Picture 6_3" descr="http://www.unav.es/ha/002-ORNA/borromini/borromini-004.jpg"/>
          <p:cNvPicPr/>
          <p:nvPr/>
        </p:nvPicPr>
        <p:blipFill>
          <a:blip r:embed="rId2" cstate="print"/>
          <a:stretch/>
        </p:blipFill>
        <p:spPr>
          <a:xfrm>
            <a:off x="4643280" y="214200"/>
            <a:ext cx="4302000" cy="6459120"/>
          </a:xfrm>
          <a:prstGeom prst="rect">
            <a:avLst/>
          </a:prstGeom>
          <a:ln w="0">
            <a:noFill/>
          </a:ln>
        </p:spPr>
      </p:pic>
      <p:pic>
        <p:nvPicPr>
          <p:cNvPr id="656" name="Picture 2_17" descr="http://www.unav.es/ha/002-ORNA/borromini/borromini-006.jpg"/>
          <p:cNvPicPr/>
          <p:nvPr/>
        </p:nvPicPr>
        <p:blipFill>
          <a:blip r:embed="rId3" cstate="print"/>
          <a:stretch/>
        </p:blipFill>
        <p:spPr>
          <a:xfrm>
            <a:off x="214200" y="214200"/>
            <a:ext cx="4286160" cy="6435360"/>
          </a:xfrm>
          <a:prstGeom prst="rect">
            <a:avLst/>
          </a:prstGeom>
          <a:ln w="0">
            <a:noFill/>
          </a:ln>
        </p:spPr>
      </p:pic>
      <p:sp>
        <p:nvSpPr>
          <p:cNvPr id="657" name="CustomShape 2"/>
          <p:cNvSpPr/>
          <p:nvPr/>
        </p:nvSpPr>
        <p:spPr>
          <a:xfrm>
            <a:off x="1116000" y="5805360"/>
            <a:ext cx="3714480" cy="7034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000" b="0" strike="noStrike" spc="-1">
                <a:solidFill>
                  <a:srgbClr val="FFFF99"/>
                </a:solidFill>
                <a:latin typeface="Arial"/>
                <a:ea typeface="Arial"/>
              </a:rPr>
              <a:t>Utiliza arcos mixtilíneos y bóvedas nervada.</a:t>
            </a:r>
            <a:r>
              <a:rPr lang="es-ES_tradnl" sz="2000" b="0" i="1" u="sng" strike="noStrike" spc="-1">
                <a:solidFill>
                  <a:srgbClr val="FFFF99"/>
                </a:solidFill>
                <a:uFillTx/>
                <a:latin typeface="Arial"/>
                <a:ea typeface="Arial"/>
              </a:rPr>
              <a:t> </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8" name="Picture 2_18" descr="Borromini17"/>
          <p:cNvPicPr/>
          <p:nvPr/>
        </p:nvPicPr>
        <p:blipFill>
          <a:blip r:embed="rId2" cstate="print"/>
          <a:stretch/>
        </p:blipFill>
        <p:spPr>
          <a:xfrm>
            <a:off x="900000" y="836640"/>
            <a:ext cx="3581280" cy="5256000"/>
          </a:xfrm>
          <a:prstGeom prst="rect">
            <a:avLst/>
          </a:prstGeom>
          <a:ln w="0">
            <a:noFill/>
          </a:ln>
        </p:spPr>
      </p:pic>
      <p:pic>
        <p:nvPicPr>
          <p:cNvPr id="659" name="Picture 3_8" descr="Borromini18"/>
          <p:cNvPicPr/>
          <p:nvPr/>
        </p:nvPicPr>
        <p:blipFill>
          <a:blip r:embed="rId3" cstate="print"/>
          <a:stretch/>
        </p:blipFill>
        <p:spPr>
          <a:xfrm>
            <a:off x="5219640" y="620640"/>
            <a:ext cx="3563640" cy="5398920"/>
          </a:xfrm>
          <a:prstGeom prst="rect">
            <a:avLst/>
          </a:prstGeom>
          <a:ln w="0">
            <a:noFill/>
          </a:ln>
        </p:spPr>
      </p:pic>
      <p:sp>
        <p:nvSpPr>
          <p:cNvPr id="660" name="CustomShape 1"/>
          <p:cNvSpPr/>
          <p:nvPr/>
        </p:nvSpPr>
        <p:spPr>
          <a:xfrm>
            <a:off x="684360" y="0"/>
            <a:ext cx="3995280" cy="6408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spAutoFit/>
          </a:bodyPr>
          <a:lstStyle/>
          <a:p>
            <a:pPr>
              <a:lnSpc>
                <a:spcPct val="100000"/>
              </a:lnSpc>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1800" b="1" strike="noStrike" spc="-1">
                <a:solidFill>
                  <a:srgbClr val="000000"/>
                </a:solidFill>
                <a:latin typeface="Arial"/>
                <a:ea typeface="DejaVu Sans"/>
              </a:rPr>
              <a:t> </a:t>
            </a:r>
            <a:r>
              <a:rPr lang="es-ES" sz="1800" b="1" strike="noStrike" spc="-1">
                <a:solidFill>
                  <a:srgbClr val="FFFF66"/>
                </a:solidFill>
                <a:latin typeface="Arial"/>
                <a:ea typeface="DejaVu Sans"/>
              </a:rPr>
              <a:t>Borromini, iglesia de Sant’Ivo alla Sapienza, 1642-1650</a:t>
            </a:r>
            <a:endParaRPr lang="es-ES" sz="1800" b="0" strike="noStrike" spc="-1">
              <a:latin typeface="Arial"/>
            </a:endParaRPr>
          </a:p>
        </p:txBody>
      </p:sp>
      <p:sp>
        <p:nvSpPr>
          <p:cNvPr id="661" name="CustomShape 2"/>
          <p:cNvSpPr/>
          <p:nvPr/>
        </p:nvSpPr>
        <p:spPr>
          <a:xfrm>
            <a:off x="4497120" y="6156360"/>
            <a:ext cx="4455360" cy="7034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Arial"/>
                <a:ea typeface="DejaVu Sans"/>
              </a:rPr>
              <a:t>Linterna en espiral, llena de alusiones</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0000"/>
                </a:solidFill>
                <a:latin typeface="Arial"/>
                <a:ea typeface="DejaVu Sans"/>
              </a:rPr>
              <a:t>a la Sabiduría.</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1547640" y="5805360"/>
            <a:ext cx="6119640" cy="64908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FF"/>
                </a:solidFill>
                <a:latin typeface="Arial"/>
              </a:rPr>
              <a:t> Borromini, iglesia de Santa In</a:t>
            </a:r>
            <a:r>
              <a:rPr lang="es-ES" sz="2000" b="1" strike="noStrike" spc="-1">
                <a:solidFill>
                  <a:srgbClr val="FFFFFF"/>
                </a:solidFill>
                <a:latin typeface="Times New Roman"/>
              </a:rPr>
              <a:t>é</a:t>
            </a:r>
            <a:r>
              <a:rPr lang="es-ES" sz="2000" b="1" strike="noStrike" spc="-1">
                <a:solidFill>
                  <a:srgbClr val="FFFFFF"/>
                </a:solidFill>
                <a:latin typeface="Arial"/>
              </a:rPr>
              <a:t>s, 1653-55. Roma</a:t>
            </a:r>
            <a:endParaRPr lang="es-ES" sz="2000" b="0" strike="noStrike" spc="-1">
              <a:latin typeface="Arial"/>
            </a:endParaRPr>
          </a:p>
        </p:txBody>
      </p:sp>
      <p:pic>
        <p:nvPicPr>
          <p:cNvPr id="663" name="Picture 3_9" descr="singal"/>
          <p:cNvPicPr/>
          <p:nvPr/>
        </p:nvPicPr>
        <p:blipFill>
          <a:blip r:embed="rId2" cstate="print"/>
          <a:stretch/>
        </p:blipFill>
        <p:spPr>
          <a:xfrm>
            <a:off x="1547640" y="639720"/>
            <a:ext cx="6696000" cy="50209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4" name="Picture 2_19"/>
          <p:cNvPicPr/>
          <p:nvPr/>
        </p:nvPicPr>
        <p:blipFill>
          <a:blip r:embed="rId2" cstate="print"/>
          <a:stretch/>
        </p:blipFill>
        <p:spPr>
          <a:xfrm>
            <a:off x="4213080" y="692280"/>
            <a:ext cx="4679640" cy="3816000"/>
          </a:xfrm>
          <a:prstGeom prst="rect">
            <a:avLst/>
          </a:prstGeom>
          <a:ln w="0">
            <a:noFill/>
          </a:ln>
        </p:spPr>
      </p:pic>
      <p:pic>
        <p:nvPicPr>
          <p:cNvPr id="665" name="Picture 3_10" descr="stindt"/>
          <p:cNvPicPr/>
          <p:nvPr/>
        </p:nvPicPr>
        <p:blipFill>
          <a:blip r:embed="rId3" cstate="print"/>
          <a:stretch/>
        </p:blipFill>
        <p:spPr>
          <a:xfrm>
            <a:off x="223920" y="620640"/>
            <a:ext cx="3700080" cy="6119640"/>
          </a:xfrm>
          <a:prstGeom prst="rect">
            <a:avLst/>
          </a:prstGeom>
          <a:ln w="0">
            <a:noFill/>
          </a:ln>
        </p:spPr>
      </p:pic>
      <p:sp>
        <p:nvSpPr>
          <p:cNvPr id="666" name="CustomShape 1"/>
          <p:cNvSpPr/>
          <p:nvPr/>
        </p:nvSpPr>
        <p:spPr>
          <a:xfrm>
            <a:off x="4500360" y="4653000"/>
            <a:ext cx="3995280" cy="129492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FF"/>
                </a:solidFill>
                <a:latin typeface="Arial"/>
              </a:rPr>
              <a:t>F. Borromini, iglesia de Santa In</a:t>
            </a:r>
            <a:r>
              <a:rPr lang="es-ES" sz="2000" b="1" strike="noStrike" spc="-1">
                <a:solidFill>
                  <a:srgbClr val="FFFFFF"/>
                </a:solidFill>
                <a:latin typeface="Times New Roman"/>
              </a:rPr>
              <a:t>é</a:t>
            </a:r>
            <a:r>
              <a:rPr lang="es-ES" sz="2000" b="1" strike="noStrike" spc="-1">
                <a:solidFill>
                  <a:srgbClr val="FFFFFF"/>
                </a:solidFill>
                <a:latin typeface="Arial"/>
              </a:rPr>
              <a:t>s, 1653-55. Roma</a:t>
            </a:r>
            <a:endParaRPr lang="es-ES" sz="2000" b="0" strike="noStrike" spc="-1">
              <a:latin typeface="Arial"/>
            </a:endParaRPr>
          </a:p>
        </p:txBody>
      </p:sp>
      <p:sp>
        <p:nvSpPr>
          <p:cNvPr id="667" name="CustomShape 2"/>
          <p:cNvSpPr/>
          <p:nvPr/>
        </p:nvSpPr>
        <p:spPr>
          <a:xfrm>
            <a:off x="0" y="115920"/>
            <a:ext cx="9143640" cy="360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000000"/>
                </a:solidFill>
                <a:latin typeface="Arial"/>
                <a:ea typeface="DejaVu Sans"/>
              </a:rPr>
              <a:t>- Arte barroco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Picture 3" descr="Copia de Madrid, Plaza Mayor y Calle Mayor"/>
          <p:cNvPicPr/>
          <p:nvPr/>
        </p:nvPicPr>
        <p:blipFill>
          <a:blip r:embed="rId2" cstate="print"/>
          <a:stretch/>
        </p:blipFill>
        <p:spPr>
          <a:xfrm>
            <a:off x="4716000" y="3206880"/>
            <a:ext cx="4031640" cy="3332160"/>
          </a:xfrm>
          <a:prstGeom prst="rect">
            <a:avLst/>
          </a:prstGeom>
          <a:ln w="9525">
            <a:noFill/>
          </a:ln>
        </p:spPr>
      </p:pic>
      <p:pic>
        <p:nvPicPr>
          <p:cNvPr id="365" name="Picture 3" descr="DSCN4051"/>
          <p:cNvPicPr/>
          <p:nvPr/>
        </p:nvPicPr>
        <p:blipFill>
          <a:blip r:embed="rId3" cstate="print"/>
          <a:stretch/>
        </p:blipFill>
        <p:spPr>
          <a:xfrm>
            <a:off x="251280" y="332640"/>
            <a:ext cx="4320720" cy="3239640"/>
          </a:xfrm>
          <a:prstGeom prst="rect">
            <a:avLst/>
          </a:prstGeom>
          <a:ln w="9525">
            <a:noFill/>
          </a:ln>
        </p:spPr>
      </p:pic>
      <p:sp>
        <p:nvSpPr>
          <p:cNvPr id="366" name="CustomShape 1"/>
          <p:cNvSpPr/>
          <p:nvPr/>
        </p:nvSpPr>
        <p:spPr>
          <a:xfrm>
            <a:off x="323640" y="4653000"/>
            <a:ext cx="345564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ea typeface="DejaVu Sans"/>
              </a:rPr>
              <a:t>PLAZA MAYOR</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 name="1 Imagen" descr="navona-st-agnes.jpg"/>
          <p:cNvPicPr/>
          <p:nvPr/>
        </p:nvPicPr>
        <p:blipFill>
          <a:blip r:embed="rId2" cstate="print"/>
          <a:stretch/>
        </p:blipFill>
        <p:spPr>
          <a:xfrm>
            <a:off x="179640" y="332640"/>
            <a:ext cx="8809920" cy="5455800"/>
          </a:xfrm>
          <a:prstGeom prst="rect">
            <a:avLst/>
          </a:prstGeom>
          <a:ln w="0">
            <a:noFill/>
          </a:ln>
        </p:spPr>
      </p:pic>
      <p:sp>
        <p:nvSpPr>
          <p:cNvPr id="669" name="CustomShape 1"/>
          <p:cNvSpPr/>
          <p:nvPr/>
        </p:nvSpPr>
        <p:spPr>
          <a:xfrm>
            <a:off x="395640" y="6021360"/>
            <a:ext cx="395964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ea typeface="DejaVu Sans"/>
              </a:rPr>
              <a:t>Santa Inés. Plaza Navona</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0" name="Picture 5" descr="Copia de Piazza Navonna"/>
          <p:cNvPicPr/>
          <p:nvPr/>
        </p:nvPicPr>
        <p:blipFill>
          <a:blip r:embed="rId2" cstate="print"/>
          <a:stretch/>
        </p:blipFill>
        <p:spPr>
          <a:xfrm>
            <a:off x="395640" y="188640"/>
            <a:ext cx="7959240" cy="5948640"/>
          </a:xfrm>
          <a:prstGeom prst="rect">
            <a:avLst/>
          </a:prstGeom>
          <a:ln w="9525">
            <a:noFill/>
          </a:ln>
        </p:spPr>
      </p:pic>
      <p:sp>
        <p:nvSpPr>
          <p:cNvPr id="671" name="CustomShape 1"/>
          <p:cNvSpPr/>
          <p:nvPr/>
        </p:nvSpPr>
        <p:spPr>
          <a:xfrm>
            <a:off x="467640" y="6237360"/>
            <a:ext cx="540000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ea typeface="DejaVu Sans"/>
              </a:rPr>
              <a:t>Plaza Navona</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CustomShape 1"/>
          <p:cNvSpPr/>
          <p:nvPr/>
        </p:nvSpPr>
        <p:spPr>
          <a:xfrm>
            <a:off x="7380000" y="4652640"/>
            <a:ext cx="1692000" cy="187128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rPr>
              <a:t>Nicola Salvi, Fontana di Trevi, Roma. 1732-62</a:t>
            </a:r>
            <a:endParaRPr lang="es-ES" sz="1800" b="0" strike="noStrike" spc="-1">
              <a:latin typeface="Arial"/>
            </a:endParaRPr>
          </a:p>
        </p:txBody>
      </p:sp>
      <p:pic>
        <p:nvPicPr>
          <p:cNvPr id="673" name="Picture 3_11" descr="fontana-di-trevi3"/>
          <p:cNvPicPr/>
          <p:nvPr/>
        </p:nvPicPr>
        <p:blipFill>
          <a:blip r:embed="rId2" cstate="print"/>
          <a:stretch/>
        </p:blipFill>
        <p:spPr>
          <a:xfrm>
            <a:off x="34920" y="574560"/>
            <a:ext cx="7416360" cy="6167160"/>
          </a:xfrm>
          <a:prstGeom prst="rect">
            <a:avLst/>
          </a:prstGeom>
          <a:ln w="0">
            <a:noFill/>
          </a:ln>
        </p:spPr>
      </p:pic>
      <p:sp>
        <p:nvSpPr>
          <p:cNvPr id="674" name="CustomShape 2"/>
          <p:cNvSpPr/>
          <p:nvPr/>
        </p:nvSpPr>
        <p:spPr>
          <a:xfrm>
            <a:off x="0" y="115920"/>
            <a:ext cx="9143640" cy="360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Arte barroco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CustomShape 1"/>
          <p:cNvSpPr/>
          <p:nvPr/>
        </p:nvSpPr>
        <p:spPr>
          <a:xfrm>
            <a:off x="539640" y="6021000"/>
            <a:ext cx="8275320" cy="69192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u="sng" strike="noStrike" spc="-1">
                <a:solidFill>
                  <a:srgbClr val="FFFFFF"/>
                </a:solidFill>
                <a:uFillTx/>
                <a:latin typeface="Arial"/>
              </a:rPr>
              <a:t>Baldassare Longhena</a:t>
            </a:r>
            <a:r>
              <a:rPr lang="es-ES" sz="1800" b="1" strike="noStrike" spc="-1">
                <a:solidFill>
                  <a:srgbClr val="FFFFFF"/>
                </a:solidFill>
                <a:latin typeface="Arial"/>
              </a:rPr>
              <a:t>, iglesia de Santa Mar</a:t>
            </a:r>
            <a:r>
              <a:rPr lang="es-ES" sz="1800" b="1" strike="noStrike" spc="-1">
                <a:solidFill>
                  <a:srgbClr val="FFFFFF"/>
                </a:solidFill>
                <a:latin typeface="Times New Roman"/>
              </a:rPr>
              <a:t>í</a:t>
            </a:r>
            <a:r>
              <a:rPr lang="es-ES" sz="1800" b="1" strike="noStrike" spc="-1">
                <a:solidFill>
                  <a:srgbClr val="FFFFFF"/>
                </a:solidFill>
                <a:latin typeface="Arial"/>
              </a:rPr>
              <a:t>a de la Salud. </a:t>
            </a:r>
            <a:r>
              <a:t/>
            </a:r>
            <a:br/>
            <a:r>
              <a:rPr lang="es-ES" sz="1800" b="1" strike="noStrike" spc="-1">
                <a:solidFill>
                  <a:srgbClr val="FFFFFF"/>
                </a:solidFill>
                <a:latin typeface="Arial"/>
              </a:rPr>
              <a:t>Venecia, 1631</a:t>
            </a:r>
            <a:endParaRPr lang="es-ES" sz="1800" b="0" strike="noStrike" spc="-1">
              <a:latin typeface="Arial"/>
            </a:endParaRPr>
          </a:p>
        </p:txBody>
      </p:sp>
      <p:pic>
        <p:nvPicPr>
          <p:cNvPr id="676" name="Picture 3_12" descr="I-Venecia01"/>
          <p:cNvPicPr/>
          <p:nvPr/>
        </p:nvPicPr>
        <p:blipFill>
          <a:blip r:embed="rId2" cstate="print"/>
          <a:stretch/>
        </p:blipFill>
        <p:spPr>
          <a:xfrm>
            <a:off x="466560" y="549360"/>
            <a:ext cx="8208720" cy="5471640"/>
          </a:xfrm>
          <a:prstGeom prst="rect">
            <a:avLst/>
          </a:prstGeom>
          <a:ln w="0">
            <a:noFill/>
          </a:ln>
        </p:spPr>
      </p:pic>
      <p:sp>
        <p:nvSpPr>
          <p:cNvPr id="677" name="CustomShape 2"/>
          <p:cNvSpPr/>
          <p:nvPr/>
        </p:nvSpPr>
        <p:spPr>
          <a:xfrm>
            <a:off x="0" y="115920"/>
            <a:ext cx="9143640" cy="360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Arte barroco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 name="Picture 2_20" descr="SALUTE"/>
          <p:cNvPicPr/>
          <p:nvPr/>
        </p:nvPicPr>
        <p:blipFill>
          <a:blip r:embed="rId2" cstate="print"/>
          <a:stretch/>
        </p:blipFill>
        <p:spPr>
          <a:xfrm>
            <a:off x="611280" y="787320"/>
            <a:ext cx="3822120" cy="4946400"/>
          </a:xfrm>
          <a:prstGeom prst="rect">
            <a:avLst/>
          </a:prstGeom>
          <a:ln w="0">
            <a:noFill/>
          </a:ln>
        </p:spPr>
      </p:pic>
      <p:pic>
        <p:nvPicPr>
          <p:cNvPr id="679" name="Picture 3_13" descr="Salute6"/>
          <p:cNvPicPr/>
          <p:nvPr/>
        </p:nvPicPr>
        <p:blipFill>
          <a:blip r:embed="rId3" cstate="print"/>
          <a:stretch/>
        </p:blipFill>
        <p:spPr>
          <a:xfrm>
            <a:off x="5076720" y="907920"/>
            <a:ext cx="3000240" cy="4543200"/>
          </a:xfrm>
          <a:prstGeom prst="rect">
            <a:avLst/>
          </a:prstGeom>
          <a:ln w="0">
            <a:noFill/>
          </a:ln>
        </p:spPr>
      </p:pic>
      <p:sp>
        <p:nvSpPr>
          <p:cNvPr id="680" name="CustomShape 1"/>
          <p:cNvSpPr/>
          <p:nvPr/>
        </p:nvSpPr>
        <p:spPr>
          <a:xfrm>
            <a:off x="0" y="115920"/>
            <a:ext cx="9143640" cy="360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Arte barroco -</a:t>
            </a:r>
            <a:endParaRPr lang="es-ES" sz="1800" b="0" strike="noStrike" spc="-1">
              <a:latin typeface="Arial"/>
            </a:endParaRPr>
          </a:p>
        </p:txBody>
      </p:sp>
      <p:sp>
        <p:nvSpPr>
          <p:cNvPr id="681" name="CustomShape 2"/>
          <p:cNvSpPr/>
          <p:nvPr/>
        </p:nvSpPr>
        <p:spPr>
          <a:xfrm>
            <a:off x="539640" y="6021000"/>
            <a:ext cx="8275320" cy="69192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CBCBCB"/>
                </a:solidFill>
                <a:latin typeface="Arial"/>
              </a:rPr>
              <a:t>Baldassare Longhena, iglesia de Santa Mar</a:t>
            </a:r>
            <a:r>
              <a:rPr lang="es-ES" sz="1800" b="1" strike="noStrike" spc="-1">
                <a:solidFill>
                  <a:srgbClr val="CBCBCB"/>
                </a:solidFill>
                <a:latin typeface="Times New Roman"/>
              </a:rPr>
              <a:t>í</a:t>
            </a:r>
            <a:r>
              <a:rPr lang="es-ES" sz="1800" b="1" strike="noStrike" spc="-1">
                <a:solidFill>
                  <a:srgbClr val="CBCBCB"/>
                </a:solidFill>
                <a:latin typeface="Arial"/>
              </a:rPr>
              <a:t>a de la Salud. </a:t>
            </a:r>
            <a:r>
              <a:t/>
            </a:r>
            <a:br/>
            <a:r>
              <a:rPr lang="es-ES" sz="1800" b="1" strike="noStrike" spc="-1">
                <a:solidFill>
                  <a:srgbClr val="CBCBCB"/>
                </a:solidFill>
                <a:latin typeface="Arial"/>
              </a:rPr>
              <a:t>Venecia, 1631</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CustomShape 1"/>
          <p:cNvSpPr/>
          <p:nvPr/>
        </p:nvSpPr>
        <p:spPr>
          <a:xfrm>
            <a:off x="4858920" y="6021000"/>
            <a:ext cx="3925440" cy="792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rPr>
              <a:t>Guarino Guarini, capilla del Santo Sudario de Tur</a:t>
            </a:r>
            <a:r>
              <a:rPr lang="es-ES" sz="1800" b="1" strike="noStrike" spc="-1">
                <a:solidFill>
                  <a:srgbClr val="FFFFFF"/>
                </a:solidFill>
                <a:latin typeface="Times New Roman"/>
              </a:rPr>
              <a:t>í</a:t>
            </a:r>
            <a:r>
              <a:rPr lang="es-ES" sz="1800" b="1" strike="noStrike" spc="-1">
                <a:solidFill>
                  <a:srgbClr val="FFFFFF"/>
                </a:solidFill>
                <a:latin typeface="Arial"/>
              </a:rPr>
              <a:t>n, 1667</a:t>
            </a:r>
            <a:endParaRPr lang="es-ES" sz="1800" b="0" strike="noStrike" spc="-1">
              <a:latin typeface="Arial"/>
            </a:endParaRPr>
          </a:p>
        </p:txBody>
      </p:sp>
      <p:pic>
        <p:nvPicPr>
          <p:cNvPr id="683" name="Picture 3_14"/>
          <p:cNvPicPr/>
          <p:nvPr/>
        </p:nvPicPr>
        <p:blipFill>
          <a:blip r:embed="rId2" cstate="print"/>
          <a:stretch/>
        </p:blipFill>
        <p:spPr>
          <a:xfrm>
            <a:off x="4527720" y="820800"/>
            <a:ext cx="4527000" cy="2895120"/>
          </a:xfrm>
          <a:prstGeom prst="rect">
            <a:avLst/>
          </a:prstGeom>
          <a:ln w="25560">
            <a:solidFill>
              <a:srgbClr val="FFFFFF"/>
            </a:solidFill>
            <a:miter/>
          </a:ln>
        </p:spPr>
      </p:pic>
      <p:pic>
        <p:nvPicPr>
          <p:cNvPr id="684" name="Picture 4_7" descr="sindone1"/>
          <p:cNvPicPr/>
          <p:nvPr/>
        </p:nvPicPr>
        <p:blipFill>
          <a:blip r:embed="rId3" cstate="print"/>
          <a:stretch/>
        </p:blipFill>
        <p:spPr>
          <a:xfrm>
            <a:off x="6156360" y="4005360"/>
            <a:ext cx="1904760" cy="1880640"/>
          </a:xfrm>
          <a:prstGeom prst="rect">
            <a:avLst/>
          </a:prstGeom>
          <a:ln w="0">
            <a:noFill/>
          </a:ln>
        </p:spPr>
      </p:pic>
      <p:sp>
        <p:nvSpPr>
          <p:cNvPr id="685" name="CustomShape 2"/>
          <p:cNvSpPr/>
          <p:nvPr/>
        </p:nvSpPr>
        <p:spPr>
          <a:xfrm>
            <a:off x="0" y="115920"/>
            <a:ext cx="9143640" cy="360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Arte barroco -</a:t>
            </a:r>
            <a:endParaRPr lang="es-ES" sz="1800" b="0" strike="noStrike" spc="-1">
              <a:latin typeface="Arial"/>
            </a:endParaRPr>
          </a:p>
        </p:txBody>
      </p:sp>
      <p:pic>
        <p:nvPicPr>
          <p:cNvPr id="686" name="Picture 2_21" descr="http://sphotos.ak.fbcdn.net/hphotos-ak-ash2/hs392.ash2/66995_1497000339907_1081058942_31183626_6375467_n.jpg"/>
          <p:cNvPicPr/>
          <p:nvPr/>
        </p:nvPicPr>
        <p:blipFill>
          <a:blip r:embed="rId4" cstate="print"/>
          <a:stretch/>
        </p:blipFill>
        <p:spPr>
          <a:xfrm>
            <a:off x="179280" y="692280"/>
            <a:ext cx="4333680" cy="55447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 name="Picture 2_22" descr="http://www.almendron.com/arte/arquitectura/claves_arquitectura/ca_04/guarini.jpg"/>
          <p:cNvPicPr/>
          <p:nvPr/>
        </p:nvPicPr>
        <p:blipFill>
          <a:blip r:embed="rId2" cstate="print"/>
          <a:stretch/>
        </p:blipFill>
        <p:spPr>
          <a:xfrm>
            <a:off x="436680" y="685800"/>
            <a:ext cx="8456040" cy="56480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CustomShape 1"/>
          <p:cNvSpPr/>
          <p:nvPr/>
        </p:nvSpPr>
        <p:spPr>
          <a:xfrm>
            <a:off x="5508360" y="5084280"/>
            <a:ext cx="2949120" cy="14508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rPr>
              <a:t>Bas</a:t>
            </a:r>
            <a:r>
              <a:rPr lang="es-ES" sz="2000" b="0" strike="noStrike" spc="-1">
                <a:solidFill>
                  <a:srgbClr val="FFFFFF"/>
                </a:solidFill>
                <a:latin typeface="Times New Roman"/>
              </a:rPr>
              <a:t>í</a:t>
            </a:r>
            <a:r>
              <a:rPr lang="es-ES" sz="2000" b="0" strike="noStrike" spc="-1">
                <a:solidFill>
                  <a:srgbClr val="FFFFFF"/>
                </a:solidFill>
                <a:latin typeface="Arial"/>
              </a:rPr>
              <a:t>lica de la Superga, Tur</a:t>
            </a:r>
            <a:r>
              <a:rPr lang="es-ES" sz="2000" b="0" strike="noStrike" spc="-1">
                <a:solidFill>
                  <a:srgbClr val="FFFFFF"/>
                </a:solidFill>
                <a:latin typeface="Times New Roman"/>
              </a:rPr>
              <a:t>í</a:t>
            </a:r>
            <a:r>
              <a:rPr lang="es-ES" sz="2000" b="0" strike="noStrike" spc="-1">
                <a:solidFill>
                  <a:srgbClr val="FFFFFF"/>
                </a:solidFill>
                <a:latin typeface="Arial"/>
              </a:rPr>
              <a:t>n. Filipo Juvara, 1719-31.</a:t>
            </a:r>
            <a:endParaRPr lang="es-ES" sz="2000" b="0" strike="noStrike" spc="-1">
              <a:latin typeface="Arial"/>
            </a:endParaRPr>
          </a:p>
        </p:txBody>
      </p:sp>
      <p:pic>
        <p:nvPicPr>
          <p:cNvPr id="689" name="Picture 3_15" descr="torino15"/>
          <p:cNvPicPr/>
          <p:nvPr/>
        </p:nvPicPr>
        <p:blipFill>
          <a:blip r:embed="rId2" cstate="print"/>
          <a:stretch/>
        </p:blipFill>
        <p:spPr>
          <a:xfrm>
            <a:off x="179280" y="27000"/>
            <a:ext cx="5040000" cy="6857640"/>
          </a:xfrm>
          <a:prstGeom prst="rect">
            <a:avLst/>
          </a:prstGeom>
          <a:ln w="0">
            <a:noFill/>
          </a:ln>
        </p:spPr>
      </p:pic>
      <p:sp>
        <p:nvSpPr>
          <p:cNvPr id="690" name="CustomShape 2"/>
          <p:cNvSpPr/>
          <p:nvPr/>
        </p:nvSpPr>
        <p:spPr>
          <a:xfrm>
            <a:off x="5724360" y="115920"/>
            <a:ext cx="3419280" cy="360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000000"/>
                </a:solidFill>
                <a:latin typeface="Arial"/>
                <a:ea typeface="DejaVu Sans"/>
              </a:rPr>
              <a:t>- Arte barroco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 name="Picture 2_23" descr="29"/>
          <p:cNvPicPr/>
          <p:nvPr/>
        </p:nvPicPr>
        <p:blipFill>
          <a:blip r:embed="rId2" cstate="print"/>
          <a:stretch/>
        </p:blipFill>
        <p:spPr>
          <a:xfrm>
            <a:off x="0" y="0"/>
            <a:ext cx="9143640" cy="6857640"/>
          </a:xfrm>
          <a:prstGeom prst="rect">
            <a:avLst/>
          </a:prstGeom>
          <a:ln w="0">
            <a:noFill/>
          </a:ln>
        </p:spPr>
      </p:pic>
      <p:sp>
        <p:nvSpPr>
          <p:cNvPr id="692" name="CustomShape 1"/>
          <p:cNvSpPr/>
          <p:nvPr/>
        </p:nvSpPr>
        <p:spPr>
          <a:xfrm>
            <a:off x="468360" y="259920"/>
            <a:ext cx="3673080" cy="129528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66CC"/>
                </a:solidFill>
                <a:latin typeface="Arial"/>
              </a:rPr>
              <a:t>Bas</a:t>
            </a:r>
            <a:r>
              <a:rPr lang="es-ES" sz="2000" b="0" strike="noStrike" spc="-1">
                <a:solidFill>
                  <a:srgbClr val="0066CC"/>
                </a:solidFill>
                <a:latin typeface="Times New Roman"/>
              </a:rPr>
              <a:t>í</a:t>
            </a:r>
            <a:r>
              <a:rPr lang="es-ES" sz="2000" b="0" strike="noStrike" spc="-1">
                <a:solidFill>
                  <a:srgbClr val="0066CC"/>
                </a:solidFill>
                <a:latin typeface="Arial"/>
              </a:rPr>
              <a:t>lica de la Superga, Tur</a:t>
            </a:r>
            <a:r>
              <a:rPr lang="es-ES" sz="2000" b="0" strike="noStrike" spc="-1">
                <a:solidFill>
                  <a:srgbClr val="0066CC"/>
                </a:solidFill>
                <a:latin typeface="Times New Roman"/>
              </a:rPr>
              <a:t>í</a:t>
            </a:r>
            <a:r>
              <a:rPr lang="es-ES" sz="2000" b="0" strike="noStrike" spc="-1">
                <a:solidFill>
                  <a:srgbClr val="0066CC"/>
                </a:solidFill>
                <a:latin typeface="Arial"/>
              </a:rPr>
              <a:t>n.</a:t>
            </a:r>
            <a:r>
              <a:t/>
            </a:r>
            <a:br/>
            <a:r>
              <a:rPr lang="es-ES" sz="2000" b="0" strike="noStrike" spc="-1">
                <a:solidFill>
                  <a:srgbClr val="0066CC"/>
                </a:solidFill>
                <a:latin typeface="Arial"/>
              </a:rPr>
              <a:t> Filipo Juvara, 1719-31</a:t>
            </a:r>
            <a:r>
              <a:rPr lang="es-ES" sz="2000" b="0" strike="noStrike" spc="-1">
                <a:solidFill>
                  <a:srgbClr val="0066CC"/>
                </a:solidFill>
                <a:latin typeface="Times New Roman"/>
              </a:rPr>
              <a:t>.</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CustomShape 1"/>
          <p:cNvSpPr/>
          <p:nvPr/>
        </p:nvSpPr>
        <p:spPr>
          <a:xfrm>
            <a:off x="6372360" y="5300640"/>
            <a:ext cx="2771280" cy="106848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71"/>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99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3200" b="0" strike="noStrike" spc="-1">
                <a:solidFill>
                  <a:srgbClr val="004D99"/>
                </a:solidFill>
                <a:latin typeface="Arial"/>
                <a:ea typeface="DejaVu Sans"/>
              </a:rPr>
              <a:t>PALACIO DE VERSALLES</a:t>
            </a:r>
            <a:endParaRPr lang="es-ES" sz="3200" b="0" strike="noStrike" spc="-1">
              <a:latin typeface="Arial"/>
            </a:endParaRPr>
          </a:p>
        </p:txBody>
      </p:sp>
      <p:sp>
        <p:nvSpPr>
          <p:cNvPr id="694" name="CustomShape 2"/>
          <p:cNvSpPr/>
          <p:nvPr/>
        </p:nvSpPr>
        <p:spPr>
          <a:xfrm>
            <a:off x="324000" y="1700280"/>
            <a:ext cx="5798520" cy="46674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ea typeface="Tahoma"/>
              </a:rPr>
              <a:t>Versalles era la residencia real de Francia, desde 1682 hasta 1789, cuando la revolución francesa comenzó. </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ea typeface="Tahoma"/>
              </a:rPr>
              <a:t>Luis XIII construyó una casa de campo para cacería en una aldea fuera de París en 1624. </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ea typeface="Tahoma"/>
              </a:rPr>
              <a:t>Esta estructura pequeña se convirtió en la base en la cual fue construido uno de los edificios más costosos y más extravagantes del mundo. </a:t>
            </a:r>
            <a:r>
              <a:rPr lang="es-ES" sz="2000" b="0" strike="noStrike" spc="-1">
                <a:solidFill>
                  <a:srgbClr val="FFFF66"/>
                </a:solidFill>
                <a:latin typeface="Arial"/>
                <a:ea typeface="Tahoma"/>
              </a:rPr>
              <a:t>Fue el hogar de Luis XIV, el Rey del Sol. </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ea typeface="Tahoma"/>
              </a:rPr>
              <a:t>El proyecto fue llevado a cabo </a:t>
            </a:r>
            <a:r>
              <a:rPr lang="es-ES" sz="2000" b="0" strike="noStrike" spc="-1">
                <a:solidFill>
                  <a:srgbClr val="FFFF66"/>
                </a:solidFill>
                <a:latin typeface="Arial"/>
                <a:ea typeface="Tahoma"/>
              </a:rPr>
              <a:t>LOUIS LE VAU</a:t>
            </a:r>
            <a:r>
              <a:rPr lang="es-ES" sz="2000" b="0" strike="noStrike" spc="-1">
                <a:solidFill>
                  <a:srgbClr val="FFFFFF"/>
                </a:solidFill>
                <a:latin typeface="Arial"/>
                <a:ea typeface="Tahoma"/>
              </a:rPr>
              <a:t>, arquitecto; </a:t>
            </a:r>
            <a:r>
              <a:rPr lang="es-ES" sz="2000" b="0" strike="noStrike" spc="-1">
                <a:solidFill>
                  <a:srgbClr val="FFFF66"/>
                </a:solidFill>
                <a:latin typeface="Arial"/>
                <a:ea typeface="Tahoma"/>
              </a:rPr>
              <a:t>CHARLES LE BRUN</a:t>
            </a:r>
            <a:r>
              <a:rPr lang="es-ES" sz="2000" b="0" strike="noStrike" spc="-1">
                <a:solidFill>
                  <a:srgbClr val="FFFFFF"/>
                </a:solidFill>
                <a:latin typeface="Arial"/>
                <a:ea typeface="Tahoma"/>
              </a:rPr>
              <a:t>, pintor y decorador; y </a:t>
            </a:r>
            <a:r>
              <a:rPr lang="es-ES" sz="2000" b="0" strike="noStrike" spc="-1">
                <a:solidFill>
                  <a:srgbClr val="FFFF66"/>
                </a:solidFill>
                <a:latin typeface="Arial"/>
                <a:ea typeface="Tahoma"/>
              </a:rPr>
              <a:t>ANDRE LE NOTRE</a:t>
            </a:r>
            <a:r>
              <a:rPr lang="es-ES" sz="2000" b="0" strike="noStrike" spc="-1">
                <a:solidFill>
                  <a:srgbClr val="FFFFFF"/>
                </a:solidFill>
                <a:latin typeface="Arial"/>
                <a:ea typeface="Tahoma"/>
              </a:rPr>
              <a:t>, arquitecto de paisaje. </a:t>
            </a:r>
            <a:endParaRPr lang="es-ES" sz="20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ea typeface="Tahoma"/>
              </a:rPr>
              <a:t>En 1676 otro arquitecto, </a:t>
            </a:r>
            <a:r>
              <a:rPr lang="es-ES" sz="2000" b="0" strike="noStrike" spc="-1">
                <a:solidFill>
                  <a:srgbClr val="FFFF66"/>
                </a:solidFill>
                <a:latin typeface="Arial"/>
                <a:ea typeface="Tahoma"/>
              </a:rPr>
              <a:t>JULIO HARDOUIN-MANSART</a:t>
            </a:r>
            <a:r>
              <a:rPr lang="es-ES" sz="2000" b="0" strike="noStrike" spc="-1">
                <a:solidFill>
                  <a:srgbClr val="FFFFFF"/>
                </a:solidFill>
                <a:latin typeface="Arial"/>
                <a:ea typeface="Tahoma"/>
              </a:rPr>
              <a:t>, se encargó de agrandar el edificio.</a:t>
            </a:r>
            <a:endParaRPr lang="es-ES" sz="2000" b="0" strike="noStrike" spc="-1">
              <a:latin typeface="Arial"/>
            </a:endParaRPr>
          </a:p>
        </p:txBody>
      </p:sp>
      <p:pic>
        <p:nvPicPr>
          <p:cNvPr id="695" name="Picture 5_10"/>
          <p:cNvPicPr/>
          <p:nvPr/>
        </p:nvPicPr>
        <p:blipFill>
          <a:blip r:embed="rId2" cstate="print"/>
          <a:stretch/>
        </p:blipFill>
        <p:spPr>
          <a:xfrm>
            <a:off x="5940360" y="620640"/>
            <a:ext cx="2736720" cy="3925440"/>
          </a:xfrm>
          <a:prstGeom prst="rect">
            <a:avLst/>
          </a:prstGeom>
          <a:ln w="25560">
            <a:solidFill>
              <a:srgbClr val="FFFFFF"/>
            </a:solidFill>
            <a:miter/>
          </a:ln>
        </p:spPr>
      </p:pic>
      <p:sp>
        <p:nvSpPr>
          <p:cNvPr id="696" name="CustomShape 3"/>
          <p:cNvSpPr/>
          <p:nvPr/>
        </p:nvSpPr>
        <p:spPr>
          <a:xfrm>
            <a:off x="755640" y="189000"/>
            <a:ext cx="4968360" cy="151092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3600" b="1" strike="noStrike" spc="-1">
                <a:solidFill>
                  <a:srgbClr val="00FFCC"/>
                </a:solidFill>
                <a:latin typeface="Arial"/>
                <a:ea typeface="DejaVu Sans"/>
              </a:rPr>
              <a:t>El Barroco en Francia</a:t>
            </a:r>
            <a:endParaRPr lang="es-ES" sz="36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Picture 2_0" descr="http://ec.kalipedia.com/kalipediamedia/artes/media/200707/18/hisarte/20070718klparthis_16.Ees.SCO.png"/>
          <p:cNvPicPr/>
          <p:nvPr/>
        </p:nvPicPr>
        <p:blipFill>
          <a:blip r:embed="rId2" cstate="print"/>
          <a:stretch/>
        </p:blipFill>
        <p:spPr>
          <a:xfrm>
            <a:off x="395280" y="836640"/>
            <a:ext cx="8748360" cy="5544720"/>
          </a:xfrm>
          <a:prstGeom prst="rect">
            <a:avLst/>
          </a:prstGeom>
          <a:ln w="0">
            <a:noFill/>
          </a:ln>
        </p:spPr>
      </p:pic>
      <p:sp>
        <p:nvSpPr>
          <p:cNvPr id="368" name="CustomShape 1"/>
          <p:cNvSpPr/>
          <p:nvPr/>
        </p:nvSpPr>
        <p:spPr>
          <a:xfrm>
            <a:off x="609480" y="142920"/>
            <a:ext cx="4033440" cy="428400"/>
          </a:xfrm>
          <a:prstGeom prst="rect">
            <a:avLst/>
          </a:prstGeom>
          <a:solidFill>
            <a:srgbClr val="FFFF66"/>
          </a:solid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800" b="0" strike="noStrike" spc="-1">
                <a:solidFill>
                  <a:srgbClr val="004D99"/>
                </a:solidFill>
                <a:latin typeface="Arial"/>
                <a:ea typeface="DejaVu Sans"/>
              </a:rPr>
              <a:t>MARCO GEOGRÁFICO</a:t>
            </a:r>
            <a:endParaRPr lang="es-ES" sz="2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CustomShape 1"/>
          <p:cNvSpPr/>
          <p:nvPr/>
        </p:nvSpPr>
        <p:spPr>
          <a:xfrm>
            <a:off x="285840" y="285840"/>
            <a:ext cx="4642920" cy="52020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71"/>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749"/>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800" b="0" strike="noStrike" spc="-1">
                <a:solidFill>
                  <a:srgbClr val="004D99"/>
                </a:solidFill>
                <a:latin typeface="Arial"/>
                <a:ea typeface="DejaVu Sans"/>
              </a:rPr>
              <a:t>PALACIO DE VERSALLES</a:t>
            </a:r>
            <a:endParaRPr lang="es-ES" sz="2800" b="0" strike="noStrike" spc="-1">
              <a:latin typeface="Arial"/>
            </a:endParaRPr>
          </a:p>
        </p:txBody>
      </p:sp>
      <p:sp>
        <p:nvSpPr>
          <p:cNvPr id="698" name="CustomShape 2"/>
          <p:cNvSpPr/>
          <p:nvPr/>
        </p:nvSpPr>
        <p:spPr>
          <a:xfrm>
            <a:off x="5429160" y="285840"/>
            <a:ext cx="3500280" cy="7034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247"/>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66"/>
                </a:solidFill>
                <a:latin typeface="Arial"/>
                <a:ea typeface="DejaVu Sans"/>
              </a:rPr>
              <a:t>Arte a</a:t>
            </a:r>
            <a:r>
              <a:rPr lang="gl-ES" sz="2000" b="0" strike="noStrike" spc="-1">
                <a:solidFill>
                  <a:srgbClr val="FFFF66"/>
                </a:solidFill>
                <a:latin typeface="Arial"/>
                <a:ea typeface="DejaVu Sans"/>
              </a:rPr>
              <a:t>l servicio de la exaltación de la monarquía</a:t>
            </a:r>
            <a:endParaRPr lang="es-ES" sz="2000" b="0" strike="noStrike" spc="-1">
              <a:latin typeface="Arial"/>
            </a:endParaRPr>
          </a:p>
        </p:txBody>
      </p:sp>
      <p:sp>
        <p:nvSpPr>
          <p:cNvPr id="699" name="CustomShape 3"/>
          <p:cNvSpPr/>
          <p:nvPr/>
        </p:nvSpPr>
        <p:spPr>
          <a:xfrm>
            <a:off x="357120" y="6000840"/>
            <a:ext cx="8286480" cy="3369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FFFFFF"/>
                </a:solidFill>
                <a:latin typeface="Arial"/>
                <a:ea typeface="Arial"/>
              </a:rPr>
              <a:t>El conjunto del </a:t>
            </a:r>
            <a:r>
              <a:rPr lang="es-ES" sz="1600" b="1" strike="noStrike" spc="-1">
                <a:solidFill>
                  <a:srgbClr val="FFFFFF"/>
                </a:solidFill>
                <a:latin typeface="Arial"/>
                <a:ea typeface="Arial"/>
              </a:rPr>
              <a:t>palacio y jardines de Versalles</a:t>
            </a:r>
            <a:r>
              <a:rPr lang="es-ES" sz="1600" b="0" strike="noStrike" spc="-1">
                <a:solidFill>
                  <a:srgbClr val="FFFFFF"/>
                </a:solidFill>
                <a:latin typeface="Arial"/>
                <a:ea typeface="Arial"/>
              </a:rPr>
              <a:t>.</a:t>
            </a:r>
            <a:endParaRPr lang="es-ES" sz="1600" b="0" strike="noStrike" spc="-1">
              <a:latin typeface="Arial"/>
            </a:endParaRPr>
          </a:p>
        </p:txBody>
      </p:sp>
      <p:pic>
        <p:nvPicPr>
          <p:cNvPr id="700" name="Picture 2_24" descr="http://viajes.lapipadelindio.com/wp-content/uploads/2009/06/palacioversalles.jpg"/>
          <p:cNvPicPr/>
          <p:nvPr/>
        </p:nvPicPr>
        <p:blipFill>
          <a:blip r:embed="rId2" cstate="print"/>
          <a:stretch/>
        </p:blipFill>
        <p:spPr>
          <a:xfrm>
            <a:off x="971640" y="1125360"/>
            <a:ext cx="6913080" cy="45399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CustomShape 1"/>
          <p:cNvSpPr/>
          <p:nvPr/>
        </p:nvSpPr>
        <p:spPr>
          <a:xfrm>
            <a:off x="428760" y="214200"/>
            <a:ext cx="8357760" cy="13608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000" b="1" strike="noStrike" spc="-1">
                <a:solidFill>
                  <a:srgbClr val="FFFFFF"/>
                </a:solidFill>
                <a:latin typeface="Arial"/>
                <a:ea typeface="DejaVu Sans"/>
              </a:rPr>
              <a:t>El palacio</a:t>
            </a:r>
            <a:r>
              <a:rPr lang="es-ES_tradnl" sz="2000" b="0" strike="noStrike" spc="-1">
                <a:solidFill>
                  <a:srgbClr val="FFFFFF"/>
                </a:solidFill>
                <a:latin typeface="Arial"/>
                <a:ea typeface="DejaVu Sans"/>
              </a:rPr>
              <a:t> está formado por un cuerpo alargado y dos alas hacia el jardín, formando escuadra.  </a:t>
            </a:r>
            <a:endParaRPr lang="es-ES" sz="2000" b="0" strike="noStrike" spc="-1">
              <a:latin typeface="Arial"/>
            </a:endParaRPr>
          </a:p>
          <a:p>
            <a:pP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000" b="0" strike="noStrike" spc="-1">
                <a:solidFill>
                  <a:srgbClr val="FFFFFF"/>
                </a:solidFill>
                <a:latin typeface="Arial"/>
                <a:ea typeface="DejaVu Sans"/>
              </a:rPr>
              <a:t>Las fachadas no miran a la calle, sino hacia el jardín. Las techumbres son típicamente francesas, formando cuerpos prismáticos de gran altura. En ellas se abren buhardillas</a:t>
            </a:r>
            <a:r>
              <a:rPr lang="es-ES_tradnl" sz="2400" b="0" strike="noStrike" spc="-1">
                <a:solidFill>
                  <a:srgbClr val="FFFFFF"/>
                </a:solidFill>
                <a:latin typeface="Arial"/>
                <a:ea typeface="DejaVu Sans"/>
              </a:rPr>
              <a:t>. </a:t>
            </a:r>
            <a:endParaRPr lang="es-ES" sz="2400" b="0" strike="noStrike" spc="-1">
              <a:latin typeface="Arial"/>
            </a:endParaRPr>
          </a:p>
        </p:txBody>
      </p:sp>
      <p:pic>
        <p:nvPicPr>
          <p:cNvPr id="702" name="4 Imagen_1" descr="Imagen1.jpg"/>
          <p:cNvPicPr/>
          <p:nvPr/>
        </p:nvPicPr>
        <p:blipFill>
          <a:blip r:embed="rId2" cstate="print"/>
          <a:srcRect l="336" t="2092" r="1752" b="2092"/>
          <a:stretch/>
        </p:blipFill>
        <p:spPr>
          <a:xfrm>
            <a:off x="285840" y="1285920"/>
            <a:ext cx="8625960" cy="4500000"/>
          </a:xfrm>
          <a:prstGeom prst="rect">
            <a:avLst/>
          </a:prstGeom>
          <a:ln w="0">
            <a:noFill/>
          </a:ln>
        </p:spPr>
      </p:pic>
      <p:pic>
        <p:nvPicPr>
          <p:cNvPr id="703" name="Picture 4_8" descr="http://upload.wikimedia.org/wikipedia/commons/4/49/Chateau-de-versailles-cour.jpg"/>
          <p:cNvPicPr/>
          <p:nvPr/>
        </p:nvPicPr>
        <p:blipFill>
          <a:blip r:embed="rId3" cstate="print"/>
          <a:srcRect b="18187"/>
          <a:stretch/>
        </p:blipFill>
        <p:spPr>
          <a:xfrm>
            <a:off x="1285920" y="4286160"/>
            <a:ext cx="6894000" cy="23922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CustomShape 1"/>
          <p:cNvSpPr/>
          <p:nvPr/>
        </p:nvSpPr>
        <p:spPr>
          <a:xfrm>
            <a:off x="285840" y="285840"/>
            <a:ext cx="3999960" cy="45936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71"/>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004D99"/>
                </a:solidFill>
                <a:latin typeface="Arial"/>
                <a:ea typeface="DejaVu Sans"/>
              </a:rPr>
              <a:t>PALACIO DE VERSALLES</a:t>
            </a:r>
            <a:endParaRPr lang="es-ES" sz="2400" b="0" strike="noStrike" spc="-1">
              <a:latin typeface="Arial"/>
            </a:endParaRPr>
          </a:p>
        </p:txBody>
      </p:sp>
      <p:pic>
        <p:nvPicPr>
          <p:cNvPr id="705" name="6 Imagen_3" descr="º versalles.jpg"/>
          <p:cNvPicPr/>
          <p:nvPr/>
        </p:nvPicPr>
        <p:blipFill>
          <a:blip r:embed="rId2" cstate="print"/>
          <a:srcRect l="693" t="3611" r="1556" b="2015"/>
          <a:stretch/>
        </p:blipFill>
        <p:spPr>
          <a:xfrm>
            <a:off x="468360" y="2205000"/>
            <a:ext cx="8208720" cy="4285800"/>
          </a:xfrm>
          <a:prstGeom prst="rect">
            <a:avLst/>
          </a:prstGeom>
          <a:ln w="0">
            <a:noFill/>
          </a:ln>
        </p:spPr>
      </p:pic>
      <p:sp>
        <p:nvSpPr>
          <p:cNvPr id="706" name="CustomShape 2"/>
          <p:cNvSpPr/>
          <p:nvPr/>
        </p:nvSpPr>
        <p:spPr>
          <a:xfrm>
            <a:off x="4716360" y="260280"/>
            <a:ext cx="4143240" cy="1618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ea typeface="Arial"/>
              </a:rPr>
              <a:t>El arte barroco francés puede definirse como </a:t>
            </a:r>
            <a:r>
              <a:rPr lang="es-ES" sz="2000" b="0" u="sng" strike="noStrike" spc="-1">
                <a:solidFill>
                  <a:srgbClr val="FFFFFF"/>
                </a:solidFill>
                <a:uFillTx/>
                <a:latin typeface="Arial"/>
                <a:ea typeface="Arial"/>
              </a:rPr>
              <a:t>clasicista</a:t>
            </a:r>
            <a:r>
              <a:rPr lang="es-ES" sz="2000" b="0" strike="noStrike" spc="-1">
                <a:solidFill>
                  <a:srgbClr val="FFFFFF"/>
                </a:solidFill>
                <a:latin typeface="Arial"/>
                <a:ea typeface="Arial"/>
              </a:rPr>
              <a:t>, prefiere </a:t>
            </a:r>
            <a:r>
              <a:rPr lang="es-ES" sz="2000" b="0" i="1" strike="noStrike" spc="-1">
                <a:solidFill>
                  <a:srgbClr val="FFFFFF"/>
                </a:solidFill>
                <a:latin typeface="Arial"/>
                <a:ea typeface="Arial"/>
              </a:rPr>
              <a:t>la claridad, el orden y la serenidad</a:t>
            </a:r>
            <a:r>
              <a:rPr lang="es-ES" sz="2000" b="0" strike="noStrike" spc="-1">
                <a:solidFill>
                  <a:srgbClr val="FFFFFF"/>
                </a:solidFill>
                <a:latin typeface="Arial"/>
                <a:ea typeface="Arial"/>
              </a:rPr>
              <a:t> a lo recargado y lo retórico, la obra así resulta sobria y equilibrada. </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CustomShape 1"/>
          <p:cNvSpPr/>
          <p:nvPr/>
        </p:nvSpPr>
        <p:spPr>
          <a:xfrm>
            <a:off x="357120" y="214200"/>
            <a:ext cx="4071600" cy="45936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71"/>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004D99"/>
                </a:solidFill>
                <a:latin typeface="Arial"/>
                <a:ea typeface="DejaVu Sans"/>
              </a:rPr>
              <a:t>PALACIO DE VERSALLES</a:t>
            </a:r>
            <a:endParaRPr lang="es-ES" sz="2400" b="0" strike="noStrike" spc="-1">
              <a:latin typeface="Arial"/>
            </a:endParaRPr>
          </a:p>
        </p:txBody>
      </p:sp>
      <p:sp>
        <p:nvSpPr>
          <p:cNvPr id="708" name="CustomShape 2"/>
          <p:cNvSpPr/>
          <p:nvPr/>
        </p:nvSpPr>
        <p:spPr>
          <a:xfrm>
            <a:off x="285840" y="4500720"/>
            <a:ext cx="8500680" cy="17395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Arial"/>
                <a:ea typeface="DejaVu Sans"/>
              </a:rPr>
              <a:t>La fachada posee un primer cuerpo a modo de gran zócalo, que destaca por su solidez. </a:t>
            </a:r>
            <a:endParaRPr lang="es-ES" sz="18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Arial"/>
                <a:ea typeface="DejaVu Sans"/>
              </a:rPr>
              <a:t>Las pequeñas ventanas del último piso aligeran la tectónica del palacio, que resulta de aspecto muy clasicista, aunque en algunos puntos de la fachada el muro se decora con columnas que avanzan hacia el espectador resaltando sus volúmenes y los juegos de luz y sombra.</a:t>
            </a:r>
            <a:endParaRPr lang="es-ES" sz="1800" b="0" strike="noStrike" spc="-1">
              <a:latin typeface="Arial"/>
            </a:endParaRPr>
          </a:p>
        </p:txBody>
      </p:sp>
      <p:pic>
        <p:nvPicPr>
          <p:cNvPr id="709" name="7 Imagen_1" descr="º versalles.jpg"/>
          <p:cNvPicPr/>
          <p:nvPr/>
        </p:nvPicPr>
        <p:blipFill>
          <a:blip r:embed="rId2" cstate="print"/>
          <a:srcRect l="693" t="3611" r="1556" b="2015"/>
          <a:stretch/>
        </p:blipFill>
        <p:spPr>
          <a:xfrm>
            <a:off x="1006560" y="785880"/>
            <a:ext cx="6976440" cy="3642840"/>
          </a:xfrm>
          <a:prstGeom prst="rect">
            <a:avLst/>
          </a:prstGeom>
          <a:ln w="0">
            <a:noFill/>
          </a:ln>
        </p:spPr>
      </p:pic>
      <p:sp>
        <p:nvSpPr>
          <p:cNvPr id="710" name="CustomShape 3"/>
          <p:cNvSpPr/>
          <p:nvPr/>
        </p:nvSpPr>
        <p:spPr>
          <a:xfrm>
            <a:off x="2500200" y="1857240"/>
            <a:ext cx="4571640" cy="3985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ea typeface="DejaVu Sans"/>
              </a:rPr>
              <a:t>aposentos privados de la corona </a:t>
            </a:r>
            <a:endParaRPr lang="es-ES" sz="2000" b="0" strike="noStrike" spc="-1">
              <a:latin typeface="Arial"/>
            </a:endParaRPr>
          </a:p>
        </p:txBody>
      </p:sp>
      <p:sp>
        <p:nvSpPr>
          <p:cNvPr id="711" name="CustomShape 4"/>
          <p:cNvSpPr/>
          <p:nvPr/>
        </p:nvSpPr>
        <p:spPr>
          <a:xfrm>
            <a:off x="4865400" y="2786040"/>
            <a:ext cx="2220840" cy="398520"/>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ea typeface="DejaVu Sans"/>
              </a:rPr>
              <a:t>zona de servicios </a:t>
            </a:r>
            <a:endParaRPr lang="es-ES" sz="2000" b="0" strike="noStrike" spc="-1">
              <a:latin typeface="Arial"/>
            </a:endParaRPr>
          </a:p>
        </p:txBody>
      </p:sp>
      <p:sp>
        <p:nvSpPr>
          <p:cNvPr id="712" name="CustomShape 5"/>
          <p:cNvSpPr/>
          <p:nvPr/>
        </p:nvSpPr>
        <p:spPr>
          <a:xfrm>
            <a:off x="2079360" y="2357280"/>
            <a:ext cx="1567080" cy="398520"/>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ea typeface="DejaVu Sans"/>
              </a:rPr>
              <a:t>planta noble</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CustomShape 1"/>
          <p:cNvSpPr/>
          <p:nvPr/>
        </p:nvSpPr>
        <p:spPr>
          <a:xfrm>
            <a:off x="214200" y="142920"/>
            <a:ext cx="8500680" cy="9165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Arial"/>
                <a:ea typeface="Tahoma"/>
              </a:rPr>
              <a:t>Cerca de 15.000 hectáreas de tierra fueron despejados para hacerle el sitio a las terrazas y los caminos de árboles alineados y millares de plantas florecientes. Había 1.400 fuentes y 400 esculturas. </a:t>
            </a:r>
            <a:endParaRPr lang="es-ES" sz="1800" b="0" strike="noStrike" spc="-1">
              <a:latin typeface="Arial"/>
            </a:endParaRPr>
          </a:p>
        </p:txBody>
      </p:sp>
      <p:pic>
        <p:nvPicPr>
          <p:cNvPr id="714" name="Picture 4_9" descr="Image:Map of Versailles in 1789 by William R Shepherd (died 1934).jpg"/>
          <p:cNvPicPr/>
          <p:nvPr/>
        </p:nvPicPr>
        <p:blipFill>
          <a:blip r:embed="rId2" cstate="print"/>
          <a:stretch/>
        </p:blipFill>
        <p:spPr>
          <a:xfrm>
            <a:off x="2286000" y="1357200"/>
            <a:ext cx="6557760" cy="4924080"/>
          </a:xfrm>
          <a:prstGeom prst="rect">
            <a:avLst/>
          </a:prstGeom>
          <a:ln w="0">
            <a:noFill/>
          </a:ln>
        </p:spPr>
      </p:pic>
      <p:sp>
        <p:nvSpPr>
          <p:cNvPr id="715" name="CustomShape 2"/>
          <p:cNvSpPr/>
          <p:nvPr/>
        </p:nvSpPr>
        <p:spPr>
          <a:xfrm>
            <a:off x="214200" y="1857240"/>
            <a:ext cx="2071440" cy="33854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87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1800" b="0" strike="noStrike" spc="-1">
                <a:solidFill>
                  <a:srgbClr val="FFFFFF"/>
                </a:solidFill>
                <a:latin typeface="Arial"/>
                <a:ea typeface="DejaVu Sans"/>
              </a:rPr>
              <a:t>En el diseño urbanístico se desarrollan los ejes transversales así como los esquemas radiales que producen un efecto dinámico y de integración a la vez que de dispersión</a:t>
            </a:r>
            <a:r>
              <a:rPr lang="gl-ES" sz="1400" b="0" strike="noStrike" spc="-1">
                <a:solidFill>
                  <a:srgbClr val="FFFFFF"/>
                </a:solidFill>
                <a:latin typeface="Times New Roman"/>
                <a:ea typeface="DejaVu Sans"/>
              </a:rPr>
              <a:t>.</a:t>
            </a:r>
            <a:endParaRPr lang="es-ES" sz="1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 name="Picture 7_4" descr="versailles vu du ciel"/>
          <p:cNvPicPr/>
          <p:nvPr/>
        </p:nvPicPr>
        <p:blipFill>
          <a:blip r:embed="rId2" cstate="print"/>
          <a:stretch/>
        </p:blipFill>
        <p:spPr>
          <a:xfrm>
            <a:off x="684360" y="285840"/>
            <a:ext cx="7774920" cy="6255720"/>
          </a:xfrm>
          <a:prstGeom prst="rect">
            <a:avLst/>
          </a:prstGeom>
          <a:ln w="0">
            <a:noFill/>
          </a:ln>
        </p:spPr>
      </p:pic>
      <p:sp>
        <p:nvSpPr>
          <p:cNvPr id="717" name="CustomShape 1"/>
          <p:cNvSpPr/>
          <p:nvPr/>
        </p:nvSpPr>
        <p:spPr>
          <a:xfrm>
            <a:off x="1857240" y="428760"/>
            <a:ext cx="5500440" cy="131328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002060"/>
                </a:solidFill>
                <a:latin typeface="Arial"/>
                <a:ea typeface="Arial"/>
              </a:rPr>
              <a:t>Las grandes perspectivas dominan la arquitectura y muestran el carácter escenográfico del barroco. Simbolizan el poder de los grupos dominantes.  </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 name="Picture 2_25" descr="Image:Orangerie.jpg"/>
          <p:cNvPicPr/>
          <p:nvPr/>
        </p:nvPicPr>
        <p:blipFill>
          <a:blip r:embed="rId2" cstate="print"/>
          <a:stretch/>
        </p:blipFill>
        <p:spPr>
          <a:xfrm>
            <a:off x="285840" y="3643200"/>
            <a:ext cx="3857040" cy="2893680"/>
          </a:xfrm>
          <a:prstGeom prst="rect">
            <a:avLst/>
          </a:prstGeom>
          <a:ln w="0">
            <a:noFill/>
          </a:ln>
        </p:spPr>
      </p:pic>
      <p:pic>
        <p:nvPicPr>
          <p:cNvPr id="719" name="Picture 4_10" descr="Image:Versailles Garden.jpg"/>
          <p:cNvPicPr/>
          <p:nvPr/>
        </p:nvPicPr>
        <p:blipFill>
          <a:blip r:embed="rId3" cstate="print"/>
          <a:stretch/>
        </p:blipFill>
        <p:spPr>
          <a:xfrm>
            <a:off x="4143240" y="142920"/>
            <a:ext cx="4786200" cy="3206520"/>
          </a:xfrm>
          <a:prstGeom prst="rect">
            <a:avLst/>
          </a:prstGeom>
          <a:ln w="0">
            <a:noFill/>
          </a:ln>
        </p:spPr>
      </p:pic>
      <p:pic>
        <p:nvPicPr>
          <p:cNvPr id="720" name="Picture 6_4" descr="Image:Palace of Versailles Gardens 1.JPG"/>
          <p:cNvPicPr/>
          <p:nvPr/>
        </p:nvPicPr>
        <p:blipFill>
          <a:blip r:embed="rId4" cstate="print"/>
          <a:stretch/>
        </p:blipFill>
        <p:spPr>
          <a:xfrm>
            <a:off x="4643280" y="3535200"/>
            <a:ext cx="4133520" cy="3100320"/>
          </a:xfrm>
          <a:prstGeom prst="rect">
            <a:avLst/>
          </a:prstGeom>
          <a:ln w="0">
            <a:noFill/>
          </a:ln>
        </p:spPr>
      </p:pic>
      <p:sp>
        <p:nvSpPr>
          <p:cNvPr id="721" name="CustomShape 1"/>
          <p:cNvSpPr/>
          <p:nvPr/>
        </p:nvSpPr>
        <p:spPr>
          <a:xfrm>
            <a:off x="142920" y="142920"/>
            <a:ext cx="3714480" cy="314280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247"/>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2000" b="0" strike="noStrike" spc="-1">
                <a:solidFill>
                  <a:srgbClr val="FFFFFF"/>
                </a:solidFill>
                <a:latin typeface="Arial"/>
                <a:ea typeface="DejaVu Sans"/>
              </a:rPr>
              <a:t>En su interés unificador e integrador, el barroco no sólo fusiona la arquitectura con la escultura y la pintura sino también integra los edificios con el espacio urbano y el paisaje natural. Son frecuentes las fuentes en las plazas y los jardines con estanques y canales en palacios. </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 name="Picture 1027" descr="http://www.liceus.com/cgi-bin/gba/barroco8.jpg"/>
          <p:cNvPicPr/>
          <p:nvPr/>
        </p:nvPicPr>
        <p:blipFill>
          <a:blip r:embed="rId2" cstate="print"/>
          <a:stretch/>
        </p:blipFill>
        <p:spPr>
          <a:xfrm>
            <a:off x="179280" y="1844640"/>
            <a:ext cx="4857480" cy="4605120"/>
          </a:xfrm>
          <a:prstGeom prst="rect">
            <a:avLst/>
          </a:prstGeom>
          <a:ln w="0">
            <a:noFill/>
          </a:ln>
        </p:spPr>
      </p:pic>
      <p:sp>
        <p:nvSpPr>
          <p:cNvPr id="723" name="CustomShape 1"/>
          <p:cNvSpPr/>
          <p:nvPr/>
        </p:nvSpPr>
        <p:spPr>
          <a:xfrm>
            <a:off x="142920" y="0"/>
            <a:ext cx="8857800" cy="14652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66"/>
                </a:solidFill>
                <a:latin typeface="Arial"/>
                <a:ea typeface="Arial"/>
              </a:rPr>
              <a:t>HARDOUIN </a:t>
            </a:r>
            <a:r>
              <a:rPr lang="es-ES" sz="1800" b="1" strike="noStrike" spc="-1">
                <a:solidFill>
                  <a:srgbClr val="FFFF66"/>
                </a:solidFill>
                <a:latin typeface="Arial"/>
                <a:ea typeface="Arial"/>
              </a:rPr>
              <a:t>MANSART</a:t>
            </a:r>
            <a:r>
              <a:rPr lang="es-ES" sz="1800" b="0" strike="noStrike" spc="-1">
                <a:solidFill>
                  <a:srgbClr val="FFFF66"/>
                </a:solidFill>
                <a:latin typeface="Arial"/>
                <a:ea typeface="Arial"/>
              </a:rPr>
              <a:t> </a:t>
            </a:r>
            <a:r>
              <a:rPr lang="es-ES" sz="1800" b="0" strike="noStrike" spc="-1">
                <a:solidFill>
                  <a:srgbClr val="FFFFFF"/>
                </a:solidFill>
                <a:latin typeface="Arial"/>
                <a:ea typeface="Arial"/>
              </a:rPr>
              <a:t>cerró la terraza central creando en el espacio interior la </a:t>
            </a:r>
            <a:r>
              <a:rPr lang="es-ES" sz="1800" b="0" strike="noStrike" spc="-1">
                <a:solidFill>
                  <a:srgbClr val="FFFF66"/>
                </a:solidFill>
                <a:latin typeface="Arial"/>
                <a:ea typeface="Arial"/>
              </a:rPr>
              <a:t>GALERÍA DE LOS ESPEJOS</a:t>
            </a:r>
            <a:r>
              <a:rPr lang="es-ES" sz="1800" b="0" strike="noStrike" spc="-1">
                <a:solidFill>
                  <a:srgbClr val="FFFFFF"/>
                </a:solidFill>
                <a:latin typeface="Arial"/>
                <a:ea typeface="Arial"/>
              </a:rPr>
              <a:t>. El interior de la Galería decorado con espejos, pilastras de mármol rojo con capiteles y basas de bronce dorado y motivos decorativos barrocos, se cubre con una bóveda de cañón, decorada con estucos dorados y pinturas. </a:t>
            </a:r>
            <a:endParaRPr lang="es-ES" sz="1800" b="0" strike="noStrike" spc="-1">
              <a:latin typeface="Arial"/>
            </a:endParaRPr>
          </a:p>
        </p:txBody>
      </p:sp>
      <p:pic>
        <p:nvPicPr>
          <p:cNvPr id="724" name="Picture 7_5" descr="Image:Galerie2.jpg"/>
          <p:cNvPicPr/>
          <p:nvPr/>
        </p:nvPicPr>
        <p:blipFill>
          <a:blip r:embed="rId3" cstate="print"/>
          <a:stretch/>
        </p:blipFill>
        <p:spPr>
          <a:xfrm>
            <a:off x="5407200" y="1989000"/>
            <a:ext cx="3736440" cy="42462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5" name="Picture 2_26" descr="[img1-1024768.jpg]"/>
          <p:cNvPicPr/>
          <p:nvPr/>
        </p:nvPicPr>
        <p:blipFill>
          <a:blip r:embed="rId2" cstate="print"/>
          <a:stretch/>
        </p:blipFill>
        <p:spPr>
          <a:xfrm>
            <a:off x="214200" y="285840"/>
            <a:ext cx="8686440" cy="5606640"/>
          </a:xfrm>
          <a:prstGeom prst="rect">
            <a:avLst/>
          </a:prstGeom>
          <a:ln w="0">
            <a:noFill/>
          </a:ln>
        </p:spPr>
      </p:pic>
      <p:sp>
        <p:nvSpPr>
          <p:cNvPr id="726" name="CustomShape 1"/>
          <p:cNvSpPr/>
          <p:nvPr/>
        </p:nvSpPr>
        <p:spPr>
          <a:xfrm>
            <a:off x="214200" y="5929200"/>
            <a:ext cx="8572320" cy="70344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99"/>
                </a:solidFill>
                <a:latin typeface="Arial"/>
                <a:ea typeface="Arial"/>
              </a:rPr>
              <a:t>Uno de los recursos efectistas que utiliza el arte barroco es el espejo por su capacidad para crear ilusiones ópticas de gran carácter escenográfico</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 name="Picture 10" descr="http://www.all-free-photos.com/images/versailles-2/PI10106-hr.jpg"/>
          <p:cNvPicPr/>
          <p:nvPr/>
        </p:nvPicPr>
        <p:blipFill>
          <a:blip r:embed="rId2" cstate="print"/>
          <a:srcRect l="2198" t="7785" r="2198" b="3376"/>
          <a:stretch/>
        </p:blipFill>
        <p:spPr>
          <a:xfrm>
            <a:off x="214200" y="3143160"/>
            <a:ext cx="5571720" cy="3449520"/>
          </a:xfrm>
          <a:prstGeom prst="rect">
            <a:avLst/>
          </a:prstGeom>
          <a:ln w="0">
            <a:noFill/>
          </a:ln>
        </p:spPr>
      </p:pic>
      <p:sp>
        <p:nvSpPr>
          <p:cNvPr id="728" name="CustomShape 1"/>
          <p:cNvSpPr/>
          <p:nvPr/>
        </p:nvSpPr>
        <p:spPr>
          <a:xfrm>
            <a:off x="3929040" y="142920"/>
            <a:ext cx="5000400" cy="28368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Arial"/>
                <a:ea typeface="Arial"/>
              </a:rPr>
              <a:t>El parque, obra maestra de </a:t>
            </a:r>
            <a:r>
              <a:rPr lang="es-ES" sz="1800" b="1" strike="noStrike" spc="-1">
                <a:solidFill>
                  <a:srgbClr val="FFFF66"/>
                </a:solidFill>
                <a:latin typeface="Arial"/>
                <a:ea typeface="Arial"/>
              </a:rPr>
              <a:t>LE NOTRE</a:t>
            </a:r>
            <a:r>
              <a:rPr lang="es-ES" sz="1800" b="0" strike="noStrike" spc="-1">
                <a:solidFill>
                  <a:srgbClr val="FFFFFF"/>
                </a:solidFill>
                <a:latin typeface="Arial"/>
                <a:ea typeface="Arial"/>
              </a:rPr>
              <a:t>. Concibe los jardines como una extensión de las salas del propio palacio. Son de estilo francés y muestran el triunfo del hombre sobre la naturaleza, dominándola y obligándola a desarrollarse donde y como deseaba la voluntad humana, y que a medida que se aleja del palacio del rey, se le va dejando mayor libertad, hasta llegar a la naturaleza salvaje en el extremo del conjunto. </a:t>
            </a:r>
            <a:endParaRPr lang="es-ES" sz="1800" b="0" strike="noStrike" spc="-1">
              <a:latin typeface="Arial"/>
            </a:endParaRPr>
          </a:p>
        </p:txBody>
      </p:sp>
      <p:sp>
        <p:nvSpPr>
          <p:cNvPr id="729" name="CustomShape 2"/>
          <p:cNvSpPr/>
          <p:nvPr/>
        </p:nvSpPr>
        <p:spPr>
          <a:xfrm>
            <a:off x="5857920" y="3214800"/>
            <a:ext cx="3071520" cy="33854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FFFF"/>
                </a:solidFill>
                <a:latin typeface="Arial"/>
                <a:ea typeface="Arial"/>
              </a:rPr>
              <a:t>Dentro del parque se encuentran infinidad de fuentes, aunque destaca en el eje central la del carro solar, que representa a Apolo en el momento de salir del océano conduciendo su carro para iluminar a la tierra, en clara alusión al rey que de la misma manera que el iluminaba a Francia. </a:t>
            </a:r>
            <a:endParaRPr lang="es-ES" sz="1800" b="0" strike="noStrike" spc="-1">
              <a:latin typeface="Arial"/>
            </a:endParaRPr>
          </a:p>
        </p:txBody>
      </p:sp>
      <p:pic>
        <p:nvPicPr>
          <p:cNvPr id="730" name="5 Imagen_3" descr="0 fuente versalles.jpg"/>
          <p:cNvPicPr/>
          <p:nvPr/>
        </p:nvPicPr>
        <p:blipFill>
          <a:blip r:embed="rId3" cstate="print"/>
          <a:stretch/>
        </p:blipFill>
        <p:spPr>
          <a:xfrm>
            <a:off x="214200" y="214200"/>
            <a:ext cx="3732120" cy="28080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CustomShape 1"/>
          <p:cNvSpPr/>
          <p:nvPr/>
        </p:nvSpPr>
        <p:spPr>
          <a:xfrm>
            <a:off x="999720" y="213840"/>
            <a:ext cx="3714480" cy="49968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1" strike="noStrike" spc="-1">
                <a:solidFill>
                  <a:srgbClr val="FFFF66"/>
                </a:solidFill>
                <a:latin typeface="Arial"/>
              </a:rPr>
              <a:t>CONTEXTO</a:t>
            </a:r>
            <a:r>
              <a:rPr lang="es-ES" sz="2400" b="1" strike="noStrike" spc="-1">
                <a:solidFill>
                  <a:srgbClr val="004D99"/>
                </a:solidFill>
                <a:latin typeface="Arial"/>
              </a:rPr>
              <a:t> </a:t>
            </a:r>
            <a:r>
              <a:rPr lang="es-ES" sz="2400" b="1" strike="noStrike" spc="-1">
                <a:solidFill>
                  <a:srgbClr val="FFFF66"/>
                </a:solidFill>
                <a:latin typeface="Arial"/>
              </a:rPr>
              <a:t>HISTÓRICO</a:t>
            </a:r>
            <a:endParaRPr lang="es-ES" sz="2400" b="0" strike="noStrike" spc="-1">
              <a:latin typeface="Arial"/>
            </a:endParaRPr>
          </a:p>
        </p:txBody>
      </p:sp>
      <p:sp>
        <p:nvSpPr>
          <p:cNvPr id="370" name="CustomShape 2"/>
          <p:cNvSpPr/>
          <p:nvPr/>
        </p:nvSpPr>
        <p:spPr>
          <a:xfrm>
            <a:off x="1285560" y="999720"/>
            <a:ext cx="1785600" cy="52862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a:bodyPr>
          <a:lstStyle/>
          <a:p>
            <a:pPr>
              <a:lnSpc>
                <a:spcPct val="100000"/>
              </a:lnSpc>
              <a:spcBef>
                <a:spcPts val="499"/>
              </a:spcBef>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latin typeface="Arial"/>
            </a:endParaRPr>
          </a:p>
          <a:p>
            <a:pPr marL="342720" indent="-342360">
              <a:lnSpc>
                <a:spcPct val="100000"/>
              </a:lnSpc>
              <a:spcBef>
                <a:spcPts val="44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66"/>
                </a:solidFill>
                <a:latin typeface="Arial"/>
                <a:ea typeface="Arial"/>
              </a:rPr>
              <a:t>POLÍTICA</a:t>
            </a:r>
            <a:endParaRPr lang="es-ES" sz="1800" b="0" strike="noStrike" spc="-1">
              <a:latin typeface="Arial"/>
            </a:endParaRPr>
          </a:p>
          <a:p>
            <a:pPr marL="342720" indent="-342360">
              <a:lnSpc>
                <a:spcPct val="100000"/>
              </a:lnSpc>
              <a:spcBef>
                <a:spcPts val="448"/>
              </a:spcBef>
              <a:tabLst>
                <a:tab pos="0" algn="l"/>
              </a:tabLst>
            </a:pPr>
            <a:r>
              <a:rPr lang="es-ES" sz="1800" b="1" strike="noStrike" spc="-1">
                <a:solidFill>
                  <a:srgbClr val="FFFF66"/>
                </a:solidFill>
                <a:latin typeface="Arial"/>
                <a:ea typeface="Arial"/>
              </a:rPr>
              <a:t> </a:t>
            </a:r>
            <a:endParaRPr lang="es-ES" sz="1800" b="0" strike="noStrike" spc="-1">
              <a:latin typeface="Arial"/>
            </a:endParaRPr>
          </a:p>
          <a:p>
            <a:pPr marL="342720" indent="-342360">
              <a:lnSpc>
                <a:spcPct val="100000"/>
              </a:lnSpc>
              <a:spcBef>
                <a:spcPts val="448"/>
              </a:spcBef>
              <a:tabLst>
                <a:tab pos="0" algn="l"/>
              </a:tabLst>
            </a:pPr>
            <a:endParaRPr lang="es-ES" sz="1800" b="0" strike="noStrike" spc="-1">
              <a:latin typeface="Arial"/>
            </a:endParaRPr>
          </a:p>
          <a:p>
            <a:pPr marL="342720" indent="-342360">
              <a:lnSpc>
                <a:spcPct val="100000"/>
              </a:lnSpc>
              <a:spcBef>
                <a:spcPts val="44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66"/>
                </a:solidFill>
                <a:latin typeface="Arial"/>
                <a:ea typeface="Arial"/>
              </a:rPr>
              <a:t>ECONOMÍA</a:t>
            </a:r>
            <a:endParaRPr lang="es-ES" sz="1800" b="0" strike="noStrike" spc="-1">
              <a:latin typeface="Arial"/>
            </a:endParaRPr>
          </a:p>
          <a:p>
            <a:pPr marL="342720" indent="-342360">
              <a:lnSpc>
                <a:spcPct val="100000"/>
              </a:lnSpc>
              <a:spcBef>
                <a:spcPts val="448"/>
              </a:spcBef>
              <a:tabLst>
                <a:tab pos="0" algn="l"/>
              </a:tabLst>
            </a:pPr>
            <a:endParaRPr lang="es-ES" sz="1800" b="0" strike="noStrike" spc="-1">
              <a:latin typeface="Arial"/>
            </a:endParaRPr>
          </a:p>
          <a:p>
            <a:pPr marL="342720" indent="-342360">
              <a:lnSpc>
                <a:spcPct val="100000"/>
              </a:lnSpc>
              <a:spcBef>
                <a:spcPts val="448"/>
              </a:spcBef>
              <a:tabLst>
                <a:tab pos="0" algn="l"/>
              </a:tabLst>
            </a:pPr>
            <a:endParaRPr lang="es-ES" sz="1800" b="0" strike="noStrike" spc="-1">
              <a:latin typeface="Arial"/>
            </a:endParaRPr>
          </a:p>
          <a:p>
            <a:pPr marL="342720" indent="-342360">
              <a:lnSpc>
                <a:spcPct val="100000"/>
              </a:lnSpc>
              <a:spcBef>
                <a:spcPts val="44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66"/>
                </a:solidFill>
                <a:latin typeface="Arial"/>
                <a:ea typeface="Arial"/>
              </a:rPr>
              <a:t>SOCIEDAD</a:t>
            </a:r>
            <a:endParaRPr lang="es-ES" sz="1800" b="0" strike="noStrike" spc="-1">
              <a:latin typeface="Arial"/>
            </a:endParaRPr>
          </a:p>
          <a:p>
            <a:pPr marL="342720" indent="-342360">
              <a:lnSpc>
                <a:spcPct val="100000"/>
              </a:lnSpc>
              <a:spcBef>
                <a:spcPts val="448"/>
              </a:spcBef>
              <a:tabLst>
                <a:tab pos="0" algn="l"/>
              </a:tabLst>
            </a:pPr>
            <a:endParaRPr lang="es-ES" sz="1800" b="0" strike="noStrike" spc="-1">
              <a:latin typeface="Arial"/>
            </a:endParaRPr>
          </a:p>
          <a:p>
            <a:pPr marL="342720" indent="-342360">
              <a:lnSpc>
                <a:spcPct val="100000"/>
              </a:lnSpc>
              <a:spcBef>
                <a:spcPts val="44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66"/>
                </a:solidFill>
                <a:latin typeface="Arial"/>
                <a:ea typeface="Arial"/>
              </a:rPr>
              <a:t>RELIGIÓN</a:t>
            </a:r>
            <a:endParaRPr lang="es-ES" sz="1800" b="0" strike="noStrike" spc="-1">
              <a:latin typeface="Arial"/>
            </a:endParaRPr>
          </a:p>
          <a:p>
            <a:pPr marL="342720" indent="-342360">
              <a:lnSpc>
                <a:spcPct val="100000"/>
              </a:lnSpc>
              <a:spcBef>
                <a:spcPts val="448"/>
              </a:spcBef>
              <a:tabLst>
                <a:tab pos="0" algn="l"/>
              </a:tabLst>
            </a:pPr>
            <a:r>
              <a:rPr lang="es-ES" sz="1800" b="1" strike="noStrike" spc="-1">
                <a:solidFill>
                  <a:srgbClr val="FFFF66"/>
                </a:solidFill>
                <a:latin typeface="Arial"/>
                <a:ea typeface="Arial"/>
              </a:rPr>
              <a:t>   </a:t>
            </a:r>
            <a:endParaRPr lang="es-ES" sz="1800" b="0" strike="noStrike" spc="-1">
              <a:latin typeface="Arial"/>
            </a:endParaRPr>
          </a:p>
          <a:p>
            <a:pPr marL="342720" indent="-342360">
              <a:lnSpc>
                <a:spcPct val="100000"/>
              </a:lnSpc>
              <a:spcBef>
                <a:spcPts val="44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66"/>
                </a:solidFill>
                <a:latin typeface="Arial"/>
                <a:ea typeface="Arial"/>
              </a:rPr>
              <a:t>CULTURA</a:t>
            </a:r>
            <a:endParaRPr lang="es-ES" sz="1800" b="0" strike="noStrike" spc="-1">
              <a:latin typeface="Arial"/>
            </a:endParaRPr>
          </a:p>
          <a:p>
            <a:pPr marL="342720" indent="-342360">
              <a:lnSpc>
                <a:spcPct val="100000"/>
              </a:lnSpc>
              <a:spcBef>
                <a:spcPts val="448"/>
              </a:spcBef>
              <a:tabLst>
                <a:tab pos="0" algn="l"/>
              </a:tabLst>
            </a:pPr>
            <a:r>
              <a:rPr lang="es-ES" sz="1800" b="1" strike="noStrike" spc="-1">
                <a:solidFill>
                  <a:srgbClr val="FFFF66"/>
                </a:solidFill>
                <a:latin typeface="Arial"/>
                <a:ea typeface="Arial"/>
              </a:rPr>
              <a:t> </a:t>
            </a:r>
            <a:endParaRPr lang="es-ES" sz="1800" b="0" strike="noStrike" spc="-1">
              <a:latin typeface="Arial"/>
            </a:endParaRPr>
          </a:p>
          <a:p>
            <a:pPr marL="342720" indent="-342360">
              <a:lnSpc>
                <a:spcPct val="100000"/>
              </a:lnSpc>
              <a:spcBef>
                <a:spcPts val="44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gl-ES" sz="1800" b="1" strike="noStrike" spc="-1">
                <a:solidFill>
                  <a:srgbClr val="FFFF66"/>
                </a:solidFill>
                <a:latin typeface="Arial"/>
                <a:ea typeface="Arial"/>
              </a:rPr>
              <a:t>CIENCIA</a:t>
            </a:r>
            <a:endParaRPr lang="es-ES" sz="1800" b="0" strike="noStrike" spc="-1">
              <a:latin typeface="Arial"/>
            </a:endParaRPr>
          </a:p>
        </p:txBody>
      </p:sp>
      <p:sp>
        <p:nvSpPr>
          <p:cNvPr id="371" name="CustomShape 3"/>
          <p:cNvSpPr/>
          <p:nvPr/>
        </p:nvSpPr>
        <p:spPr>
          <a:xfrm>
            <a:off x="3214800" y="5286240"/>
            <a:ext cx="4357080" cy="580320"/>
          </a:xfrm>
          <a:prstGeom prst="rect">
            <a:avLst/>
          </a:prstGeom>
          <a:solidFill>
            <a:srgbClr val="FFFF66"/>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1600" b="0" strike="noStrike" spc="-1">
                <a:solidFill>
                  <a:srgbClr val="004D99"/>
                </a:solidFill>
                <a:latin typeface="Arial"/>
                <a:ea typeface="Arial"/>
              </a:rPr>
              <a:t>Moderna, experimental y cuantitativa. </a:t>
            </a:r>
            <a:r>
              <a:rPr lang="es-ES" sz="1600" b="0" strike="noStrike" spc="-1">
                <a:solidFill>
                  <a:srgbClr val="004D99"/>
                </a:solidFill>
                <a:latin typeface="Arial"/>
                <a:ea typeface="Arial"/>
              </a:rPr>
              <a:t>Revolución científica: Galileo, Pascal, Newton</a:t>
            </a:r>
            <a:r>
              <a:rPr lang="gl-ES" sz="1600" b="0" strike="noStrike" spc="-1">
                <a:solidFill>
                  <a:srgbClr val="004D99"/>
                </a:solidFill>
                <a:latin typeface="Arial"/>
                <a:ea typeface="Arial"/>
              </a:rPr>
              <a:t> </a:t>
            </a:r>
            <a:endParaRPr lang="es-ES" sz="1600" b="0" strike="noStrike" spc="-1">
              <a:latin typeface="Arial"/>
            </a:endParaRPr>
          </a:p>
        </p:txBody>
      </p:sp>
      <p:sp>
        <p:nvSpPr>
          <p:cNvPr id="372" name="CustomShape 4"/>
          <p:cNvSpPr/>
          <p:nvPr/>
        </p:nvSpPr>
        <p:spPr>
          <a:xfrm>
            <a:off x="3214800" y="1285920"/>
            <a:ext cx="3785760" cy="1067040"/>
          </a:xfrm>
          <a:prstGeom prst="rect">
            <a:avLst/>
          </a:prstGeom>
          <a:solidFill>
            <a:srgbClr val="FFFF71"/>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4D99"/>
                </a:solidFill>
                <a:latin typeface="Arial"/>
                <a:ea typeface="Arial"/>
              </a:rPr>
              <a:t>A</a:t>
            </a:r>
            <a:r>
              <a:rPr lang="gl-ES" sz="1600" b="0" strike="noStrike" spc="-1">
                <a:solidFill>
                  <a:srgbClr val="004D99"/>
                </a:solidFill>
                <a:latin typeface="Arial"/>
                <a:ea typeface="Arial"/>
              </a:rPr>
              <a:t>firmación de los estados nacionales</a:t>
            </a:r>
            <a:r>
              <a:rPr lang="es-ES" sz="1600" b="0" strike="noStrike" spc="-1">
                <a:solidFill>
                  <a:srgbClr val="004D99"/>
                </a:solidFill>
                <a:latin typeface="Arial"/>
                <a:ea typeface="Arial"/>
              </a:rPr>
              <a:t>.</a:t>
            </a:r>
            <a:r>
              <a:rPr lang="gl-ES" sz="1600" b="0" strike="noStrike" spc="-1">
                <a:solidFill>
                  <a:srgbClr val="004D99"/>
                </a:solidFill>
                <a:latin typeface="Arial"/>
                <a:ea typeface="Arial"/>
              </a:rPr>
              <a:t>             </a:t>
            </a:r>
            <a:endParaRPr lang="es-ES" sz="16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4D99"/>
                </a:solidFill>
                <a:latin typeface="Arial"/>
                <a:ea typeface="Arial"/>
              </a:rPr>
              <a:t>M</a:t>
            </a:r>
            <a:r>
              <a:rPr lang="gl-ES" sz="1600" b="0" strike="noStrike" spc="-1">
                <a:solidFill>
                  <a:srgbClr val="004D99"/>
                </a:solidFill>
                <a:latin typeface="Arial"/>
                <a:ea typeface="Arial"/>
              </a:rPr>
              <a:t>onarquía absoluta de derecho divino. </a:t>
            </a:r>
            <a:endParaRPr lang="es-ES" sz="16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1600" b="0" strike="noStrike" spc="-1">
                <a:solidFill>
                  <a:srgbClr val="004D99"/>
                </a:solidFill>
                <a:latin typeface="Arial"/>
                <a:ea typeface="Arial"/>
              </a:rPr>
              <a:t>Grandes potencia</a:t>
            </a:r>
            <a:r>
              <a:rPr lang="es-ES" sz="1600" b="0" strike="noStrike" spc="-1">
                <a:solidFill>
                  <a:srgbClr val="004D99"/>
                </a:solidFill>
                <a:latin typeface="Arial"/>
                <a:ea typeface="Arial"/>
              </a:rPr>
              <a:t>s: Inglaterra y Francia</a:t>
            </a:r>
            <a:endParaRPr lang="es-ES" sz="1600" b="0" strike="noStrike" spc="-1">
              <a:latin typeface="Arial"/>
            </a:endParaRPr>
          </a:p>
        </p:txBody>
      </p:sp>
      <p:sp>
        <p:nvSpPr>
          <p:cNvPr id="373" name="CustomShape 5"/>
          <p:cNvSpPr/>
          <p:nvPr/>
        </p:nvSpPr>
        <p:spPr>
          <a:xfrm>
            <a:off x="3214800" y="2357280"/>
            <a:ext cx="5357520" cy="580320"/>
          </a:xfrm>
          <a:prstGeom prst="rect">
            <a:avLst/>
          </a:prstGeom>
          <a:solidFill>
            <a:srgbClr val="FFFF71"/>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4D99"/>
                </a:solidFill>
                <a:latin typeface="Arial"/>
                <a:ea typeface="Arial"/>
              </a:rPr>
              <a:t>D</a:t>
            </a:r>
            <a:r>
              <a:rPr lang="gl-ES" sz="1600" b="0" strike="noStrike" spc="-1">
                <a:solidFill>
                  <a:srgbClr val="004D99"/>
                </a:solidFill>
                <a:latin typeface="Arial"/>
                <a:ea typeface="Arial"/>
              </a:rPr>
              <a:t>esarrollo económico sin precedentes</a:t>
            </a:r>
            <a:r>
              <a:rPr lang="es-ES" sz="1600" b="0" strike="noStrike" spc="-1">
                <a:solidFill>
                  <a:srgbClr val="004D99"/>
                </a:solidFill>
                <a:latin typeface="Arial"/>
                <a:ea typeface="Arial"/>
              </a:rPr>
              <a:t>:</a:t>
            </a:r>
            <a:r>
              <a:rPr lang="gl-ES" sz="1600" b="0" strike="noStrike" spc="-1">
                <a:solidFill>
                  <a:srgbClr val="004D99"/>
                </a:solidFill>
                <a:latin typeface="Arial"/>
                <a:ea typeface="Arial"/>
              </a:rPr>
              <a:t> </a:t>
            </a:r>
            <a:r>
              <a:rPr lang="es-ES" sz="1600" b="0" strike="noStrike" spc="-1">
                <a:solidFill>
                  <a:srgbClr val="004D99"/>
                </a:solidFill>
                <a:latin typeface="Arial"/>
                <a:ea typeface="Arial"/>
              </a:rPr>
              <a:t>Países Bajos</a:t>
            </a:r>
            <a:endParaRPr lang="es-ES" sz="16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4D99"/>
                </a:solidFill>
                <a:latin typeface="Arial"/>
                <a:ea typeface="Arial"/>
              </a:rPr>
              <a:t>Mercantilismo. Avance del sistema económico capitalista </a:t>
            </a:r>
            <a:endParaRPr lang="es-ES" sz="1600" b="0" strike="noStrike" spc="-1">
              <a:latin typeface="Arial"/>
            </a:endParaRPr>
          </a:p>
        </p:txBody>
      </p:sp>
      <p:sp>
        <p:nvSpPr>
          <p:cNvPr id="374" name="CustomShape 6"/>
          <p:cNvSpPr/>
          <p:nvPr/>
        </p:nvSpPr>
        <p:spPr>
          <a:xfrm>
            <a:off x="3214800" y="3214800"/>
            <a:ext cx="3214080" cy="580320"/>
          </a:xfrm>
          <a:prstGeom prst="rect">
            <a:avLst/>
          </a:prstGeom>
          <a:solidFill>
            <a:srgbClr val="FFFF71"/>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4D99"/>
                </a:solidFill>
                <a:latin typeface="Arial"/>
                <a:ea typeface="Arial"/>
              </a:rPr>
              <a:t>Auge de la burguesía, pero se mantiene </a:t>
            </a:r>
            <a:r>
              <a:rPr lang="gl-ES" sz="1600" b="0" strike="noStrike" spc="-1">
                <a:solidFill>
                  <a:srgbClr val="004D99"/>
                </a:solidFill>
                <a:latin typeface="Arial"/>
                <a:ea typeface="Arial"/>
              </a:rPr>
              <a:t>la sociedad estamental</a:t>
            </a:r>
            <a:endParaRPr lang="es-ES" sz="1600" b="0" strike="noStrike" spc="-1">
              <a:latin typeface="Arial"/>
            </a:endParaRPr>
          </a:p>
        </p:txBody>
      </p:sp>
      <p:sp>
        <p:nvSpPr>
          <p:cNvPr id="375" name="CustomShape 7"/>
          <p:cNvSpPr/>
          <p:nvPr/>
        </p:nvSpPr>
        <p:spPr>
          <a:xfrm>
            <a:off x="3214800" y="4000680"/>
            <a:ext cx="4428720" cy="336960"/>
          </a:xfrm>
          <a:prstGeom prst="rect">
            <a:avLst/>
          </a:prstGeom>
          <a:solidFill>
            <a:srgbClr val="FFFF66"/>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1600" b="0" strike="noStrike" spc="-1">
                <a:solidFill>
                  <a:srgbClr val="004D99"/>
                </a:solidFill>
                <a:latin typeface="Arial"/>
                <a:ea typeface="Arial"/>
              </a:rPr>
              <a:t>Reforma protestante y Contrarreforma católica</a:t>
            </a:r>
            <a:endParaRPr lang="es-ES" sz="1600" b="0" strike="noStrike" spc="-1">
              <a:latin typeface="Arial"/>
            </a:endParaRPr>
          </a:p>
        </p:txBody>
      </p:sp>
      <p:sp>
        <p:nvSpPr>
          <p:cNvPr id="376" name="CustomShape 8"/>
          <p:cNvSpPr/>
          <p:nvPr/>
        </p:nvSpPr>
        <p:spPr>
          <a:xfrm>
            <a:off x="3214800" y="4500720"/>
            <a:ext cx="4642920" cy="580320"/>
          </a:xfrm>
          <a:prstGeom prst="rect">
            <a:avLst/>
          </a:prstGeom>
          <a:solidFill>
            <a:srgbClr val="FFFF66"/>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4D99"/>
                </a:solidFill>
                <a:latin typeface="Arial"/>
                <a:ea typeface="Arial"/>
              </a:rPr>
              <a:t>T</a:t>
            </a:r>
            <a:r>
              <a:rPr lang="gl-ES" sz="1600" b="0" strike="noStrike" spc="-1">
                <a:solidFill>
                  <a:srgbClr val="004D99"/>
                </a:solidFill>
                <a:latin typeface="Arial"/>
                <a:ea typeface="Arial"/>
              </a:rPr>
              <a:t>endencia</a:t>
            </a:r>
            <a:r>
              <a:rPr lang="es-ES" sz="1600" b="0" strike="noStrike" spc="-1">
                <a:solidFill>
                  <a:srgbClr val="004D99"/>
                </a:solidFill>
                <a:latin typeface="Arial"/>
                <a:ea typeface="Arial"/>
              </a:rPr>
              <a:t> en la Literatura</a:t>
            </a:r>
            <a:r>
              <a:rPr lang="gl-ES" sz="1600" b="0" strike="noStrike" spc="-1">
                <a:solidFill>
                  <a:srgbClr val="004D99"/>
                </a:solidFill>
                <a:latin typeface="Arial"/>
                <a:ea typeface="Arial"/>
              </a:rPr>
              <a:t> al artificio y al ingeni</a:t>
            </a:r>
            <a:r>
              <a:rPr lang="es-ES" sz="1600" b="0" strike="noStrike" spc="-1">
                <a:solidFill>
                  <a:srgbClr val="004D99"/>
                </a:solidFill>
                <a:latin typeface="Arial"/>
                <a:ea typeface="Arial"/>
              </a:rPr>
              <a:t>o </a:t>
            </a:r>
            <a:endParaRPr lang="es-ES" sz="16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4D99"/>
                </a:solidFill>
                <a:latin typeface="Arial"/>
                <a:ea typeface="Arial"/>
              </a:rPr>
              <a:t>Conceptismo y Culteranismo</a:t>
            </a:r>
            <a:endParaRPr lang="es-ES" sz="1600" b="0" strike="noStrike" spc="-1">
              <a:latin typeface="Arial"/>
            </a:endParaRPr>
          </a:p>
        </p:txBody>
      </p:sp>
      <p:sp>
        <p:nvSpPr>
          <p:cNvPr id="377" name="Line 9"/>
          <p:cNvSpPr/>
          <p:nvPr/>
        </p:nvSpPr>
        <p:spPr>
          <a:xfrm flipH="1" flipV="1">
            <a:off x="999720" y="1285920"/>
            <a:ext cx="2071800" cy="1440"/>
          </a:xfrm>
          <a:prstGeom prst="line">
            <a:avLst/>
          </a:prstGeom>
          <a:ln w="12600" cap="sq">
            <a:solidFill>
              <a:srgbClr val="FFFF7D"/>
            </a:solidFill>
            <a:miter/>
          </a:ln>
        </p:spPr>
        <p:style>
          <a:lnRef idx="0">
            <a:scrgbClr r="0" g="0" b="0"/>
          </a:lnRef>
          <a:fillRef idx="0">
            <a:scrgbClr r="0" g="0" b="0"/>
          </a:fillRef>
          <a:effectRef idx="0">
            <a:scrgbClr r="0" g="0" b="0"/>
          </a:effectRef>
          <a:fontRef idx="minor"/>
        </p:style>
      </p:sp>
      <p:sp>
        <p:nvSpPr>
          <p:cNvPr id="378" name="Line 10"/>
          <p:cNvSpPr/>
          <p:nvPr/>
        </p:nvSpPr>
        <p:spPr>
          <a:xfrm flipH="1">
            <a:off x="998640" y="1285920"/>
            <a:ext cx="1440" cy="4502160"/>
          </a:xfrm>
          <a:prstGeom prst="line">
            <a:avLst/>
          </a:prstGeom>
          <a:ln w="12600" cap="sq">
            <a:solidFill>
              <a:srgbClr val="FFFF7D"/>
            </a:solidFill>
            <a:miter/>
          </a:ln>
        </p:spPr>
        <p:style>
          <a:lnRef idx="0">
            <a:scrgbClr r="0" g="0" b="0"/>
          </a:lnRef>
          <a:fillRef idx="0">
            <a:scrgbClr r="0" g="0" b="0"/>
          </a:fillRef>
          <a:effectRef idx="0">
            <a:scrgbClr r="0" g="0" b="0"/>
          </a:effectRef>
          <a:fontRef idx="minor"/>
        </p:style>
      </p:sp>
      <p:sp>
        <p:nvSpPr>
          <p:cNvPr id="379" name="Line 11"/>
          <p:cNvSpPr/>
          <p:nvPr/>
        </p:nvSpPr>
        <p:spPr>
          <a:xfrm>
            <a:off x="1000080" y="5786280"/>
            <a:ext cx="2143080" cy="1800"/>
          </a:xfrm>
          <a:prstGeom prst="line">
            <a:avLst/>
          </a:prstGeom>
          <a:ln w="12600" cap="sq">
            <a:solidFill>
              <a:srgbClr val="FFFF7D"/>
            </a:solidFill>
            <a:miter/>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1" name="CustomShape 1"/>
          <p:cNvSpPr/>
          <p:nvPr/>
        </p:nvSpPr>
        <p:spPr>
          <a:xfrm>
            <a:off x="2050920" y="5157720"/>
            <a:ext cx="7092720" cy="16999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ctr">
            <a:noAutofit/>
          </a:bodyPr>
          <a:lstStyle/>
          <a:p>
            <a:pPr algn="ct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4000" b="0" strike="noStrike" spc="-1">
                <a:solidFill>
                  <a:srgbClr val="0066CC"/>
                </a:solidFill>
                <a:latin typeface="Arial"/>
                <a:ea typeface="DejaVu Sans"/>
              </a:rPr>
              <a:t>Arquitectura y urbanismo en la España del Barroco</a:t>
            </a:r>
            <a:endParaRPr lang="es-ES" sz="4000" b="0" strike="noStrike" spc="-1">
              <a:latin typeface="Arial"/>
            </a:endParaRPr>
          </a:p>
        </p:txBody>
      </p:sp>
      <p:sp>
        <p:nvSpPr>
          <p:cNvPr id="732" name="CustomShape 2"/>
          <p:cNvSpPr/>
          <p:nvPr/>
        </p:nvSpPr>
        <p:spPr>
          <a:xfrm rot="16200000">
            <a:off x="-2468520" y="2466000"/>
            <a:ext cx="6860880" cy="192240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9900"/>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6000" b="1" strike="noStrike" spc="-1">
                <a:solidFill>
                  <a:srgbClr val="FFFFFF"/>
                </a:solidFill>
                <a:latin typeface="Arial"/>
                <a:ea typeface="DejaVu Sans"/>
              </a:rPr>
              <a:t>EL ARTE</a:t>
            </a:r>
            <a:endParaRPr lang="es-ES" sz="6000" b="0" strike="noStrike" spc="-1">
              <a:latin typeface="Arial"/>
            </a:endParaRP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6000" b="1" strike="noStrike" spc="-1">
                <a:solidFill>
                  <a:srgbClr val="FFFFFF"/>
                </a:solidFill>
                <a:latin typeface="Arial"/>
                <a:ea typeface="DejaVu Sans"/>
              </a:rPr>
              <a:t>BARROCO</a:t>
            </a:r>
            <a:endParaRPr lang="es-ES" sz="6000" b="0" strike="noStrike" spc="-1">
              <a:latin typeface="Arial"/>
            </a:endParaRPr>
          </a:p>
        </p:txBody>
      </p:sp>
      <p:pic>
        <p:nvPicPr>
          <p:cNvPr id="733" name="Picture 4_11" descr="plaza_mayor"/>
          <p:cNvPicPr/>
          <p:nvPr/>
        </p:nvPicPr>
        <p:blipFill>
          <a:blip r:embed="rId2" cstate="print"/>
          <a:stretch/>
        </p:blipFill>
        <p:spPr>
          <a:xfrm>
            <a:off x="1908000" y="0"/>
            <a:ext cx="7235640" cy="52290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CustomShape 1"/>
          <p:cNvSpPr/>
          <p:nvPr/>
        </p:nvSpPr>
        <p:spPr>
          <a:xfrm>
            <a:off x="4427280" y="333000"/>
            <a:ext cx="4392000" cy="23270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1" strike="noStrike" spc="-1">
                <a:solidFill>
                  <a:srgbClr val="FFFFFF"/>
                </a:solidFill>
                <a:latin typeface="Times New Roman"/>
              </a:rPr>
              <a:t>LA ARQUITECTURA BARROCA ESPAÑOLA: </a:t>
            </a:r>
            <a:r>
              <a:t/>
            </a:r>
            <a:br/>
            <a:r>
              <a:rPr lang="es-ES" sz="2400" b="1" strike="noStrike" spc="-1">
                <a:solidFill>
                  <a:srgbClr val="FFFFFF"/>
                </a:solidFill>
                <a:latin typeface="Times New Roman"/>
              </a:rPr>
              <a:t>DE LA </a:t>
            </a:r>
            <a:r>
              <a:rPr lang="es-ES" sz="2400" b="1" i="1" strike="noStrike" spc="-1">
                <a:solidFill>
                  <a:srgbClr val="FFFFFF"/>
                </a:solidFill>
                <a:latin typeface="Times New Roman"/>
              </a:rPr>
              <a:t>PLAZA MAYOR</a:t>
            </a:r>
            <a:r>
              <a:rPr lang="es-ES" sz="2400" b="1" strike="noStrike" spc="-1">
                <a:solidFill>
                  <a:srgbClr val="FFFFFF"/>
                </a:solidFill>
                <a:latin typeface="Times New Roman"/>
              </a:rPr>
              <a:t> AL </a:t>
            </a:r>
            <a:r>
              <a:rPr lang="es-ES" sz="2400" b="1" i="1" strike="noStrike" spc="-1">
                <a:solidFill>
                  <a:srgbClr val="FFFFFF"/>
                </a:solidFill>
                <a:latin typeface="Times New Roman"/>
              </a:rPr>
              <a:t>PALACIO BORBÓNICO.</a:t>
            </a:r>
            <a:r>
              <a:t/>
            </a:r>
            <a:br/>
            <a:r>
              <a:rPr lang="es-ES" sz="2400" b="1" i="1" strike="noStrike" spc="-1">
                <a:solidFill>
                  <a:srgbClr val="FFFFFF"/>
                </a:solidFill>
                <a:latin typeface="Times New Roman"/>
              </a:rPr>
              <a:t>TRADICIÓN E INNOVACIÓN.</a:t>
            </a:r>
            <a:endParaRPr lang="es-ES" sz="2400" b="0" strike="noStrike" spc="-1">
              <a:latin typeface="Arial"/>
            </a:endParaRPr>
          </a:p>
        </p:txBody>
      </p:sp>
      <p:pic>
        <p:nvPicPr>
          <p:cNvPr id="735" name="Picture 3_16"/>
          <p:cNvPicPr/>
          <p:nvPr/>
        </p:nvPicPr>
        <p:blipFill>
          <a:blip r:embed="rId2" cstate="print"/>
          <a:srcRect t="617"/>
          <a:stretch/>
        </p:blipFill>
        <p:spPr>
          <a:xfrm>
            <a:off x="0" y="692280"/>
            <a:ext cx="4211280" cy="5355720"/>
          </a:xfrm>
          <a:prstGeom prst="rect">
            <a:avLst/>
          </a:prstGeom>
          <a:ln w="0">
            <a:noFill/>
          </a:ln>
        </p:spPr>
      </p:pic>
      <p:pic>
        <p:nvPicPr>
          <p:cNvPr id="736" name="Picture 4_12"/>
          <p:cNvPicPr/>
          <p:nvPr/>
        </p:nvPicPr>
        <p:blipFill>
          <a:blip r:embed="rId3" cstate="print"/>
          <a:stretch/>
        </p:blipFill>
        <p:spPr>
          <a:xfrm>
            <a:off x="4262400" y="2984400"/>
            <a:ext cx="4562280" cy="3011400"/>
          </a:xfrm>
          <a:prstGeom prst="rect">
            <a:avLst/>
          </a:prstGeom>
          <a:ln w="0">
            <a:noFill/>
          </a:ln>
        </p:spPr>
      </p:pic>
      <p:sp>
        <p:nvSpPr>
          <p:cNvPr id="737" name="CustomShape 2"/>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a:t>
            </a:r>
            <a:r>
              <a:rPr lang="es-ES" sz="1800" b="1" strike="noStrike" spc="-1">
                <a:solidFill>
                  <a:srgbClr val="FF3300"/>
                </a:solidFill>
                <a:latin typeface="Arial"/>
                <a:ea typeface="DejaVu Sans"/>
              </a:rPr>
              <a:t>El Barroco en España</a:t>
            </a:r>
            <a:r>
              <a:rPr lang="es-ES" sz="1800" b="1" strike="noStrike" spc="-1">
                <a:solidFill>
                  <a:srgbClr val="FFFFFF"/>
                </a:solidFill>
                <a:latin typeface="Arial"/>
                <a:ea typeface="DejaVu Sans"/>
              </a:rPr>
              <a:t>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CustomShape 1"/>
          <p:cNvSpPr/>
          <p:nvPr/>
        </p:nvSpPr>
        <p:spPr>
          <a:xfrm>
            <a:off x="610920" y="1197000"/>
            <a:ext cx="5040000" cy="518436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a:bodyPr>
          <a:lstStyle/>
          <a:p>
            <a:pPr marL="342720" indent="-342360">
              <a:lnSpc>
                <a:spcPct val="90000"/>
              </a:lnSpc>
              <a:spcBef>
                <a:spcPts val="499"/>
              </a:spcBef>
              <a:tabLst>
                <a:tab pos="0" algn="l"/>
              </a:tabLst>
            </a:pPr>
            <a:r>
              <a:rPr lang="es-ES_tradnl" sz="2000" b="0" strike="noStrike" spc="-1">
                <a:solidFill>
                  <a:srgbClr val="FF3300"/>
                </a:solidFill>
                <a:latin typeface="Arial"/>
              </a:rPr>
              <a:t>EL CONTEXTO HISTÓRICO ESPAÑOL</a:t>
            </a:r>
            <a:endParaRPr lang="es-ES" sz="2000" b="0" strike="noStrike" spc="-1">
              <a:latin typeface="Arial"/>
            </a:endParaRPr>
          </a:p>
          <a:p>
            <a:pPr marL="342720" indent="-342360">
              <a:lnSpc>
                <a:spcPct val="90000"/>
              </a:lnSpc>
              <a:spcBef>
                <a:spcPts val="499"/>
              </a:spcBef>
              <a:tabLst>
                <a:tab pos="0" algn="l"/>
              </a:tabLst>
            </a:pPr>
            <a:r>
              <a:rPr lang="es-ES_tradnl" sz="2000" b="1" strike="noStrike" spc="-1">
                <a:solidFill>
                  <a:srgbClr val="FFFFFF"/>
                </a:solidFill>
                <a:latin typeface="Arial"/>
              </a:rPr>
              <a:t>    Las </a:t>
            </a:r>
            <a:r>
              <a:rPr lang="es-ES_tradnl" sz="2000" b="0" strike="noStrike" spc="-1">
                <a:solidFill>
                  <a:srgbClr val="FFFFFF"/>
                </a:solidFill>
                <a:latin typeface="Arial"/>
              </a:rPr>
              <a:t>circunstancias históricas</a:t>
            </a:r>
            <a:r>
              <a:rPr lang="es-ES_tradnl" sz="2000" b="1" strike="noStrike" spc="-1">
                <a:solidFill>
                  <a:srgbClr val="FFFFFF"/>
                </a:solidFill>
                <a:latin typeface="Arial"/>
              </a:rPr>
              <a:t> que enmarcan el desarrollo del Barroco en España son:</a:t>
            </a:r>
            <a:endParaRPr lang="es-ES" sz="2000" b="0" strike="noStrike" spc="-1">
              <a:latin typeface="Arial"/>
            </a:endParaRPr>
          </a:p>
          <a:p>
            <a:pPr marL="342720" indent="-342360">
              <a:lnSpc>
                <a:spcPct val="90000"/>
              </a:lnSpc>
              <a:spcBef>
                <a:spcPts val="499"/>
              </a:spcBef>
              <a:tabLst>
                <a:tab pos="0" algn="l"/>
              </a:tabLst>
            </a:pPr>
            <a:endParaRPr lang="es-ES" sz="2000" b="0" strike="noStrike" spc="-1">
              <a:latin typeface="Arial"/>
            </a:endParaRPr>
          </a:p>
          <a:p>
            <a:pPr marL="342720" indent="-342360">
              <a:lnSpc>
                <a:spcPct val="90000"/>
              </a:lnSpc>
              <a:spcBef>
                <a:spcPts val="499"/>
              </a:spcBef>
              <a:buClr>
                <a:srgbClr val="00FFCC"/>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000" b="1" strike="noStrike" spc="-1">
                <a:solidFill>
                  <a:srgbClr val="FFFFFF"/>
                </a:solidFill>
                <a:latin typeface="Arial"/>
              </a:rPr>
              <a:t>España, de la mano de la </a:t>
            </a:r>
            <a:r>
              <a:rPr lang="es-ES_tradnl" sz="2000" b="0" strike="noStrike" spc="-1">
                <a:solidFill>
                  <a:srgbClr val="FFFFFF"/>
                </a:solidFill>
                <a:latin typeface="Arial"/>
              </a:rPr>
              <a:t>Monarquía Hispánica</a:t>
            </a:r>
            <a:r>
              <a:rPr lang="es-ES_tradnl" sz="2000" b="1" strike="noStrike" spc="-1">
                <a:solidFill>
                  <a:srgbClr val="FFFFFF"/>
                </a:solidFill>
                <a:latin typeface="Arial"/>
              </a:rPr>
              <a:t> de los Habsburgo, es el paladín de la </a:t>
            </a:r>
            <a:r>
              <a:rPr lang="es-ES_tradnl" sz="2000" b="0" strike="noStrike" spc="-1">
                <a:solidFill>
                  <a:srgbClr val="FFFFFF"/>
                </a:solidFill>
                <a:latin typeface="Arial"/>
              </a:rPr>
              <a:t>Contrarreforma</a:t>
            </a:r>
            <a:r>
              <a:rPr lang="es-ES_tradnl" sz="2000" b="1" strike="noStrike" spc="-1">
                <a:solidFill>
                  <a:srgbClr val="FFFFFF"/>
                </a:solidFill>
                <a:latin typeface="Arial"/>
              </a:rPr>
              <a:t> Católica derivada del Concilio de Trento.</a:t>
            </a:r>
            <a:endParaRPr lang="es-ES" sz="2000" b="0" strike="noStrike" spc="-1">
              <a:latin typeface="Arial"/>
            </a:endParaRPr>
          </a:p>
          <a:p>
            <a:pPr marL="342720" indent="-342360">
              <a:lnSpc>
                <a:spcPct val="90000"/>
              </a:lnSpc>
              <a:spcBef>
                <a:spcPts val="499"/>
              </a:spcBef>
              <a:tabLst>
                <a:tab pos="0" algn="l"/>
              </a:tabLst>
            </a:pPr>
            <a:endParaRPr lang="es-ES" sz="2000" b="0" strike="noStrike" spc="-1">
              <a:latin typeface="Arial"/>
            </a:endParaRPr>
          </a:p>
          <a:p>
            <a:pPr>
              <a:lnSpc>
                <a:spcPct val="90000"/>
              </a:lnSpc>
              <a:spcBef>
                <a:spcPts val="499"/>
              </a:spcBef>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latin typeface="Arial"/>
            </a:endParaRPr>
          </a:p>
          <a:p>
            <a:pPr marL="342720" indent="-342360">
              <a:lnSpc>
                <a:spcPct val="90000"/>
              </a:lnSpc>
              <a:spcBef>
                <a:spcPts val="499"/>
              </a:spcBef>
              <a:buClr>
                <a:srgbClr val="00FFCC"/>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000" b="1" strike="noStrike" spc="-1">
                <a:solidFill>
                  <a:srgbClr val="FFFFFF"/>
                </a:solidFill>
                <a:latin typeface="Arial"/>
              </a:rPr>
              <a:t>El poder que la </a:t>
            </a:r>
            <a:r>
              <a:rPr lang="es-ES_tradnl" sz="2000" b="0" strike="noStrike" spc="-1">
                <a:solidFill>
                  <a:srgbClr val="FFFFFF"/>
                </a:solidFill>
                <a:latin typeface="Arial"/>
              </a:rPr>
              <a:t>Iglesia Católica</a:t>
            </a:r>
            <a:r>
              <a:rPr lang="es-ES_tradnl" sz="2000" b="1" strike="noStrike" spc="-1">
                <a:solidFill>
                  <a:srgbClr val="FFFFFF"/>
                </a:solidFill>
                <a:latin typeface="Arial"/>
              </a:rPr>
              <a:t> alcanza en España y la expansión de la religión en el marco del </a:t>
            </a:r>
            <a:r>
              <a:rPr lang="es-ES_tradnl" sz="2000" b="0" strike="noStrike" spc="-1">
                <a:solidFill>
                  <a:srgbClr val="FFFFFF"/>
                </a:solidFill>
                <a:latin typeface="Arial"/>
              </a:rPr>
              <a:t>Imperio Americano</a:t>
            </a:r>
            <a:r>
              <a:rPr lang="es-ES_tradnl" sz="2000" b="1" strike="noStrike" spc="-1">
                <a:solidFill>
                  <a:srgbClr val="FFFFFF"/>
                </a:solidFill>
                <a:latin typeface="Arial"/>
              </a:rPr>
              <a:t>, determinarán su extraordinaria difusión geográfica.</a:t>
            </a:r>
            <a:endParaRPr lang="es-ES" sz="2000" b="0" strike="noStrike" spc="-1">
              <a:latin typeface="Arial"/>
            </a:endParaRPr>
          </a:p>
        </p:txBody>
      </p:sp>
      <p:pic>
        <p:nvPicPr>
          <p:cNvPr id="739" name="Picture 3_17" descr="FelipeIII"/>
          <p:cNvPicPr/>
          <p:nvPr/>
        </p:nvPicPr>
        <p:blipFill>
          <a:blip r:embed="rId2" cstate="print"/>
          <a:stretch/>
        </p:blipFill>
        <p:spPr>
          <a:xfrm>
            <a:off x="5796000" y="692280"/>
            <a:ext cx="2219040" cy="3023640"/>
          </a:xfrm>
          <a:prstGeom prst="rect">
            <a:avLst/>
          </a:prstGeom>
          <a:ln w="0">
            <a:noFill/>
          </a:ln>
        </p:spPr>
      </p:pic>
      <p:pic>
        <p:nvPicPr>
          <p:cNvPr id="740" name="Picture 4_13" descr="Felipe%20IV"/>
          <p:cNvPicPr/>
          <p:nvPr/>
        </p:nvPicPr>
        <p:blipFill>
          <a:blip r:embed="rId3" cstate="print"/>
          <a:stretch/>
        </p:blipFill>
        <p:spPr>
          <a:xfrm>
            <a:off x="5835600" y="3789360"/>
            <a:ext cx="2192040" cy="2808000"/>
          </a:xfrm>
          <a:prstGeom prst="rect">
            <a:avLst/>
          </a:prstGeom>
          <a:ln w="0">
            <a:noFill/>
          </a:ln>
        </p:spPr>
      </p:pic>
      <p:sp>
        <p:nvSpPr>
          <p:cNvPr id="741" name="CustomShape 2"/>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a:t>
            </a:r>
            <a:r>
              <a:rPr lang="es-ES" sz="1800" b="1" strike="noStrike" spc="-1">
                <a:solidFill>
                  <a:srgbClr val="FF3300"/>
                </a:solidFill>
                <a:latin typeface="Arial"/>
                <a:ea typeface="DejaVu Sans"/>
              </a:rPr>
              <a:t>El Barroco en España</a:t>
            </a:r>
            <a:r>
              <a:rPr lang="es-ES" sz="1800" b="1" strike="noStrike" spc="-1">
                <a:solidFill>
                  <a:srgbClr val="FFFFFF"/>
                </a:solidFill>
                <a:latin typeface="Arial"/>
                <a:ea typeface="DejaVu Sans"/>
              </a:rPr>
              <a:t>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738">
                                            <p:txEl>
                                              <p:pRg st="1" end="1"/>
                                            </p:txEl>
                                          </p:spTgt>
                                        </p:tgtEl>
                                        <p:attrNameLst>
                                          <p:attrName>style.visibility</p:attrName>
                                        </p:attrNameLst>
                                      </p:cBhvr>
                                      <p:to>
                                        <p:strVal val="visible"/>
                                      </p:to>
                                    </p:set>
                                    <p:animEffect transition="in" filter="fade">
                                      <p:cBhvr additive="repl">
                                        <p:cTn id="7" dur="2000"/>
                                        <p:tgtEl>
                                          <p:spTgt spid="738">
                                            <p:txEl>
                                              <p:pRg st="1" end="1"/>
                                            </p:txEl>
                                          </p:spTgt>
                                        </p:tgtEl>
                                      </p:cBhvr>
                                    </p:animEffect>
                                  </p:childTnLst>
                                </p:cTn>
                              </p:par>
                            </p:childTnLst>
                          </p:cTn>
                        </p:par>
                        <p:par>
                          <p:cTn id="8" fill="hold">
                            <p:stCondLst>
                              <p:cond delay="2000"/>
                            </p:stCondLst>
                            <p:childTnLst>
                              <p:par>
                                <p:cTn id="9" presetID="10" presetClass="entr" fill="hold" nodeType="afterEffect">
                                  <p:stCondLst>
                                    <p:cond delay="0"/>
                                  </p:stCondLst>
                                  <p:childTnLst>
                                    <p:set>
                                      <p:cBhvr>
                                        <p:cTn id="10" dur="1" fill="hold">
                                          <p:stCondLst>
                                            <p:cond delay="0"/>
                                          </p:stCondLst>
                                        </p:cTn>
                                        <p:tgtEl>
                                          <p:spTgt spid="738">
                                            <p:txEl>
                                              <p:pRg st="3" end="3"/>
                                            </p:txEl>
                                          </p:spTgt>
                                        </p:tgtEl>
                                        <p:attrNameLst>
                                          <p:attrName>style.visibility</p:attrName>
                                        </p:attrNameLst>
                                      </p:cBhvr>
                                      <p:to>
                                        <p:strVal val="visible"/>
                                      </p:to>
                                    </p:set>
                                    <p:animEffect transition="in" filter="fade">
                                      <p:cBhvr additive="repl">
                                        <p:cTn id="11" dur="2000"/>
                                        <p:tgtEl>
                                          <p:spTgt spid="738">
                                            <p:txEl>
                                              <p:pRg st="3" end="3"/>
                                            </p:txEl>
                                          </p:spTgt>
                                        </p:tgtEl>
                                      </p:cBhvr>
                                    </p:animEffect>
                                  </p:childTnLst>
                                </p:cTn>
                              </p:par>
                            </p:childTnLst>
                          </p:cTn>
                        </p:par>
                        <p:par>
                          <p:cTn id="12" fill="hold">
                            <p:stCondLst>
                              <p:cond delay="4000"/>
                            </p:stCondLst>
                            <p:childTnLst>
                              <p:par>
                                <p:cTn id="13" presetID="10" presetClass="entr" fill="hold" nodeType="afterEffect">
                                  <p:stCondLst>
                                    <p:cond delay="0"/>
                                  </p:stCondLst>
                                  <p:childTnLst>
                                    <p:set>
                                      <p:cBhvr>
                                        <p:cTn id="14" dur="1" fill="hold">
                                          <p:stCondLst>
                                            <p:cond delay="0"/>
                                          </p:stCondLst>
                                        </p:cTn>
                                        <p:tgtEl>
                                          <p:spTgt spid="738">
                                            <p:txEl>
                                              <p:pRg st="6" end="6"/>
                                            </p:txEl>
                                          </p:spTgt>
                                        </p:tgtEl>
                                        <p:attrNameLst>
                                          <p:attrName>style.visibility</p:attrName>
                                        </p:attrNameLst>
                                      </p:cBhvr>
                                      <p:to>
                                        <p:strVal val="visible"/>
                                      </p:to>
                                    </p:set>
                                    <p:animEffect transition="in" filter="fade">
                                      <p:cBhvr additive="repl">
                                        <p:cTn id="15" dur="2000"/>
                                        <p:tgtEl>
                                          <p:spTgt spid="7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CustomShape 1"/>
          <p:cNvSpPr/>
          <p:nvPr/>
        </p:nvSpPr>
        <p:spPr>
          <a:xfrm>
            <a:off x="178920" y="5152680"/>
            <a:ext cx="8929440" cy="15156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a:bodyPr>
          <a:lstStyle/>
          <a:p>
            <a:pPr>
              <a:lnSpc>
                <a:spcPct val="100000"/>
              </a:lnSpc>
              <a:spcBef>
                <a:spcPts val="44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1" strike="noStrike" spc="-1">
                <a:solidFill>
                  <a:srgbClr val="FFFFFF"/>
                </a:solidFill>
                <a:latin typeface="Arial"/>
              </a:rPr>
              <a:t>La </a:t>
            </a:r>
            <a:r>
              <a:rPr lang="es-ES_tradnl" sz="1800" b="0" strike="noStrike" spc="-1">
                <a:solidFill>
                  <a:srgbClr val="FFFFFF"/>
                </a:solidFill>
                <a:latin typeface="Arial"/>
              </a:rPr>
              <a:t>crisis económica </a:t>
            </a:r>
            <a:r>
              <a:rPr lang="es-ES_tradnl" sz="1800" b="1" strike="noStrike" spc="-1">
                <a:solidFill>
                  <a:srgbClr val="FFFFFF"/>
                </a:solidFill>
                <a:latin typeface="Arial"/>
              </a:rPr>
              <a:t>y la</a:t>
            </a:r>
            <a:r>
              <a:rPr lang="es-ES_tradnl" sz="1800" b="0" strike="noStrike" spc="-1">
                <a:solidFill>
                  <a:srgbClr val="FFFFFF"/>
                </a:solidFill>
                <a:latin typeface="Arial"/>
              </a:rPr>
              <a:t> decadencia política</a:t>
            </a:r>
            <a:r>
              <a:rPr lang="es-ES_tradnl" sz="1800" b="1" strike="noStrike" spc="-1">
                <a:solidFill>
                  <a:srgbClr val="FFFFFF"/>
                </a:solidFill>
                <a:latin typeface="Arial"/>
              </a:rPr>
              <a:t> de la Monarquía Hispánica en Europa quiebran el espejismo del Imperio y los afanes de gran potencia. La </a:t>
            </a:r>
            <a:r>
              <a:rPr lang="es-ES_tradnl" sz="1800" b="0" strike="noStrike" spc="-1">
                <a:solidFill>
                  <a:srgbClr val="FFFFFF"/>
                </a:solidFill>
                <a:latin typeface="Arial"/>
              </a:rPr>
              <a:t>Paz de Westfalia</a:t>
            </a:r>
            <a:r>
              <a:rPr lang="es-ES_tradnl" sz="1800" b="1" strike="noStrike" spc="-1">
                <a:solidFill>
                  <a:srgbClr val="FFFFFF"/>
                </a:solidFill>
                <a:latin typeface="Arial"/>
              </a:rPr>
              <a:t> (1648) y el </a:t>
            </a:r>
            <a:r>
              <a:rPr lang="es-ES_tradnl" sz="1800" b="0" strike="noStrike" spc="-1">
                <a:solidFill>
                  <a:srgbClr val="FFFFFF"/>
                </a:solidFill>
                <a:latin typeface="Arial"/>
              </a:rPr>
              <a:t>Tratado de Utrecht</a:t>
            </a:r>
            <a:r>
              <a:rPr lang="es-ES_tradnl" sz="1800" b="1" strike="noStrike" spc="-1">
                <a:solidFill>
                  <a:srgbClr val="FFFFFF"/>
                </a:solidFill>
                <a:latin typeface="Arial"/>
              </a:rPr>
              <a:t> (1712), tras la Guerra de Sucesión, marcan el devenir histórico de nuestro país, que dejará de ser la potencia hegemónica en Europa, aunque conservará el </a:t>
            </a:r>
            <a:r>
              <a:rPr lang="es-ES_tradnl" sz="1800" b="0" strike="noStrike" spc="-1">
                <a:solidFill>
                  <a:srgbClr val="FFFFFF"/>
                </a:solidFill>
                <a:latin typeface="Arial"/>
              </a:rPr>
              <a:t>Imperio Americano</a:t>
            </a:r>
            <a:r>
              <a:rPr lang="es-ES_tradnl" sz="1800" b="1" strike="noStrike" spc="-1">
                <a:solidFill>
                  <a:srgbClr val="FFFFFF"/>
                </a:solidFill>
                <a:latin typeface="Arial"/>
              </a:rPr>
              <a:t>.</a:t>
            </a:r>
            <a:endParaRPr lang="es-ES" sz="1800" b="0" strike="noStrike" spc="-1">
              <a:latin typeface="Arial"/>
            </a:endParaRPr>
          </a:p>
        </p:txBody>
      </p:sp>
      <p:pic>
        <p:nvPicPr>
          <p:cNvPr id="743" name="Picture 3_18" descr="mapash16"/>
          <p:cNvPicPr/>
          <p:nvPr/>
        </p:nvPicPr>
        <p:blipFill>
          <a:blip r:embed="rId2" cstate="print"/>
          <a:srcRect t="7577"/>
          <a:stretch/>
        </p:blipFill>
        <p:spPr>
          <a:xfrm>
            <a:off x="179280" y="620640"/>
            <a:ext cx="6408360" cy="4397040"/>
          </a:xfrm>
          <a:prstGeom prst="rect">
            <a:avLst/>
          </a:prstGeom>
          <a:ln w="0">
            <a:noFill/>
          </a:ln>
        </p:spPr>
      </p:pic>
      <p:sp>
        <p:nvSpPr>
          <p:cNvPr id="744" name="CustomShape 2"/>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a:t>
            </a:r>
            <a:r>
              <a:rPr lang="es-ES" sz="1800" b="1" strike="noStrike" spc="-1">
                <a:solidFill>
                  <a:srgbClr val="FF3300"/>
                </a:solidFill>
                <a:latin typeface="Arial"/>
                <a:ea typeface="DejaVu Sans"/>
              </a:rPr>
              <a:t>El Barroco en España</a:t>
            </a:r>
            <a:r>
              <a:rPr lang="es-ES" sz="1800" b="1" strike="noStrike" spc="-1">
                <a:solidFill>
                  <a:srgbClr val="FFFFFF"/>
                </a:solidFill>
                <a:latin typeface="Arial"/>
                <a:ea typeface="DejaVu Sans"/>
              </a:rPr>
              <a:t> -</a:t>
            </a:r>
            <a:endParaRPr lang="es-ES" sz="1800" b="0" strike="noStrike" spc="-1">
              <a:latin typeface="Arial"/>
            </a:endParaRPr>
          </a:p>
        </p:txBody>
      </p:sp>
      <p:sp>
        <p:nvSpPr>
          <p:cNvPr id="745" name="CustomShape 3"/>
          <p:cNvSpPr/>
          <p:nvPr/>
        </p:nvSpPr>
        <p:spPr>
          <a:xfrm>
            <a:off x="6804000" y="3429000"/>
            <a:ext cx="2339640" cy="10083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247"/>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FF"/>
                </a:solidFill>
                <a:latin typeface="Arial"/>
                <a:ea typeface="DejaVu Sans"/>
              </a:rPr>
              <a:t>Paz de Westfalia y Paz de los Pirineos</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7" presetClass="entr" fill="hold" nodeType="afterEffect">
                                  <p:stCondLst>
                                    <p:cond delay="0"/>
                                  </p:stCondLst>
                                  <p:iterate type="lt">
                                    <p:tmAbs val="40"/>
                                  </p:iterate>
                                  <p:childTnLst>
                                    <p:set>
                                      <p:cBhvr>
                                        <p:cTn id="6" dur="1" fill="hold">
                                          <p:stCondLst>
                                            <p:cond delay="0"/>
                                          </p:stCondLst>
                                        </p:cTn>
                                        <p:tgtEl>
                                          <p:spTgt spid="742">
                                            <p:txEl>
                                              <p:pRg st="0" end="0"/>
                                            </p:txEl>
                                          </p:spTgt>
                                        </p:tgtEl>
                                        <p:attrNameLst>
                                          <p:attrName>style.visibility</p:attrName>
                                        </p:attrNameLst>
                                      </p:cBhvr>
                                      <p:to>
                                        <p:strVal val="visible"/>
                                      </p:to>
                                    </p:set>
                                    <p:anim calcmode="discrete" valueType="clr">
                                      <p:cBhvr additive="repl">
                                        <p:cTn id="7" dur="80"/>
                                        <p:tgtEl>
                                          <p:spTgt spid="742">
                                            <p:txEl>
                                              <p:pRg st="0" end="0"/>
                                            </p:txEl>
                                          </p:spTgt>
                                        </p:tgtEl>
                                        <p:attrNameLst>
                                          <p:attrName>style.color</p:attrName>
                                        </p:attrNameLst>
                                      </p:cBhvr>
                                      <p:tavLst>
                                        <p:tav tm="0">
                                          <p:val>
                                            <p:strVal val="rgb(0,51,51)"/>
                                          </p:val>
                                        </p:tav>
                                        <p:tav tm="50000">
                                          <p:val>
                                            <p:strVal val="rgb(0,-52,-52)"/>
                                          </p:val>
                                        </p:tav>
                                      </p:tavLst>
                                    </p:anim>
                                    <p:anim calcmode="discrete" valueType="clr">
                                      <p:cBhvr additive="repl">
                                        <p:cTn id="8" dur="80"/>
                                        <p:tgtEl>
                                          <p:spTgt spid="742">
                                            <p:txEl>
                                              <p:pRg st="0" end="0"/>
                                            </p:txEl>
                                          </p:spTgt>
                                        </p:tgtEl>
                                        <p:attrNameLst>
                                          <p:attrName>fillcolor</p:attrName>
                                        </p:attrNameLst>
                                      </p:cBhvr>
                                      <p:tavLst>
                                        <p:tav tm="0">
                                          <p:val>
                                            <p:strVal val="rgb(0,51,51)"/>
                                          </p:val>
                                        </p:tav>
                                        <p:tav tm="50000">
                                          <p:val>
                                            <p:strVal val="rgb(0,-52,-52)"/>
                                          </p:val>
                                        </p:tav>
                                      </p:tavLst>
                                    </p:anim>
                                    <p:set>
                                      <p:cBhvr>
                                        <p:cTn id="9" dur="80"/>
                                        <p:tgtEl>
                                          <p:spTgt spid="74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CustomShape 1"/>
          <p:cNvSpPr/>
          <p:nvPr/>
        </p:nvSpPr>
        <p:spPr>
          <a:xfrm>
            <a:off x="107640" y="691920"/>
            <a:ext cx="5832000" cy="58334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lnSpcReduction="10000"/>
          </a:bodyPr>
          <a:lstStyle/>
          <a:p>
            <a:pPr marL="342720" indent="-342360">
              <a:lnSpc>
                <a:spcPct val="80000"/>
              </a:lnSpc>
              <a:spcBef>
                <a:spcPts val="499"/>
              </a:spcBef>
              <a:buClr>
                <a:srgbClr val="00FFCC"/>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000" b="1" strike="noStrike" spc="-1">
                <a:solidFill>
                  <a:srgbClr val="FFFFFF"/>
                </a:solidFill>
                <a:latin typeface="Arial"/>
              </a:rPr>
              <a:t>La inacabada centralización política del siglo XVII favorecerá el desarrollo de </a:t>
            </a:r>
            <a:r>
              <a:rPr lang="es-ES_tradnl" sz="2000" b="0" strike="noStrike" spc="-1">
                <a:solidFill>
                  <a:srgbClr val="FFFFFF"/>
                </a:solidFill>
                <a:latin typeface="Arial"/>
              </a:rPr>
              <a:t>variedades regionales</a:t>
            </a:r>
            <a:r>
              <a:rPr lang="es-ES_tradnl" sz="2000" b="1" strike="noStrike" spc="-1">
                <a:solidFill>
                  <a:srgbClr val="FFFFFF"/>
                </a:solidFill>
                <a:latin typeface="Arial"/>
              </a:rPr>
              <a:t>, aunque siempre dentro del marco estético y del espíritu barroco.</a:t>
            </a:r>
            <a:endParaRPr lang="es-ES" sz="2000" b="0" strike="noStrike" spc="-1">
              <a:latin typeface="Arial"/>
            </a:endParaRPr>
          </a:p>
          <a:p>
            <a:pPr marL="342720" indent="-342360">
              <a:lnSpc>
                <a:spcPct val="80000"/>
              </a:lnSpc>
              <a:spcBef>
                <a:spcPts val="499"/>
              </a:spcBef>
              <a:tabLst>
                <a:tab pos="0" algn="l"/>
              </a:tabLst>
            </a:pPr>
            <a:endParaRPr lang="es-ES" sz="2000" b="0" strike="noStrike" spc="-1">
              <a:latin typeface="Arial"/>
            </a:endParaRPr>
          </a:p>
          <a:p>
            <a:pPr marL="342720" indent="-342360">
              <a:lnSpc>
                <a:spcPct val="80000"/>
              </a:lnSpc>
              <a:spcBef>
                <a:spcPts val="499"/>
              </a:spcBef>
              <a:buClr>
                <a:srgbClr val="00FFCC"/>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000" b="1" strike="noStrike" spc="-1">
                <a:solidFill>
                  <a:srgbClr val="FFFFFF"/>
                </a:solidFill>
                <a:latin typeface="Arial"/>
              </a:rPr>
              <a:t>La </a:t>
            </a:r>
            <a:r>
              <a:rPr lang="es-ES_tradnl" sz="2000" b="0" strike="noStrike" spc="-1">
                <a:solidFill>
                  <a:srgbClr val="FFFFFF"/>
                </a:solidFill>
                <a:latin typeface="Arial"/>
              </a:rPr>
              <a:t>temática</a:t>
            </a:r>
            <a:r>
              <a:rPr lang="es-ES_tradnl" sz="2000" b="1" strike="noStrike" spc="-1">
                <a:solidFill>
                  <a:srgbClr val="FFFFFF"/>
                </a:solidFill>
                <a:latin typeface="Arial"/>
              </a:rPr>
              <a:t> será, por tanto, decididamente </a:t>
            </a:r>
            <a:r>
              <a:rPr lang="es-ES_tradnl" sz="2000" b="0" strike="noStrike" spc="-1">
                <a:solidFill>
                  <a:srgbClr val="FFFFFF"/>
                </a:solidFill>
                <a:latin typeface="Arial"/>
              </a:rPr>
              <a:t>religiosa</a:t>
            </a:r>
            <a:r>
              <a:rPr lang="es-ES_tradnl" sz="2000" b="1" strike="noStrike" spc="-1">
                <a:solidFill>
                  <a:srgbClr val="FFFFFF"/>
                </a:solidFill>
                <a:latin typeface="Arial"/>
              </a:rPr>
              <a:t> y fiel a las consignas </a:t>
            </a:r>
            <a:r>
              <a:rPr lang="es-ES_tradnl" sz="2000" b="0" strike="noStrike" spc="-1">
                <a:solidFill>
                  <a:srgbClr val="FFFFFF"/>
                </a:solidFill>
                <a:latin typeface="Arial"/>
              </a:rPr>
              <a:t>propagandísticas de la Iglesia</a:t>
            </a:r>
            <a:r>
              <a:rPr lang="es-ES_tradnl" sz="2000" b="1" strike="noStrike" spc="-1">
                <a:solidFill>
                  <a:srgbClr val="FFFFFF"/>
                </a:solidFill>
                <a:latin typeface="Arial"/>
              </a:rPr>
              <a:t>.</a:t>
            </a:r>
            <a:endParaRPr lang="es-ES" sz="2000" b="0" strike="noStrike" spc="-1">
              <a:latin typeface="Arial"/>
            </a:endParaRPr>
          </a:p>
          <a:p>
            <a:pPr marL="342720" indent="-342360">
              <a:lnSpc>
                <a:spcPct val="80000"/>
              </a:lnSpc>
              <a:spcBef>
                <a:spcPts val="499"/>
              </a:spcBef>
              <a:tabLst>
                <a:tab pos="0" algn="l"/>
              </a:tabLst>
            </a:pPr>
            <a:endParaRPr lang="es-ES" sz="2000" b="0" strike="noStrike" spc="-1">
              <a:latin typeface="Arial"/>
            </a:endParaRPr>
          </a:p>
          <a:p>
            <a:pPr marL="342720" indent="-342360">
              <a:lnSpc>
                <a:spcPct val="80000"/>
              </a:lnSpc>
              <a:spcBef>
                <a:spcPts val="499"/>
              </a:spcBef>
              <a:buClr>
                <a:srgbClr val="00FFCC"/>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000" b="1" strike="noStrike" spc="-1">
                <a:solidFill>
                  <a:srgbClr val="FFFFFF"/>
                </a:solidFill>
                <a:latin typeface="Arial"/>
              </a:rPr>
              <a:t>El arte será utilizado como argumento de </a:t>
            </a:r>
            <a:r>
              <a:rPr lang="es-ES_tradnl" sz="2000" b="0" strike="noStrike" spc="-1">
                <a:solidFill>
                  <a:srgbClr val="FFFFFF"/>
                </a:solidFill>
                <a:latin typeface="Arial"/>
              </a:rPr>
              <a:t>convicción y persuasión del poder católico</a:t>
            </a:r>
            <a:r>
              <a:rPr lang="es-ES_tradnl" sz="2000" b="1" strike="noStrike" spc="-1">
                <a:solidFill>
                  <a:srgbClr val="FFFFFF"/>
                </a:solidFill>
                <a:latin typeface="Arial"/>
              </a:rPr>
              <a:t>, ya sea civil o religioso.</a:t>
            </a:r>
            <a:endParaRPr lang="es-ES" sz="2000" b="0" strike="noStrike" spc="-1">
              <a:latin typeface="Arial"/>
            </a:endParaRPr>
          </a:p>
          <a:p>
            <a:pPr marL="342720" indent="-342360">
              <a:lnSpc>
                <a:spcPct val="80000"/>
              </a:lnSpc>
              <a:spcBef>
                <a:spcPts val="499"/>
              </a:spcBef>
              <a:tabLst>
                <a:tab pos="0" algn="l"/>
              </a:tabLst>
            </a:pPr>
            <a:endParaRPr lang="es-ES" sz="2000" b="0" strike="noStrike" spc="-1">
              <a:latin typeface="Arial"/>
            </a:endParaRPr>
          </a:p>
          <a:p>
            <a:pPr marL="342720" indent="-342360">
              <a:lnSpc>
                <a:spcPct val="80000"/>
              </a:lnSpc>
              <a:spcBef>
                <a:spcPts val="499"/>
              </a:spcBef>
              <a:buClr>
                <a:srgbClr val="00FFCC"/>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000" b="1" strike="noStrike" spc="-1">
                <a:solidFill>
                  <a:srgbClr val="FFFFFF"/>
                </a:solidFill>
                <a:latin typeface="Arial"/>
              </a:rPr>
              <a:t>El arte se dirige, sobre todo, a la </a:t>
            </a:r>
            <a:r>
              <a:rPr lang="es-ES_tradnl" sz="2000" b="0" strike="noStrike" spc="-1">
                <a:solidFill>
                  <a:srgbClr val="FFFFFF"/>
                </a:solidFill>
                <a:latin typeface="Arial"/>
              </a:rPr>
              <a:t>sensación</a:t>
            </a:r>
            <a:r>
              <a:rPr lang="es-ES_tradnl" sz="2000" b="1" strike="noStrike" spc="-1">
                <a:solidFill>
                  <a:srgbClr val="FFFFFF"/>
                </a:solidFill>
                <a:latin typeface="Arial"/>
              </a:rPr>
              <a:t>, a </a:t>
            </a:r>
            <a:r>
              <a:rPr lang="es-ES_tradnl" sz="2000" b="0" strike="noStrike" spc="-1">
                <a:solidFill>
                  <a:srgbClr val="FFFFFF"/>
                </a:solidFill>
                <a:latin typeface="Arial"/>
              </a:rPr>
              <a:t>lo emocional</a:t>
            </a:r>
            <a:r>
              <a:rPr lang="es-ES_tradnl" sz="2000" b="1" strike="noStrike" spc="-1">
                <a:solidFill>
                  <a:srgbClr val="FFFFFF"/>
                </a:solidFill>
                <a:latin typeface="Arial"/>
              </a:rPr>
              <a:t> antes que a la razón.</a:t>
            </a:r>
            <a:endParaRPr lang="es-ES" sz="2000" b="0" strike="noStrike" spc="-1">
              <a:latin typeface="Arial"/>
            </a:endParaRPr>
          </a:p>
          <a:p>
            <a:pPr marL="342720" indent="-342360">
              <a:lnSpc>
                <a:spcPct val="80000"/>
              </a:lnSpc>
              <a:spcBef>
                <a:spcPts val="499"/>
              </a:spcBef>
              <a:tabLst>
                <a:tab pos="0" algn="l"/>
              </a:tabLst>
            </a:pPr>
            <a:endParaRPr lang="es-ES" sz="2000" b="0" strike="noStrike" spc="-1">
              <a:latin typeface="Arial"/>
            </a:endParaRPr>
          </a:p>
          <a:p>
            <a:pPr marL="342720" indent="-342360">
              <a:lnSpc>
                <a:spcPct val="80000"/>
              </a:lnSpc>
              <a:spcBef>
                <a:spcPts val="499"/>
              </a:spcBef>
              <a:buClr>
                <a:srgbClr val="00FFCC"/>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000" b="1" strike="noStrike" spc="-1">
                <a:solidFill>
                  <a:srgbClr val="FFFFFF"/>
                </a:solidFill>
                <a:latin typeface="Arial"/>
              </a:rPr>
              <a:t>La decadencia material contrasta con el </a:t>
            </a:r>
            <a:r>
              <a:rPr lang="es-ES_tradnl" sz="2000" b="0" strike="noStrike" spc="-1">
                <a:solidFill>
                  <a:srgbClr val="FFFFFF"/>
                </a:solidFill>
                <a:latin typeface="Arial"/>
              </a:rPr>
              <a:t>esplendor cultural y artístico</a:t>
            </a:r>
            <a:r>
              <a:rPr lang="es-ES_tradnl" sz="2000" b="1" strike="noStrike" spc="-1">
                <a:solidFill>
                  <a:srgbClr val="FFFFFF"/>
                </a:solidFill>
                <a:latin typeface="Arial"/>
              </a:rPr>
              <a:t>. El siglo de hierro en lo económico se opone a la riqueza del llamado “</a:t>
            </a:r>
            <a:r>
              <a:rPr lang="es-ES_tradnl" sz="2000" b="0" strike="noStrike" spc="-1">
                <a:solidFill>
                  <a:srgbClr val="CC9900"/>
                </a:solidFill>
                <a:latin typeface="Arial"/>
              </a:rPr>
              <a:t>Siglo de Oro</a:t>
            </a:r>
            <a:r>
              <a:rPr lang="es-ES_tradnl" sz="2000" b="1" strike="noStrike" spc="-1">
                <a:solidFill>
                  <a:srgbClr val="FFFFFF"/>
                </a:solidFill>
                <a:latin typeface="Arial"/>
              </a:rPr>
              <a:t>” de la cultura española, que abarcó todo el siglo XVII.</a:t>
            </a:r>
            <a:endParaRPr lang="es-ES" sz="2000" b="0" strike="noStrike" spc="-1">
              <a:latin typeface="Arial"/>
            </a:endParaRPr>
          </a:p>
        </p:txBody>
      </p:sp>
      <p:pic>
        <p:nvPicPr>
          <p:cNvPr id="747" name="Picture 3_19" descr="cervantes_juan_de_jauregui"/>
          <p:cNvPicPr/>
          <p:nvPr/>
        </p:nvPicPr>
        <p:blipFill>
          <a:blip r:embed="rId2" cstate="print"/>
          <a:stretch/>
        </p:blipFill>
        <p:spPr>
          <a:xfrm>
            <a:off x="5796000" y="692280"/>
            <a:ext cx="3239640" cy="2858760"/>
          </a:xfrm>
          <a:prstGeom prst="rect">
            <a:avLst/>
          </a:prstGeom>
          <a:ln w="0">
            <a:noFill/>
          </a:ln>
        </p:spPr>
      </p:pic>
      <p:sp>
        <p:nvSpPr>
          <p:cNvPr id="748" name="CustomShape 2"/>
          <p:cNvSpPr/>
          <p:nvPr/>
        </p:nvSpPr>
        <p:spPr>
          <a:xfrm>
            <a:off x="5940360" y="3716280"/>
            <a:ext cx="3132000" cy="3985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ea typeface="DejaVu Sans"/>
              </a:rPr>
              <a:t>D. Miguel de Cervantes</a:t>
            </a:r>
            <a:endParaRPr lang="es-ES" sz="2000" b="0" strike="noStrike" spc="-1">
              <a:latin typeface="Arial"/>
            </a:endParaRPr>
          </a:p>
        </p:txBody>
      </p:sp>
      <p:sp>
        <p:nvSpPr>
          <p:cNvPr id="749" name="CustomShape 3"/>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a:t>
            </a:r>
            <a:r>
              <a:rPr lang="es-ES" sz="1800" b="1" strike="noStrike" spc="-1">
                <a:solidFill>
                  <a:srgbClr val="FF3300"/>
                </a:solidFill>
                <a:latin typeface="Arial"/>
                <a:ea typeface="DejaVu Sans"/>
              </a:rPr>
              <a:t>El Barroco en España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746">
                                            <p:txEl>
                                              <p:pRg st="0" end="0"/>
                                            </p:txEl>
                                          </p:spTgt>
                                        </p:tgtEl>
                                        <p:attrNameLst>
                                          <p:attrName>style.visibility</p:attrName>
                                        </p:attrNameLst>
                                      </p:cBhvr>
                                      <p:to>
                                        <p:strVal val="visible"/>
                                      </p:to>
                                    </p:set>
                                    <p:animEffect transition="in" filter="fade">
                                      <p:cBhvr additive="repl">
                                        <p:cTn id="7" dur="1000"/>
                                        <p:tgtEl>
                                          <p:spTgt spid="746">
                                            <p:txEl>
                                              <p:pRg st="0" end="0"/>
                                            </p:txEl>
                                          </p:spTgt>
                                        </p:tgtEl>
                                      </p:cBhvr>
                                    </p:animEffect>
                                  </p:childTnLst>
                                </p:cTn>
                              </p:par>
                            </p:childTnLst>
                          </p:cTn>
                        </p:par>
                        <p:par>
                          <p:cTn id="8" fill="hold">
                            <p:stCondLst>
                              <p:cond delay="1000"/>
                            </p:stCondLst>
                            <p:childTnLst>
                              <p:par>
                                <p:cTn id="9" presetID="10" presetClass="entr" fill="hold" nodeType="afterEffect">
                                  <p:stCondLst>
                                    <p:cond delay="0"/>
                                  </p:stCondLst>
                                  <p:childTnLst>
                                    <p:set>
                                      <p:cBhvr>
                                        <p:cTn id="10" dur="1" fill="hold">
                                          <p:stCondLst>
                                            <p:cond delay="0"/>
                                          </p:stCondLst>
                                        </p:cTn>
                                        <p:tgtEl>
                                          <p:spTgt spid="746">
                                            <p:txEl>
                                              <p:pRg st="2" end="2"/>
                                            </p:txEl>
                                          </p:spTgt>
                                        </p:tgtEl>
                                        <p:attrNameLst>
                                          <p:attrName>style.visibility</p:attrName>
                                        </p:attrNameLst>
                                      </p:cBhvr>
                                      <p:to>
                                        <p:strVal val="visible"/>
                                      </p:to>
                                    </p:set>
                                    <p:animEffect transition="in" filter="fade">
                                      <p:cBhvr additive="repl">
                                        <p:cTn id="11" dur="1000"/>
                                        <p:tgtEl>
                                          <p:spTgt spid="746">
                                            <p:txEl>
                                              <p:pRg st="2" end="2"/>
                                            </p:txEl>
                                          </p:spTgt>
                                        </p:tgtEl>
                                      </p:cBhvr>
                                    </p:animEffect>
                                  </p:childTnLst>
                                </p:cTn>
                              </p:par>
                            </p:childTnLst>
                          </p:cTn>
                        </p:par>
                        <p:par>
                          <p:cTn id="12" fill="hold">
                            <p:stCondLst>
                              <p:cond delay="2000"/>
                            </p:stCondLst>
                            <p:childTnLst>
                              <p:par>
                                <p:cTn id="13" presetID="10" presetClass="entr" fill="hold" nodeType="afterEffect">
                                  <p:stCondLst>
                                    <p:cond delay="0"/>
                                  </p:stCondLst>
                                  <p:childTnLst>
                                    <p:set>
                                      <p:cBhvr>
                                        <p:cTn id="14" dur="1" fill="hold">
                                          <p:stCondLst>
                                            <p:cond delay="0"/>
                                          </p:stCondLst>
                                        </p:cTn>
                                        <p:tgtEl>
                                          <p:spTgt spid="746">
                                            <p:txEl>
                                              <p:pRg st="4" end="4"/>
                                            </p:txEl>
                                          </p:spTgt>
                                        </p:tgtEl>
                                        <p:attrNameLst>
                                          <p:attrName>style.visibility</p:attrName>
                                        </p:attrNameLst>
                                      </p:cBhvr>
                                      <p:to>
                                        <p:strVal val="visible"/>
                                      </p:to>
                                    </p:set>
                                    <p:animEffect transition="in" filter="fade">
                                      <p:cBhvr additive="repl">
                                        <p:cTn id="15" dur="1000"/>
                                        <p:tgtEl>
                                          <p:spTgt spid="746">
                                            <p:txEl>
                                              <p:pRg st="4" end="4"/>
                                            </p:txEl>
                                          </p:spTgt>
                                        </p:tgtEl>
                                      </p:cBhvr>
                                    </p:animEffect>
                                  </p:childTnLst>
                                </p:cTn>
                              </p:par>
                            </p:childTnLst>
                          </p:cTn>
                        </p:par>
                        <p:par>
                          <p:cTn id="16" fill="hold">
                            <p:stCondLst>
                              <p:cond delay="3000"/>
                            </p:stCondLst>
                            <p:childTnLst>
                              <p:par>
                                <p:cTn id="17" presetID="10" presetClass="entr" fill="hold" nodeType="afterEffect">
                                  <p:stCondLst>
                                    <p:cond delay="0"/>
                                  </p:stCondLst>
                                  <p:childTnLst>
                                    <p:set>
                                      <p:cBhvr>
                                        <p:cTn id="18" dur="1" fill="hold">
                                          <p:stCondLst>
                                            <p:cond delay="0"/>
                                          </p:stCondLst>
                                        </p:cTn>
                                        <p:tgtEl>
                                          <p:spTgt spid="746">
                                            <p:txEl>
                                              <p:pRg st="6" end="6"/>
                                            </p:txEl>
                                          </p:spTgt>
                                        </p:tgtEl>
                                        <p:attrNameLst>
                                          <p:attrName>style.visibility</p:attrName>
                                        </p:attrNameLst>
                                      </p:cBhvr>
                                      <p:to>
                                        <p:strVal val="visible"/>
                                      </p:to>
                                    </p:set>
                                    <p:animEffect transition="in" filter="fade">
                                      <p:cBhvr additive="repl">
                                        <p:cTn id="19" dur="1000"/>
                                        <p:tgtEl>
                                          <p:spTgt spid="746">
                                            <p:txEl>
                                              <p:pRg st="6" end="6"/>
                                            </p:txEl>
                                          </p:spTgt>
                                        </p:tgtEl>
                                      </p:cBhvr>
                                    </p:animEffect>
                                  </p:childTnLst>
                                </p:cTn>
                              </p:par>
                            </p:childTnLst>
                          </p:cTn>
                        </p:par>
                        <p:par>
                          <p:cTn id="20" fill="hold">
                            <p:stCondLst>
                              <p:cond delay="4000"/>
                            </p:stCondLst>
                            <p:childTnLst>
                              <p:par>
                                <p:cTn id="21" presetID="10" presetClass="entr" fill="hold" nodeType="afterEffect">
                                  <p:stCondLst>
                                    <p:cond delay="0"/>
                                  </p:stCondLst>
                                  <p:childTnLst>
                                    <p:set>
                                      <p:cBhvr>
                                        <p:cTn id="22" dur="1" fill="hold">
                                          <p:stCondLst>
                                            <p:cond delay="0"/>
                                          </p:stCondLst>
                                        </p:cTn>
                                        <p:tgtEl>
                                          <p:spTgt spid="746">
                                            <p:txEl>
                                              <p:pRg st="8" end="8"/>
                                            </p:txEl>
                                          </p:spTgt>
                                        </p:tgtEl>
                                        <p:attrNameLst>
                                          <p:attrName>style.visibility</p:attrName>
                                        </p:attrNameLst>
                                      </p:cBhvr>
                                      <p:to>
                                        <p:strVal val="visible"/>
                                      </p:to>
                                    </p:set>
                                    <p:animEffect transition="in" filter="fade">
                                      <p:cBhvr additive="repl">
                                        <p:cTn id="23" dur="1000"/>
                                        <p:tgtEl>
                                          <p:spTgt spid="74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CustomShape 1"/>
          <p:cNvSpPr/>
          <p:nvPr/>
        </p:nvSpPr>
        <p:spPr>
          <a:xfrm>
            <a:off x="72720" y="764640"/>
            <a:ext cx="5219280" cy="86328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400" b="1" strike="noStrike" spc="-1">
                <a:solidFill>
                  <a:srgbClr val="FF3300"/>
                </a:solidFill>
                <a:latin typeface="Times New Roman"/>
              </a:rPr>
              <a:t>La Arquitectura Barroca española</a:t>
            </a:r>
            <a:r>
              <a:rPr lang="es-ES_tradnl" sz="2400" b="1" strike="noStrike" spc="-1">
                <a:solidFill>
                  <a:srgbClr val="FFFFFF"/>
                </a:solidFill>
                <a:latin typeface="Times New Roman"/>
              </a:rPr>
              <a:t>: evolución estilística</a:t>
            </a:r>
            <a:endParaRPr lang="es-ES" sz="2400" b="0" strike="noStrike" spc="-1">
              <a:latin typeface="Arial"/>
            </a:endParaRPr>
          </a:p>
        </p:txBody>
      </p:sp>
      <p:sp>
        <p:nvSpPr>
          <p:cNvPr id="751" name="CustomShape 2"/>
          <p:cNvSpPr/>
          <p:nvPr/>
        </p:nvSpPr>
        <p:spPr>
          <a:xfrm>
            <a:off x="107640" y="1700280"/>
            <a:ext cx="4824000" cy="486828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a:bodyPr>
          <a:lstStyle/>
          <a:p>
            <a:pPr marL="171360" indent="-171000">
              <a:lnSpc>
                <a:spcPct val="80000"/>
              </a:lnSpc>
              <a:spcBef>
                <a:spcPts val="448"/>
              </a:spcBef>
              <a:buClr>
                <a:srgbClr val="00FFCC"/>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1" u="sng" strike="noStrike" spc="-1">
                <a:solidFill>
                  <a:srgbClr val="FF3300"/>
                </a:solidFill>
                <a:uFillTx/>
                <a:latin typeface="Arial"/>
              </a:rPr>
              <a:t>PRIMERA ETAPA</a:t>
            </a:r>
            <a:r>
              <a:rPr lang="es-ES_tradnl" sz="1800" b="1" strike="noStrike" spc="-1">
                <a:solidFill>
                  <a:srgbClr val="FFFFFF"/>
                </a:solidFill>
                <a:latin typeface="Arial"/>
              </a:rPr>
              <a:t> (hasta mediados del siglo XVII): los inicios. La </a:t>
            </a:r>
            <a:r>
              <a:rPr lang="es-ES_tradnl" sz="1800" b="0" strike="noStrike" spc="-1">
                <a:solidFill>
                  <a:srgbClr val="FFFFFF"/>
                </a:solidFill>
                <a:latin typeface="Arial"/>
              </a:rPr>
              <a:t>influencia de Herrera</a:t>
            </a:r>
            <a:r>
              <a:rPr lang="es-ES_tradnl" sz="1800" b="1" strike="noStrike" spc="-1">
                <a:solidFill>
                  <a:srgbClr val="FFFFFF"/>
                </a:solidFill>
                <a:latin typeface="Arial"/>
              </a:rPr>
              <a:t> (El Escorial) y la transición a los </a:t>
            </a:r>
            <a:r>
              <a:rPr lang="es-ES_tradnl" sz="1800" b="0" strike="noStrike" spc="-1">
                <a:solidFill>
                  <a:srgbClr val="FFFFFF"/>
                </a:solidFill>
                <a:latin typeface="Arial"/>
              </a:rPr>
              <a:t>nuevos</a:t>
            </a:r>
            <a:r>
              <a:rPr lang="es-ES_tradnl" sz="1800" b="1" strike="noStrike" spc="-1">
                <a:solidFill>
                  <a:srgbClr val="FFFFFF"/>
                </a:solidFill>
                <a:latin typeface="Arial"/>
              </a:rPr>
              <a:t> </a:t>
            </a:r>
            <a:r>
              <a:rPr lang="es-ES_tradnl" sz="1800" b="0" strike="noStrike" spc="-1">
                <a:solidFill>
                  <a:srgbClr val="FFFFFF"/>
                </a:solidFill>
                <a:latin typeface="Arial"/>
              </a:rPr>
              <a:t>planteamientos</a:t>
            </a:r>
            <a:r>
              <a:rPr lang="es-ES_tradnl" sz="1800" b="1" strike="noStrike" spc="-1">
                <a:solidFill>
                  <a:srgbClr val="FFFFFF"/>
                </a:solidFill>
                <a:latin typeface="Arial"/>
              </a:rPr>
              <a:t> arquitectónicos procedentes de </a:t>
            </a:r>
            <a:r>
              <a:rPr lang="es-ES_tradnl" sz="1800" b="0" strike="noStrike" spc="-1">
                <a:solidFill>
                  <a:srgbClr val="FFFFFF"/>
                </a:solidFill>
                <a:latin typeface="Arial"/>
              </a:rPr>
              <a:t>Italia</a:t>
            </a:r>
            <a:r>
              <a:rPr lang="es-ES_tradnl" sz="1800" b="1" strike="noStrike" spc="-1">
                <a:solidFill>
                  <a:srgbClr val="FFFFFF"/>
                </a:solidFill>
                <a:latin typeface="Arial"/>
              </a:rPr>
              <a:t>.</a:t>
            </a:r>
            <a:endParaRPr lang="es-ES" sz="1800" b="0" strike="noStrike" spc="-1">
              <a:latin typeface="Arial"/>
            </a:endParaRPr>
          </a:p>
          <a:p>
            <a:pPr>
              <a:lnSpc>
                <a:spcPct val="80000"/>
              </a:lnSpc>
              <a:spcBef>
                <a:spcPts val="448"/>
              </a:spcBef>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latin typeface="Arial"/>
            </a:endParaRPr>
          </a:p>
          <a:p>
            <a:pPr marL="171360" indent="-171000">
              <a:lnSpc>
                <a:spcPct val="80000"/>
              </a:lnSpc>
              <a:spcBef>
                <a:spcPts val="448"/>
              </a:spcBef>
              <a:buClr>
                <a:srgbClr val="00FFCC"/>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1" u="sng" strike="noStrike" spc="-1">
                <a:solidFill>
                  <a:srgbClr val="FF3300"/>
                </a:solidFill>
                <a:uFillTx/>
                <a:latin typeface="Arial"/>
              </a:rPr>
              <a:t>SEGUNDA ETAPA</a:t>
            </a:r>
            <a:r>
              <a:rPr lang="es-ES_tradnl" sz="1800" b="1" strike="noStrike" spc="-1">
                <a:solidFill>
                  <a:srgbClr val="FFFFFF"/>
                </a:solidFill>
                <a:latin typeface="Arial"/>
              </a:rPr>
              <a:t> (último tercio del XVII y primer tercio del XVIII): </a:t>
            </a:r>
            <a:r>
              <a:rPr lang="es-ES_tradnl" sz="1800" b="0" strike="noStrike" spc="-1">
                <a:solidFill>
                  <a:srgbClr val="FFFFFF"/>
                </a:solidFill>
                <a:latin typeface="Arial"/>
              </a:rPr>
              <a:t>plenitud</a:t>
            </a:r>
            <a:r>
              <a:rPr lang="es-ES_tradnl" sz="1800" b="1" strike="noStrike" spc="-1">
                <a:solidFill>
                  <a:srgbClr val="FFFFFF"/>
                </a:solidFill>
                <a:latin typeface="Arial"/>
              </a:rPr>
              <a:t>. Los hermanos </a:t>
            </a:r>
            <a:r>
              <a:rPr lang="es-ES_tradnl" sz="1800" b="0" strike="noStrike" spc="-1">
                <a:solidFill>
                  <a:srgbClr val="FFFFFF"/>
                </a:solidFill>
                <a:latin typeface="Arial"/>
              </a:rPr>
              <a:t>Churriguera</a:t>
            </a:r>
            <a:r>
              <a:rPr lang="es-ES_tradnl" sz="1800" b="1" strike="noStrike" spc="-1">
                <a:solidFill>
                  <a:srgbClr val="FFFFFF"/>
                </a:solidFill>
                <a:latin typeface="Arial"/>
              </a:rPr>
              <a:t>, los Figueroa, Narciso Tomé, Pedro Ribera, Galicia. Desarrollo de un </a:t>
            </a:r>
            <a:r>
              <a:rPr lang="es-ES_tradnl" sz="1800" b="0" strike="noStrike" spc="-1">
                <a:solidFill>
                  <a:srgbClr val="FFFFFF"/>
                </a:solidFill>
                <a:latin typeface="Arial"/>
              </a:rPr>
              <a:t>lenguaje decorativista</a:t>
            </a:r>
            <a:r>
              <a:rPr lang="es-ES_tradnl" sz="1800" b="1" strike="noStrike" spc="-1">
                <a:solidFill>
                  <a:srgbClr val="FFFFFF"/>
                </a:solidFill>
                <a:latin typeface="Arial"/>
              </a:rPr>
              <a:t>; </a:t>
            </a:r>
            <a:r>
              <a:rPr lang="es-ES_tradnl" sz="1800" b="0" strike="noStrike" spc="-1">
                <a:solidFill>
                  <a:srgbClr val="FFFFFF"/>
                </a:solidFill>
                <a:latin typeface="Arial"/>
              </a:rPr>
              <a:t>la arquitectura se hace más dinámica</a:t>
            </a:r>
            <a:r>
              <a:rPr lang="es-ES_tradnl" sz="1800" b="1" strike="noStrike" spc="-1">
                <a:solidFill>
                  <a:srgbClr val="FFFFFF"/>
                </a:solidFill>
                <a:latin typeface="Arial"/>
              </a:rPr>
              <a:t>.</a:t>
            </a:r>
            <a:endParaRPr lang="es-ES" sz="1800" b="0" strike="noStrike" spc="-1">
              <a:latin typeface="Arial"/>
            </a:endParaRPr>
          </a:p>
          <a:p>
            <a:pPr>
              <a:lnSpc>
                <a:spcPct val="80000"/>
              </a:lnSpc>
              <a:spcBef>
                <a:spcPts val="448"/>
              </a:spcBef>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latin typeface="Arial"/>
            </a:endParaRPr>
          </a:p>
          <a:p>
            <a:pPr marL="171360" indent="-171000">
              <a:lnSpc>
                <a:spcPct val="80000"/>
              </a:lnSpc>
              <a:spcBef>
                <a:spcPts val="448"/>
              </a:spcBef>
              <a:buClr>
                <a:srgbClr val="00FFCC"/>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1" u="sng" strike="noStrike" spc="-1">
                <a:solidFill>
                  <a:srgbClr val="FF3300"/>
                </a:solidFill>
                <a:uFillTx/>
                <a:latin typeface="Arial"/>
              </a:rPr>
              <a:t>TERCERA ETAPA</a:t>
            </a:r>
            <a:r>
              <a:rPr lang="es-ES_tradnl" sz="1800" b="1" strike="noStrike" spc="-1">
                <a:solidFill>
                  <a:srgbClr val="FFFFFF"/>
                </a:solidFill>
                <a:latin typeface="Arial"/>
              </a:rPr>
              <a:t> (resto del s. XVIII): continuidad y cambio. El </a:t>
            </a:r>
            <a:r>
              <a:rPr lang="es-ES_tradnl" sz="1800" b="0" strike="noStrike" spc="-1">
                <a:solidFill>
                  <a:srgbClr val="FFFFFF"/>
                </a:solidFill>
                <a:latin typeface="Arial"/>
              </a:rPr>
              <a:t>Rococó</a:t>
            </a:r>
            <a:r>
              <a:rPr lang="es-ES_tradnl" sz="1800" b="1" strike="noStrike" spc="-1">
                <a:solidFill>
                  <a:srgbClr val="FFFFFF"/>
                </a:solidFill>
                <a:latin typeface="Arial"/>
              </a:rPr>
              <a:t>. La </a:t>
            </a:r>
            <a:r>
              <a:rPr lang="es-ES_tradnl" sz="1800" b="0" strike="noStrike" spc="-1">
                <a:solidFill>
                  <a:srgbClr val="FFFFFF"/>
                </a:solidFill>
                <a:latin typeface="Arial"/>
              </a:rPr>
              <a:t>arquitectura palaciega</a:t>
            </a:r>
            <a:r>
              <a:rPr lang="es-ES_tradnl" sz="1800" b="1" strike="noStrike" spc="-1">
                <a:solidFill>
                  <a:srgbClr val="FFFFFF"/>
                </a:solidFill>
                <a:latin typeface="Arial"/>
              </a:rPr>
              <a:t> (desarrollo del arte cortesano) presenta claras </a:t>
            </a:r>
            <a:r>
              <a:rPr lang="es-ES_tradnl" sz="1800" b="0" strike="noStrike" spc="-1">
                <a:solidFill>
                  <a:srgbClr val="FFFFFF"/>
                </a:solidFill>
                <a:latin typeface="Arial"/>
              </a:rPr>
              <a:t>influencias francesas e italianas</a:t>
            </a:r>
            <a:r>
              <a:rPr lang="es-ES_tradnl" sz="1800" b="1" strike="noStrike" spc="-1">
                <a:solidFill>
                  <a:srgbClr val="FFFFFF"/>
                </a:solidFill>
                <a:latin typeface="Arial"/>
              </a:rPr>
              <a:t>, por el cambio de dinastía reinante en España (</a:t>
            </a:r>
            <a:r>
              <a:rPr lang="es-ES_tradnl" sz="1800" b="0" strike="noStrike" spc="-1">
                <a:solidFill>
                  <a:srgbClr val="FFFFFF"/>
                </a:solidFill>
                <a:latin typeface="Arial"/>
              </a:rPr>
              <a:t>Borbones</a:t>
            </a:r>
            <a:r>
              <a:rPr lang="es-ES_tradnl" sz="1800" b="1" strike="noStrike" spc="-1">
                <a:solidFill>
                  <a:srgbClr val="FFFFFF"/>
                </a:solidFill>
                <a:latin typeface="Arial"/>
              </a:rPr>
              <a:t>).</a:t>
            </a:r>
            <a:endParaRPr lang="es-ES" sz="1800" b="0" strike="noStrike" spc="-1">
              <a:latin typeface="Arial"/>
            </a:endParaRPr>
          </a:p>
        </p:txBody>
      </p:sp>
      <p:pic>
        <p:nvPicPr>
          <p:cNvPr id="752" name="Picture 4_14" descr="carcel2"/>
          <p:cNvPicPr/>
          <p:nvPr/>
        </p:nvPicPr>
        <p:blipFill>
          <a:blip r:embed="rId2" cstate="print"/>
          <a:stretch/>
        </p:blipFill>
        <p:spPr>
          <a:xfrm>
            <a:off x="5580000" y="620640"/>
            <a:ext cx="2587320" cy="1698480"/>
          </a:xfrm>
          <a:prstGeom prst="rect">
            <a:avLst/>
          </a:prstGeom>
          <a:ln w="0">
            <a:noFill/>
          </a:ln>
        </p:spPr>
      </p:pic>
      <p:pic>
        <p:nvPicPr>
          <p:cNvPr id="753" name="Picture 5_11" descr="31"/>
          <p:cNvPicPr/>
          <p:nvPr/>
        </p:nvPicPr>
        <p:blipFill>
          <a:blip r:embed="rId3" cstate="print"/>
          <a:stretch/>
        </p:blipFill>
        <p:spPr>
          <a:xfrm>
            <a:off x="5867280" y="2527200"/>
            <a:ext cx="2020680" cy="1981080"/>
          </a:xfrm>
          <a:prstGeom prst="rect">
            <a:avLst/>
          </a:prstGeom>
          <a:ln w="0">
            <a:noFill/>
          </a:ln>
        </p:spPr>
      </p:pic>
      <p:pic>
        <p:nvPicPr>
          <p:cNvPr id="754" name="Picture 6_5"/>
          <p:cNvPicPr/>
          <p:nvPr/>
        </p:nvPicPr>
        <p:blipFill>
          <a:blip r:embed="rId4" cstate="print"/>
          <a:stretch/>
        </p:blipFill>
        <p:spPr>
          <a:xfrm>
            <a:off x="4932360" y="4724280"/>
            <a:ext cx="4065120" cy="1900080"/>
          </a:xfrm>
          <a:prstGeom prst="rect">
            <a:avLst/>
          </a:prstGeom>
          <a:ln w="0">
            <a:noFill/>
          </a:ln>
        </p:spPr>
      </p:pic>
      <p:sp>
        <p:nvSpPr>
          <p:cNvPr id="755" name="CustomShape 3"/>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El Barroco en España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751">
                                            <p:txEl>
                                              <p:pRg st="0" end="0"/>
                                            </p:txEl>
                                          </p:spTgt>
                                        </p:tgtEl>
                                        <p:attrNameLst>
                                          <p:attrName>style.visibility</p:attrName>
                                        </p:attrNameLst>
                                      </p:cBhvr>
                                      <p:to>
                                        <p:strVal val="visible"/>
                                      </p:to>
                                    </p:set>
                                    <p:animEffect transition="in" filter="fade">
                                      <p:cBhvr additive="repl">
                                        <p:cTn id="7" dur="1000"/>
                                        <p:tgtEl>
                                          <p:spTgt spid="751">
                                            <p:txEl>
                                              <p:pRg st="0" end="0"/>
                                            </p:txEl>
                                          </p:spTgt>
                                        </p:tgtEl>
                                      </p:cBhvr>
                                    </p:animEffect>
                                  </p:childTnLst>
                                </p:cTn>
                              </p:par>
                              <p:par>
                                <p:cTn id="8" presetID="10" presetClass="entr" fill="hold" nodeType="withEffect">
                                  <p:stCondLst>
                                    <p:cond delay="0"/>
                                  </p:stCondLst>
                                  <p:childTnLst>
                                    <p:set>
                                      <p:cBhvr>
                                        <p:cTn id="9" dur="1" fill="hold">
                                          <p:stCondLst>
                                            <p:cond delay="0"/>
                                          </p:stCondLst>
                                        </p:cTn>
                                        <p:tgtEl>
                                          <p:spTgt spid="752"/>
                                        </p:tgtEl>
                                        <p:attrNameLst>
                                          <p:attrName>style.visibility</p:attrName>
                                        </p:attrNameLst>
                                      </p:cBhvr>
                                      <p:to>
                                        <p:strVal val="visible"/>
                                      </p:to>
                                    </p:set>
                                    <p:animEffect transition="in" filter="fade">
                                      <p:cBhvr additive="repl">
                                        <p:cTn id="10" dur="1000"/>
                                        <p:tgtEl>
                                          <p:spTgt spid="7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nodeType="clickEffect">
                                  <p:stCondLst>
                                    <p:cond delay="0"/>
                                  </p:stCondLst>
                                  <p:childTnLst>
                                    <p:set>
                                      <p:cBhvr>
                                        <p:cTn id="14" dur="1" fill="hold">
                                          <p:stCondLst>
                                            <p:cond delay="0"/>
                                          </p:stCondLst>
                                        </p:cTn>
                                        <p:tgtEl>
                                          <p:spTgt spid="751">
                                            <p:txEl>
                                              <p:pRg st="2" end="2"/>
                                            </p:txEl>
                                          </p:spTgt>
                                        </p:tgtEl>
                                        <p:attrNameLst>
                                          <p:attrName>style.visibility</p:attrName>
                                        </p:attrNameLst>
                                      </p:cBhvr>
                                      <p:to>
                                        <p:strVal val="visible"/>
                                      </p:to>
                                    </p:set>
                                    <p:animEffect transition="in" filter="fade">
                                      <p:cBhvr additive="repl">
                                        <p:cTn id="15" dur="1000"/>
                                        <p:tgtEl>
                                          <p:spTgt spid="751">
                                            <p:txEl>
                                              <p:pRg st="2" end="2"/>
                                            </p:txEl>
                                          </p:spTgt>
                                        </p:tgtEl>
                                      </p:cBhvr>
                                    </p:animEffect>
                                  </p:childTnLst>
                                </p:cTn>
                              </p:par>
                              <p:par>
                                <p:cTn id="16" presetID="10" presetClass="entr" fill="hold" nodeType="withEffect">
                                  <p:stCondLst>
                                    <p:cond delay="0"/>
                                  </p:stCondLst>
                                  <p:childTnLst>
                                    <p:set>
                                      <p:cBhvr>
                                        <p:cTn id="17" dur="1" fill="hold">
                                          <p:stCondLst>
                                            <p:cond delay="0"/>
                                          </p:stCondLst>
                                        </p:cTn>
                                        <p:tgtEl>
                                          <p:spTgt spid="753"/>
                                        </p:tgtEl>
                                        <p:attrNameLst>
                                          <p:attrName>style.visibility</p:attrName>
                                        </p:attrNameLst>
                                      </p:cBhvr>
                                      <p:to>
                                        <p:strVal val="visible"/>
                                      </p:to>
                                    </p:set>
                                    <p:animEffect transition="in" filter="fade">
                                      <p:cBhvr additive="repl">
                                        <p:cTn id="18" dur="1000"/>
                                        <p:tgtEl>
                                          <p:spTgt spid="7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nodeType="clickEffect">
                                  <p:stCondLst>
                                    <p:cond delay="0"/>
                                  </p:stCondLst>
                                  <p:childTnLst>
                                    <p:set>
                                      <p:cBhvr>
                                        <p:cTn id="22" dur="1" fill="hold">
                                          <p:stCondLst>
                                            <p:cond delay="0"/>
                                          </p:stCondLst>
                                        </p:cTn>
                                        <p:tgtEl>
                                          <p:spTgt spid="751">
                                            <p:txEl>
                                              <p:pRg st="4" end="4"/>
                                            </p:txEl>
                                          </p:spTgt>
                                        </p:tgtEl>
                                        <p:attrNameLst>
                                          <p:attrName>style.visibility</p:attrName>
                                        </p:attrNameLst>
                                      </p:cBhvr>
                                      <p:to>
                                        <p:strVal val="visible"/>
                                      </p:to>
                                    </p:set>
                                    <p:animEffect transition="in" filter="fade">
                                      <p:cBhvr additive="repl">
                                        <p:cTn id="23" dur="1000"/>
                                        <p:tgtEl>
                                          <p:spTgt spid="751">
                                            <p:txEl>
                                              <p:pRg st="4" end="4"/>
                                            </p:txEl>
                                          </p:spTgt>
                                        </p:tgtEl>
                                      </p:cBhvr>
                                    </p:animEffect>
                                  </p:childTnLst>
                                </p:cTn>
                              </p:par>
                              <p:par>
                                <p:cTn id="24" presetID="10" presetClass="entr" fill="hold" nodeType="withEffect">
                                  <p:stCondLst>
                                    <p:cond delay="0"/>
                                  </p:stCondLst>
                                  <p:childTnLst>
                                    <p:set>
                                      <p:cBhvr>
                                        <p:cTn id="25" dur="1" fill="hold">
                                          <p:stCondLst>
                                            <p:cond delay="0"/>
                                          </p:stCondLst>
                                        </p:cTn>
                                        <p:tgtEl>
                                          <p:spTgt spid="754"/>
                                        </p:tgtEl>
                                        <p:attrNameLst>
                                          <p:attrName>style.visibility</p:attrName>
                                        </p:attrNameLst>
                                      </p:cBhvr>
                                      <p:to>
                                        <p:strVal val="visible"/>
                                      </p:to>
                                    </p:set>
                                    <p:animEffect transition="in" filter="fade">
                                      <p:cBhvr additive="repl">
                                        <p:cTn id="26" dur="1000"/>
                                        <p:tgtEl>
                                          <p:spTgt spid="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CustomShape 1"/>
          <p:cNvSpPr/>
          <p:nvPr/>
        </p:nvSpPr>
        <p:spPr>
          <a:xfrm>
            <a:off x="685800" y="609120"/>
            <a:ext cx="7772040" cy="11426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4400" b="0" strike="noStrike" spc="-1">
                <a:solidFill>
                  <a:srgbClr val="FF3300"/>
                </a:solidFill>
                <a:latin typeface="Times New Roman"/>
              </a:rPr>
              <a:t>Primer Barroco</a:t>
            </a:r>
            <a:endParaRPr lang="es-ES" sz="4400" b="0" strike="noStrike" spc="-1">
              <a:latin typeface="Arial"/>
            </a:endParaRPr>
          </a:p>
        </p:txBody>
      </p:sp>
      <p:sp>
        <p:nvSpPr>
          <p:cNvPr id="757" name="CustomShape 2"/>
          <p:cNvSpPr/>
          <p:nvPr/>
        </p:nvSpPr>
        <p:spPr>
          <a:xfrm>
            <a:off x="685440" y="1981080"/>
            <a:ext cx="3808080" cy="41144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a:bodyPr>
          <a:lstStyle/>
          <a:p>
            <a:pPr marL="342720" indent="-342360">
              <a:lnSpc>
                <a:spcPct val="90000"/>
              </a:lnSpc>
              <a:spcBef>
                <a:spcPts val="598"/>
              </a:spcBef>
              <a:buClr>
                <a:srgbClr val="00FFCC"/>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FFFFFF"/>
                </a:solidFill>
                <a:latin typeface="Arial"/>
              </a:rPr>
              <a:t>La larga sombra de El Escorial:</a:t>
            </a:r>
            <a:endParaRPr lang="es-ES" sz="2400" b="0" strike="noStrike" spc="-1">
              <a:latin typeface="Arial"/>
            </a:endParaRPr>
          </a:p>
          <a:p>
            <a:pPr marL="742680" lvl="1" indent="-285120">
              <a:lnSpc>
                <a:spcPct val="90000"/>
              </a:lnSpc>
              <a:spcBef>
                <a:spcPts val="499"/>
              </a:spcBef>
              <a:buClr>
                <a:srgbClr val="FFFFFF"/>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rPr>
              <a:t>Sobriedad</a:t>
            </a:r>
            <a:endParaRPr lang="es-ES" sz="2000" b="0" strike="noStrike" spc="-1">
              <a:latin typeface="Arial"/>
            </a:endParaRPr>
          </a:p>
          <a:p>
            <a:pPr marL="742680" lvl="1" indent="-285120">
              <a:lnSpc>
                <a:spcPct val="90000"/>
              </a:lnSpc>
              <a:spcBef>
                <a:spcPts val="499"/>
              </a:spcBef>
              <a:buClr>
                <a:srgbClr val="FFFFFF"/>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rPr>
              <a:t>Racionalidad constructiva</a:t>
            </a:r>
            <a:endParaRPr lang="es-ES" sz="2000" b="0" strike="noStrike" spc="-1">
              <a:latin typeface="Arial"/>
            </a:endParaRPr>
          </a:p>
          <a:p>
            <a:pPr marL="742680" lvl="1" indent="-285120">
              <a:lnSpc>
                <a:spcPct val="90000"/>
              </a:lnSpc>
              <a:spcBef>
                <a:spcPts val="499"/>
              </a:spcBef>
              <a:buClr>
                <a:srgbClr val="FFFFFF"/>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rPr>
              <a:t>Sencillez ornamental</a:t>
            </a:r>
            <a:endParaRPr lang="es-ES" sz="2000" b="0" strike="noStrike" spc="-1">
              <a:latin typeface="Arial"/>
            </a:endParaRPr>
          </a:p>
          <a:p>
            <a:pPr marL="742680" lvl="1" indent="-285120">
              <a:lnSpc>
                <a:spcPct val="90000"/>
              </a:lnSpc>
              <a:spcBef>
                <a:spcPts val="499"/>
              </a:spcBef>
              <a:buClr>
                <a:srgbClr val="FFFFFF"/>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rPr>
              <a:t>Vanos arquitrabados</a:t>
            </a:r>
            <a:endParaRPr lang="es-ES" sz="2000" b="0" strike="noStrike" spc="-1">
              <a:latin typeface="Arial"/>
            </a:endParaRPr>
          </a:p>
          <a:p>
            <a:pPr marL="742680" lvl="1" indent="-285120">
              <a:lnSpc>
                <a:spcPct val="90000"/>
              </a:lnSpc>
              <a:spcBef>
                <a:spcPts val="499"/>
              </a:spcBef>
              <a:buClr>
                <a:srgbClr val="FFFFFF"/>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rPr>
              <a:t>Tejados de pizarra y buhardillas</a:t>
            </a:r>
            <a:endParaRPr lang="es-ES" sz="2000" b="0" strike="noStrike" spc="-1">
              <a:latin typeface="Arial"/>
            </a:endParaRPr>
          </a:p>
          <a:p>
            <a:pPr marL="742680" lvl="1" indent="-285120">
              <a:lnSpc>
                <a:spcPct val="90000"/>
              </a:lnSpc>
              <a:spcBef>
                <a:spcPts val="499"/>
              </a:spcBef>
              <a:buClr>
                <a:srgbClr val="FFFFFF"/>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rPr>
              <a:t>Chapiteles de pizarra</a:t>
            </a:r>
            <a:endParaRPr lang="es-ES" sz="2000" b="0" strike="noStrike" spc="-1">
              <a:latin typeface="Arial"/>
            </a:endParaRPr>
          </a:p>
          <a:p>
            <a:pPr marL="742680" lvl="1" indent="-285120">
              <a:lnSpc>
                <a:spcPct val="90000"/>
              </a:lnSpc>
              <a:spcBef>
                <a:spcPts val="499"/>
              </a:spcBef>
              <a:buClr>
                <a:srgbClr val="FFFFFF"/>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rPr>
              <a:t>Piramidones con bolas</a:t>
            </a:r>
            <a:endParaRPr lang="es-ES" sz="2000" b="0" strike="noStrike" spc="-1">
              <a:latin typeface="Arial"/>
            </a:endParaRPr>
          </a:p>
          <a:p>
            <a:pPr marL="742680" lvl="1" indent="-285120">
              <a:lnSpc>
                <a:spcPct val="90000"/>
              </a:lnSpc>
              <a:spcBef>
                <a:spcPts val="499"/>
              </a:spcBef>
              <a:buClr>
                <a:srgbClr val="FFFFFF"/>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rPr>
              <a:t>Pórticos clasicistas</a:t>
            </a:r>
            <a:endParaRPr lang="es-ES" sz="2000" b="0" strike="noStrike" spc="-1">
              <a:latin typeface="Arial"/>
            </a:endParaRPr>
          </a:p>
          <a:p>
            <a:pPr>
              <a:lnSpc>
                <a:spcPct val="90000"/>
              </a:lnSpc>
              <a:spcBef>
                <a:spcPts val="499"/>
              </a:spcBef>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000" b="0" strike="noStrike" spc="-1">
              <a:latin typeface="Arial"/>
            </a:endParaRPr>
          </a:p>
        </p:txBody>
      </p:sp>
      <p:pic>
        <p:nvPicPr>
          <p:cNvPr id="758" name="Picture 4_15" descr="ESCRAL3"/>
          <p:cNvPicPr/>
          <p:nvPr/>
        </p:nvPicPr>
        <p:blipFill>
          <a:blip r:embed="rId2" cstate="print"/>
          <a:stretch/>
        </p:blipFill>
        <p:spPr>
          <a:xfrm>
            <a:off x="5076720" y="2351160"/>
            <a:ext cx="3742920" cy="30222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757">
                                            <p:txEl>
                                              <p:pRg st="0" end="0"/>
                                            </p:txEl>
                                          </p:spTgt>
                                        </p:tgtEl>
                                        <p:attrNameLst>
                                          <p:attrName>style.visibility</p:attrName>
                                        </p:attrNameLst>
                                      </p:cBhvr>
                                      <p:to>
                                        <p:strVal val="visible"/>
                                      </p:to>
                                    </p:set>
                                    <p:animEffect transition="in" filter="fade">
                                      <p:cBhvr additive="repl">
                                        <p:cTn id="7" dur="1000"/>
                                        <p:tgtEl>
                                          <p:spTgt spid="757">
                                            <p:txEl>
                                              <p:pRg st="0" end="0"/>
                                            </p:txEl>
                                          </p:spTgt>
                                        </p:tgtEl>
                                      </p:cBhvr>
                                    </p:animEffect>
                                  </p:childTnLst>
                                </p:cTn>
                              </p:par>
                            </p:childTnLst>
                          </p:cTn>
                        </p:par>
                        <p:par>
                          <p:cTn id="8" fill="hold">
                            <p:stCondLst>
                              <p:cond delay="1000"/>
                            </p:stCondLst>
                            <p:childTnLst>
                              <p:par>
                                <p:cTn id="9" presetID="10" presetClass="entr" fill="hold" nodeType="afterEffect">
                                  <p:stCondLst>
                                    <p:cond delay="0"/>
                                  </p:stCondLst>
                                  <p:childTnLst>
                                    <p:set>
                                      <p:cBhvr>
                                        <p:cTn id="10" dur="1" fill="hold">
                                          <p:stCondLst>
                                            <p:cond delay="0"/>
                                          </p:stCondLst>
                                        </p:cTn>
                                        <p:tgtEl>
                                          <p:spTgt spid="757">
                                            <p:txEl>
                                              <p:pRg st="1" end="1"/>
                                            </p:txEl>
                                          </p:spTgt>
                                        </p:tgtEl>
                                        <p:attrNameLst>
                                          <p:attrName>style.visibility</p:attrName>
                                        </p:attrNameLst>
                                      </p:cBhvr>
                                      <p:to>
                                        <p:strVal val="visible"/>
                                      </p:to>
                                    </p:set>
                                    <p:animEffect transition="in" filter="fade">
                                      <p:cBhvr additive="repl">
                                        <p:cTn id="11" dur="1000"/>
                                        <p:tgtEl>
                                          <p:spTgt spid="757">
                                            <p:txEl>
                                              <p:pRg st="1" end="1"/>
                                            </p:txEl>
                                          </p:spTgt>
                                        </p:tgtEl>
                                      </p:cBhvr>
                                    </p:animEffect>
                                  </p:childTnLst>
                                </p:cTn>
                              </p:par>
                            </p:childTnLst>
                          </p:cTn>
                        </p:par>
                        <p:par>
                          <p:cTn id="12" fill="hold">
                            <p:stCondLst>
                              <p:cond delay="2000"/>
                            </p:stCondLst>
                            <p:childTnLst>
                              <p:par>
                                <p:cTn id="13" presetID="10" presetClass="entr" fill="hold" nodeType="afterEffect">
                                  <p:stCondLst>
                                    <p:cond delay="0"/>
                                  </p:stCondLst>
                                  <p:childTnLst>
                                    <p:set>
                                      <p:cBhvr>
                                        <p:cTn id="14" dur="1" fill="hold">
                                          <p:stCondLst>
                                            <p:cond delay="0"/>
                                          </p:stCondLst>
                                        </p:cTn>
                                        <p:tgtEl>
                                          <p:spTgt spid="757">
                                            <p:txEl>
                                              <p:pRg st="2" end="2"/>
                                            </p:txEl>
                                          </p:spTgt>
                                        </p:tgtEl>
                                        <p:attrNameLst>
                                          <p:attrName>style.visibility</p:attrName>
                                        </p:attrNameLst>
                                      </p:cBhvr>
                                      <p:to>
                                        <p:strVal val="visible"/>
                                      </p:to>
                                    </p:set>
                                    <p:animEffect transition="in" filter="fade">
                                      <p:cBhvr additive="repl">
                                        <p:cTn id="15" dur="1000"/>
                                        <p:tgtEl>
                                          <p:spTgt spid="757">
                                            <p:txEl>
                                              <p:pRg st="2" end="2"/>
                                            </p:txEl>
                                          </p:spTgt>
                                        </p:tgtEl>
                                      </p:cBhvr>
                                    </p:animEffect>
                                  </p:childTnLst>
                                </p:cTn>
                              </p:par>
                            </p:childTnLst>
                          </p:cTn>
                        </p:par>
                        <p:par>
                          <p:cTn id="16" fill="hold">
                            <p:stCondLst>
                              <p:cond delay="3000"/>
                            </p:stCondLst>
                            <p:childTnLst>
                              <p:par>
                                <p:cTn id="17" presetID="10" presetClass="entr" fill="hold" nodeType="afterEffect">
                                  <p:stCondLst>
                                    <p:cond delay="0"/>
                                  </p:stCondLst>
                                  <p:childTnLst>
                                    <p:set>
                                      <p:cBhvr>
                                        <p:cTn id="18" dur="1" fill="hold">
                                          <p:stCondLst>
                                            <p:cond delay="0"/>
                                          </p:stCondLst>
                                        </p:cTn>
                                        <p:tgtEl>
                                          <p:spTgt spid="757">
                                            <p:txEl>
                                              <p:pRg st="3" end="3"/>
                                            </p:txEl>
                                          </p:spTgt>
                                        </p:tgtEl>
                                        <p:attrNameLst>
                                          <p:attrName>style.visibility</p:attrName>
                                        </p:attrNameLst>
                                      </p:cBhvr>
                                      <p:to>
                                        <p:strVal val="visible"/>
                                      </p:to>
                                    </p:set>
                                    <p:animEffect transition="in" filter="fade">
                                      <p:cBhvr additive="repl">
                                        <p:cTn id="19" dur="1000"/>
                                        <p:tgtEl>
                                          <p:spTgt spid="757">
                                            <p:txEl>
                                              <p:pRg st="3" end="3"/>
                                            </p:txEl>
                                          </p:spTgt>
                                        </p:tgtEl>
                                      </p:cBhvr>
                                    </p:animEffect>
                                  </p:childTnLst>
                                </p:cTn>
                              </p:par>
                            </p:childTnLst>
                          </p:cTn>
                        </p:par>
                        <p:par>
                          <p:cTn id="20" fill="hold">
                            <p:stCondLst>
                              <p:cond delay="4000"/>
                            </p:stCondLst>
                            <p:childTnLst>
                              <p:par>
                                <p:cTn id="21" presetID="10" presetClass="entr" fill="hold" nodeType="afterEffect">
                                  <p:stCondLst>
                                    <p:cond delay="0"/>
                                  </p:stCondLst>
                                  <p:childTnLst>
                                    <p:set>
                                      <p:cBhvr>
                                        <p:cTn id="22" dur="1" fill="hold">
                                          <p:stCondLst>
                                            <p:cond delay="0"/>
                                          </p:stCondLst>
                                        </p:cTn>
                                        <p:tgtEl>
                                          <p:spTgt spid="757">
                                            <p:txEl>
                                              <p:pRg st="4" end="4"/>
                                            </p:txEl>
                                          </p:spTgt>
                                        </p:tgtEl>
                                        <p:attrNameLst>
                                          <p:attrName>style.visibility</p:attrName>
                                        </p:attrNameLst>
                                      </p:cBhvr>
                                      <p:to>
                                        <p:strVal val="visible"/>
                                      </p:to>
                                    </p:set>
                                    <p:animEffect transition="in" filter="fade">
                                      <p:cBhvr additive="repl">
                                        <p:cTn id="23" dur="1000"/>
                                        <p:tgtEl>
                                          <p:spTgt spid="757">
                                            <p:txEl>
                                              <p:pRg st="4" end="4"/>
                                            </p:txEl>
                                          </p:spTgt>
                                        </p:tgtEl>
                                      </p:cBhvr>
                                    </p:animEffect>
                                  </p:childTnLst>
                                </p:cTn>
                              </p:par>
                            </p:childTnLst>
                          </p:cTn>
                        </p:par>
                        <p:par>
                          <p:cTn id="24" fill="hold">
                            <p:stCondLst>
                              <p:cond delay="5000"/>
                            </p:stCondLst>
                            <p:childTnLst>
                              <p:par>
                                <p:cTn id="25" presetID="10" presetClass="entr" fill="hold" nodeType="afterEffect">
                                  <p:stCondLst>
                                    <p:cond delay="0"/>
                                  </p:stCondLst>
                                  <p:childTnLst>
                                    <p:set>
                                      <p:cBhvr>
                                        <p:cTn id="26" dur="1" fill="hold">
                                          <p:stCondLst>
                                            <p:cond delay="0"/>
                                          </p:stCondLst>
                                        </p:cTn>
                                        <p:tgtEl>
                                          <p:spTgt spid="757">
                                            <p:txEl>
                                              <p:pRg st="5" end="5"/>
                                            </p:txEl>
                                          </p:spTgt>
                                        </p:tgtEl>
                                        <p:attrNameLst>
                                          <p:attrName>style.visibility</p:attrName>
                                        </p:attrNameLst>
                                      </p:cBhvr>
                                      <p:to>
                                        <p:strVal val="visible"/>
                                      </p:to>
                                    </p:set>
                                    <p:animEffect transition="in" filter="fade">
                                      <p:cBhvr additive="repl">
                                        <p:cTn id="27" dur="1000"/>
                                        <p:tgtEl>
                                          <p:spTgt spid="757">
                                            <p:txEl>
                                              <p:pRg st="5" end="5"/>
                                            </p:txEl>
                                          </p:spTgt>
                                        </p:tgtEl>
                                      </p:cBhvr>
                                    </p:animEffect>
                                  </p:childTnLst>
                                </p:cTn>
                              </p:par>
                            </p:childTnLst>
                          </p:cTn>
                        </p:par>
                        <p:par>
                          <p:cTn id="28" fill="hold">
                            <p:stCondLst>
                              <p:cond delay="6000"/>
                            </p:stCondLst>
                            <p:childTnLst>
                              <p:par>
                                <p:cTn id="29" presetID="10" presetClass="entr" fill="hold" nodeType="afterEffect">
                                  <p:stCondLst>
                                    <p:cond delay="0"/>
                                  </p:stCondLst>
                                  <p:childTnLst>
                                    <p:set>
                                      <p:cBhvr>
                                        <p:cTn id="30" dur="1" fill="hold">
                                          <p:stCondLst>
                                            <p:cond delay="0"/>
                                          </p:stCondLst>
                                        </p:cTn>
                                        <p:tgtEl>
                                          <p:spTgt spid="757">
                                            <p:txEl>
                                              <p:pRg st="6" end="6"/>
                                            </p:txEl>
                                          </p:spTgt>
                                        </p:tgtEl>
                                        <p:attrNameLst>
                                          <p:attrName>style.visibility</p:attrName>
                                        </p:attrNameLst>
                                      </p:cBhvr>
                                      <p:to>
                                        <p:strVal val="visible"/>
                                      </p:to>
                                    </p:set>
                                    <p:animEffect transition="in" filter="fade">
                                      <p:cBhvr additive="repl">
                                        <p:cTn id="31" dur="1000"/>
                                        <p:tgtEl>
                                          <p:spTgt spid="757">
                                            <p:txEl>
                                              <p:pRg st="6" end="6"/>
                                            </p:txEl>
                                          </p:spTgt>
                                        </p:tgtEl>
                                      </p:cBhvr>
                                    </p:animEffect>
                                  </p:childTnLst>
                                </p:cTn>
                              </p:par>
                            </p:childTnLst>
                          </p:cTn>
                        </p:par>
                        <p:par>
                          <p:cTn id="32" fill="hold">
                            <p:stCondLst>
                              <p:cond delay="7000"/>
                            </p:stCondLst>
                            <p:childTnLst>
                              <p:par>
                                <p:cTn id="33" presetID="10" presetClass="entr" fill="hold" nodeType="afterEffect">
                                  <p:stCondLst>
                                    <p:cond delay="0"/>
                                  </p:stCondLst>
                                  <p:childTnLst>
                                    <p:set>
                                      <p:cBhvr>
                                        <p:cTn id="34" dur="1" fill="hold">
                                          <p:stCondLst>
                                            <p:cond delay="0"/>
                                          </p:stCondLst>
                                        </p:cTn>
                                        <p:tgtEl>
                                          <p:spTgt spid="757">
                                            <p:txEl>
                                              <p:pRg st="7" end="7"/>
                                            </p:txEl>
                                          </p:spTgt>
                                        </p:tgtEl>
                                        <p:attrNameLst>
                                          <p:attrName>style.visibility</p:attrName>
                                        </p:attrNameLst>
                                      </p:cBhvr>
                                      <p:to>
                                        <p:strVal val="visible"/>
                                      </p:to>
                                    </p:set>
                                    <p:animEffect transition="in" filter="fade">
                                      <p:cBhvr additive="repl">
                                        <p:cTn id="35" dur="1000"/>
                                        <p:tgtEl>
                                          <p:spTgt spid="757">
                                            <p:txEl>
                                              <p:pRg st="7" end="7"/>
                                            </p:txEl>
                                          </p:spTgt>
                                        </p:tgtEl>
                                      </p:cBhvr>
                                    </p:animEffect>
                                  </p:childTnLst>
                                </p:cTn>
                              </p:par>
                            </p:childTnLst>
                          </p:cTn>
                        </p:par>
                        <p:par>
                          <p:cTn id="36" fill="hold">
                            <p:stCondLst>
                              <p:cond delay="8000"/>
                            </p:stCondLst>
                            <p:childTnLst>
                              <p:par>
                                <p:cTn id="37" presetID="10" presetClass="entr" fill="hold" nodeType="afterEffect">
                                  <p:stCondLst>
                                    <p:cond delay="0"/>
                                  </p:stCondLst>
                                  <p:childTnLst>
                                    <p:set>
                                      <p:cBhvr>
                                        <p:cTn id="38" dur="1" fill="hold">
                                          <p:stCondLst>
                                            <p:cond delay="0"/>
                                          </p:stCondLst>
                                        </p:cTn>
                                        <p:tgtEl>
                                          <p:spTgt spid="757">
                                            <p:txEl>
                                              <p:pRg st="8" end="8"/>
                                            </p:txEl>
                                          </p:spTgt>
                                        </p:tgtEl>
                                        <p:attrNameLst>
                                          <p:attrName>style.visibility</p:attrName>
                                        </p:attrNameLst>
                                      </p:cBhvr>
                                      <p:to>
                                        <p:strVal val="visible"/>
                                      </p:to>
                                    </p:set>
                                    <p:animEffect transition="in" filter="fade">
                                      <p:cBhvr additive="repl">
                                        <p:cTn id="39" dur="1000"/>
                                        <p:tgtEl>
                                          <p:spTgt spid="75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CustomShape 1"/>
          <p:cNvSpPr/>
          <p:nvPr/>
        </p:nvSpPr>
        <p:spPr>
          <a:xfrm>
            <a:off x="0" y="620640"/>
            <a:ext cx="9153000" cy="2156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3300"/>
                </a:solidFill>
                <a:latin typeface="Times New Roman"/>
              </a:rPr>
              <a:t>PRIMERA ETAPA: la sombra de El Escorial</a:t>
            </a:r>
            <a:endParaRPr lang="es-ES" sz="1800" b="0" strike="noStrike" spc="-1">
              <a:latin typeface="Arial"/>
            </a:endParaRPr>
          </a:p>
        </p:txBody>
      </p:sp>
      <p:sp>
        <p:nvSpPr>
          <p:cNvPr id="760" name="CustomShape 2"/>
          <p:cNvSpPr/>
          <p:nvPr/>
        </p:nvSpPr>
        <p:spPr>
          <a:xfrm>
            <a:off x="6948360" y="1413000"/>
            <a:ext cx="2195280" cy="13118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spAutoFit/>
          </a:bodyPr>
          <a:lstStyle/>
          <a:p>
            <a:pPr>
              <a:lnSpc>
                <a:spcPct val="100000"/>
              </a:lnSpc>
              <a:tabLst>
                <a:tab pos="0" algn="l"/>
                <a:tab pos="761760" algn="l"/>
                <a:tab pos="1523880" algn="l"/>
                <a:tab pos="2286000" algn="l"/>
                <a:tab pos="3047760" algn="l"/>
                <a:tab pos="3809880" algn="l"/>
                <a:tab pos="4572000" algn="l"/>
                <a:tab pos="5333760" algn="l"/>
                <a:tab pos="6095880" algn="l"/>
                <a:tab pos="6858000" algn="l"/>
                <a:tab pos="7619760" algn="l"/>
                <a:tab pos="8381880" algn="l"/>
                <a:tab pos="9144000" algn="l"/>
                <a:tab pos="9905760" algn="l"/>
                <a:tab pos="10667880" algn="l"/>
              </a:tabLst>
            </a:pPr>
            <a:r>
              <a:rPr lang="es-ES" sz="2000" b="1" strike="noStrike" spc="-1">
                <a:solidFill>
                  <a:srgbClr val="FF3300"/>
                </a:solidFill>
                <a:latin typeface="Arial"/>
                <a:ea typeface="DejaVu Sans"/>
              </a:rPr>
              <a:t>Juan Gómez de la Mora</a:t>
            </a:r>
            <a:r>
              <a:rPr lang="es-ES" sz="2000" b="0" strike="noStrike" spc="-1">
                <a:solidFill>
                  <a:srgbClr val="FF3300"/>
                </a:solidFill>
                <a:latin typeface="Arial"/>
                <a:ea typeface="DejaVu Sans"/>
              </a:rPr>
              <a:t>,</a:t>
            </a:r>
            <a:r>
              <a:rPr lang="es-ES" sz="2000" b="0" strike="noStrike" spc="-1">
                <a:solidFill>
                  <a:srgbClr val="FFFFFF"/>
                </a:solidFill>
                <a:latin typeface="Arial"/>
                <a:ea typeface="DejaVu Sans"/>
              </a:rPr>
              <a:t> Ayuntamiento de Madrid</a:t>
            </a:r>
            <a:endParaRPr lang="es-ES" sz="2000" b="0" strike="noStrike" spc="-1">
              <a:latin typeface="Arial"/>
            </a:endParaRPr>
          </a:p>
        </p:txBody>
      </p:sp>
      <p:pic>
        <p:nvPicPr>
          <p:cNvPr id="761" name="Picture 4_16"/>
          <p:cNvPicPr/>
          <p:nvPr/>
        </p:nvPicPr>
        <p:blipFill>
          <a:blip r:embed="rId2" cstate="print"/>
          <a:stretch/>
        </p:blipFill>
        <p:spPr>
          <a:xfrm>
            <a:off x="34920" y="907920"/>
            <a:ext cx="6913080" cy="4464000"/>
          </a:xfrm>
          <a:prstGeom prst="rect">
            <a:avLst/>
          </a:prstGeom>
          <a:ln w="0">
            <a:noFill/>
          </a:ln>
        </p:spPr>
      </p:pic>
      <p:sp>
        <p:nvSpPr>
          <p:cNvPr id="762" name="CustomShape 3"/>
          <p:cNvSpPr/>
          <p:nvPr/>
        </p:nvSpPr>
        <p:spPr>
          <a:xfrm>
            <a:off x="108000" y="5444640"/>
            <a:ext cx="8424360" cy="1008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a:bodyPr>
          <a:lstStyle/>
          <a:p>
            <a:pP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000" b="1" strike="noStrike" spc="-1">
                <a:solidFill>
                  <a:srgbClr val="FFFFFF"/>
                </a:solidFill>
                <a:latin typeface="Arial"/>
              </a:rPr>
              <a:t>Se mantienen los esquemas fundamentales del edificio en lo constructivo derivados de las formas herrerianas, sobre los que se diseñan todo tipo de fantasías ornamentales.</a:t>
            </a:r>
            <a:endParaRPr lang="es-ES" sz="2000" b="0" strike="noStrike" spc="-1">
              <a:latin typeface="Arial"/>
            </a:endParaRPr>
          </a:p>
        </p:txBody>
      </p:sp>
      <p:sp>
        <p:nvSpPr>
          <p:cNvPr id="763" name="CustomShape 4"/>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El Barroco en España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7" presetClass="entr" fill="hold" nodeType="afterEffect">
                                  <p:stCondLst>
                                    <p:cond delay="0"/>
                                  </p:stCondLst>
                                  <p:iterate type="lt">
                                    <p:tmAbs val="40"/>
                                  </p:iterate>
                                  <p:childTnLst>
                                    <p:set>
                                      <p:cBhvr>
                                        <p:cTn id="6" dur="1" fill="hold">
                                          <p:stCondLst>
                                            <p:cond delay="0"/>
                                          </p:stCondLst>
                                        </p:cTn>
                                        <p:tgtEl>
                                          <p:spTgt spid="762">
                                            <p:txEl>
                                              <p:pRg st="0" end="0"/>
                                            </p:txEl>
                                          </p:spTgt>
                                        </p:tgtEl>
                                        <p:attrNameLst>
                                          <p:attrName>style.visibility</p:attrName>
                                        </p:attrNameLst>
                                      </p:cBhvr>
                                      <p:to>
                                        <p:strVal val="visible"/>
                                      </p:to>
                                    </p:set>
                                    <p:anim calcmode="discrete" valueType="clr">
                                      <p:cBhvr additive="repl">
                                        <p:cTn id="7" dur="80"/>
                                        <p:tgtEl>
                                          <p:spTgt spid="762">
                                            <p:txEl>
                                              <p:pRg st="0" end="0"/>
                                            </p:txEl>
                                          </p:spTgt>
                                        </p:tgtEl>
                                        <p:attrNameLst>
                                          <p:attrName>style.color</p:attrName>
                                        </p:attrNameLst>
                                      </p:cBhvr>
                                      <p:tavLst>
                                        <p:tav tm="0">
                                          <p:val>
                                            <p:strVal val="rgb(0,51,51)"/>
                                          </p:val>
                                        </p:tav>
                                        <p:tav tm="50000">
                                          <p:val>
                                            <p:strVal val="rgb(0,-52,-52)"/>
                                          </p:val>
                                        </p:tav>
                                      </p:tavLst>
                                    </p:anim>
                                    <p:anim calcmode="discrete" valueType="clr">
                                      <p:cBhvr additive="repl">
                                        <p:cTn id="8" dur="80"/>
                                        <p:tgtEl>
                                          <p:spTgt spid="762">
                                            <p:txEl>
                                              <p:pRg st="0" end="0"/>
                                            </p:txEl>
                                          </p:spTgt>
                                        </p:tgtEl>
                                        <p:attrNameLst>
                                          <p:attrName>fillcolor</p:attrName>
                                        </p:attrNameLst>
                                      </p:cBhvr>
                                      <p:tavLst>
                                        <p:tav tm="0">
                                          <p:val>
                                            <p:strVal val="rgb(0,51,51)"/>
                                          </p:val>
                                        </p:tav>
                                        <p:tav tm="50000">
                                          <p:val>
                                            <p:strVal val="rgb(0,-52,-52)"/>
                                          </p:val>
                                        </p:tav>
                                      </p:tavLst>
                                    </p:anim>
                                    <p:set>
                                      <p:cBhvr>
                                        <p:cTn id="9" dur="80"/>
                                        <p:tgtEl>
                                          <p:spTgt spid="76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CustomShape 1"/>
          <p:cNvSpPr/>
          <p:nvPr/>
        </p:nvSpPr>
        <p:spPr>
          <a:xfrm>
            <a:off x="5651640" y="981000"/>
            <a:ext cx="3276000" cy="49089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FF"/>
                </a:solidFill>
                <a:latin typeface="Arial"/>
                <a:ea typeface="DejaVu Sans"/>
              </a:rPr>
              <a:t>No hay grandes atrevimientos en la modificación de las plantas de los edificios, por lo que los espacios internos no se dislocan en exceso, manteniendo una unidad relativamente clásica (</a:t>
            </a:r>
            <a:r>
              <a:rPr lang="es-ES_tradnl" sz="1800" b="1" i="1" strike="noStrike" spc="-1">
                <a:solidFill>
                  <a:srgbClr val="FFFFFF"/>
                </a:solidFill>
                <a:latin typeface="Arial"/>
                <a:ea typeface="DejaVu Sans"/>
              </a:rPr>
              <a:t>planta de cajón</a:t>
            </a:r>
            <a:r>
              <a:rPr lang="es-ES_tradnl" sz="1800" b="0" strike="noStrike" spc="-1">
                <a:solidFill>
                  <a:srgbClr val="FFFFFF"/>
                </a:solidFill>
                <a:latin typeface="Arial"/>
                <a:ea typeface="DejaVu Sans"/>
              </a:rPr>
              <a:t>).</a:t>
            </a:r>
            <a:endParaRPr lang="es-ES" sz="1800" b="0" strike="noStrike" spc="-1">
              <a:latin typeface="Arial"/>
            </a:endParaRPr>
          </a:p>
          <a:p>
            <a:pPr>
              <a:lnSpc>
                <a:spcPct val="100000"/>
              </a:lnSpc>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FF"/>
                </a:solidFill>
                <a:latin typeface="Arial"/>
                <a:ea typeface="DejaVu Sans"/>
              </a:rPr>
              <a:t>Las plantas centralizadas y ovales apenas se utilizan en España.</a:t>
            </a:r>
            <a:endParaRPr lang="es-ES" sz="1800" b="0" strike="noStrike" spc="-1">
              <a:latin typeface="Arial"/>
            </a:endParaRPr>
          </a:p>
          <a:p>
            <a:pPr>
              <a:lnSpc>
                <a:spcPct val="100000"/>
              </a:lnSpc>
              <a:spcAft>
                <a:spcPts val="5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800" b="0" strike="noStrike" spc="-1">
                <a:solidFill>
                  <a:srgbClr val="FFFFFF"/>
                </a:solidFill>
                <a:latin typeface="Arial"/>
                <a:ea typeface="DejaVu Sans"/>
              </a:rPr>
              <a:t>Los materiales que se emplean se caracterizan por su pobreza (el </a:t>
            </a:r>
            <a:r>
              <a:rPr lang="es-ES_tradnl" sz="1800" b="1" strike="noStrike" spc="-1">
                <a:solidFill>
                  <a:srgbClr val="FFFFFF"/>
                </a:solidFill>
                <a:latin typeface="Arial"/>
                <a:ea typeface="DejaVu Sans"/>
              </a:rPr>
              <a:t>ladrillo</a:t>
            </a:r>
            <a:r>
              <a:rPr lang="es-ES_tradnl" sz="1800" b="0" strike="noStrike" spc="-1">
                <a:solidFill>
                  <a:srgbClr val="FFFFFF"/>
                </a:solidFill>
                <a:latin typeface="Arial"/>
                <a:ea typeface="DejaVu Sans"/>
              </a:rPr>
              <a:t>), reservándose la piedra y el mármol para enmarcar puertas y ventanas.</a:t>
            </a:r>
            <a:endParaRPr lang="es-ES" sz="1800" b="0" strike="noStrike" spc="-1">
              <a:latin typeface="Arial"/>
            </a:endParaRPr>
          </a:p>
        </p:txBody>
      </p:sp>
      <p:pic>
        <p:nvPicPr>
          <p:cNvPr id="765" name="Picture 3_20" descr="carcel2"/>
          <p:cNvPicPr/>
          <p:nvPr/>
        </p:nvPicPr>
        <p:blipFill>
          <a:blip r:embed="rId2" cstate="print"/>
          <a:stretch/>
        </p:blipFill>
        <p:spPr>
          <a:xfrm>
            <a:off x="108000" y="1052640"/>
            <a:ext cx="5327280" cy="3493440"/>
          </a:xfrm>
          <a:prstGeom prst="rect">
            <a:avLst/>
          </a:prstGeom>
          <a:ln w="0">
            <a:noFill/>
          </a:ln>
        </p:spPr>
      </p:pic>
      <p:sp>
        <p:nvSpPr>
          <p:cNvPr id="766" name="CustomShape 2"/>
          <p:cNvSpPr/>
          <p:nvPr/>
        </p:nvSpPr>
        <p:spPr>
          <a:xfrm>
            <a:off x="0" y="4581360"/>
            <a:ext cx="5508360" cy="71892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0" strike="noStrike" spc="-1">
                <a:solidFill>
                  <a:srgbClr val="FF3300"/>
                </a:solidFill>
                <a:latin typeface="Times New Roman"/>
                <a:ea typeface="DejaVu Sans"/>
              </a:rPr>
              <a:t>Alonso Carbonell.</a:t>
            </a:r>
            <a:r>
              <a:t/>
            </a:r>
            <a:br/>
            <a:r>
              <a:rPr lang="es-ES" sz="1800" b="0" strike="noStrike" spc="-1">
                <a:solidFill>
                  <a:srgbClr val="FFFFFF"/>
                </a:solidFill>
                <a:latin typeface="Times New Roman"/>
                <a:ea typeface="DejaVu Sans"/>
              </a:rPr>
              <a:t> </a:t>
            </a:r>
            <a:r>
              <a:rPr lang="es-ES" sz="1800" b="0" strike="noStrike" spc="-1">
                <a:solidFill>
                  <a:srgbClr val="CBCBCB"/>
                </a:solidFill>
                <a:latin typeface="Times New Roman"/>
                <a:ea typeface="DejaVu Sans"/>
              </a:rPr>
              <a:t>Cárcel de Corte. Palacio de Santa Cruz</a:t>
            </a:r>
            <a:r>
              <a:rPr lang="es-ES" sz="1800" b="0" strike="noStrike" spc="-1">
                <a:solidFill>
                  <a:srgbClr val="FFFFFF"/>
                </a:solidFill>
                <a:latin typeface="Times New Roman"/>
                <a:ea typeface="DejaVu Sans"/>
              </a:rPr>
              <a:t> [Ministerio de Asuntos Exteriores], Madrid, 1629</a:t>
            </a:r>
            <a:endParaRPr lang="es-ES" sz="1800" b="0" strike="noStrike" spc="-1">
              <a:latin typeface="Arial"/>
            </a:endParaRPr>
          </a:p>
        </p:txBody>
      </p:sp>
      <p:sp>
        <p:nvSpPr>
          <p:cNvPr id="767" name="CustomShape 3"/>
          <p:cNvSpPr/>
          <p:nvPr/>
        </p:nvSpPr>
        <p:spPr>
          <a:xfrm>
            <a:off x="0" y="620640"/>
            <a:ext cx="9153000" cy="2156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Times New Roman"/>
                <a:ea typeface="DejaVu Sans"/>
              </a:rPr>
              <a:t>PRIMERA ETAPA</a:t>
            </a:r>
            <a:endParaRPr lang="es-ES" sz="1800" b="0" strike="noStrike" spc="-1">
              <a:latin typeface="Arial"/>
            </a:endParaRPr>
          </a:p>
        </p:txBody>
      </p:sp>
      <p:sp>
        <p:nvSpPr>
          <p:cNvPr id="768" name="CustomShape 4"/>
          <p:cNvSpPr/>
          <p:nvPr/>
        </p:nvSpPr>
        <p:spPr>
          <a:xfrm>
            <a:off x="0" y="109440"/>
            <a:ext cx="9143640" cy="3679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12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FF"/>
                </a:solidFill>
                <a:latin typeface="Arial"/>
                <a:ea typeface="DejaVu Sans"/>
              </a:rPr>
              <a:t>- El Barroco en España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764">
                                            <p:txEl>
                                              <p:pRg st="0" end="0"/>
                                            </p:txEl>
                                          </p:spTgt>
                                        </p:tgtEl>
                                        <p:attrNameLst>
                                          <p:attrName>style.visibility</p:attrName>
                                        </p:attrNameLst>
                                      </p:cBhvr>
                                      <p:to>
                                        <p:strVal val="visible"/>
                                      </p:to>
                                    </p:set>
                                    <p:animEffect transition="in" filter="fade">
                                      <p:cBhvr additive="repl">
                                        <p:cTn id="7" dur="1000"/>
                                        <p:tgtEl>
                                          <p:spTgt spid="764">
                                            <p:txEl>
                                              <p:pRg st="0" end="0"/>
                                            </p:txEl>
                                          </p:spTgt>
                                        </p:tgtEl>
                                      </p:cBhvr>
                                    </p:animEffect>
                                  </p:childTnLst>
                                </p:cTn>
                              </p:par>
                            </p:childTnLst>
                          </p:cTn>
                        </p:par>
                        <p:par>
                          <p:cTn id="8" fill="hold">
                            <p:stCondLst>
                              <p:cond delay="1000"/>
                            </p:stCondLst>
                            <p:childTnLst>
                              <p:par>
                                <p:cTn id="9" presetID="10" presetClass="entr" fill="hold" nodeType="afterEffect">
                                  <p:stCondLst>
                                    <p:cond delay="0"/>
                                  </p:stCondLst>
                                  <p:childTnLst>
                                    <p:set>
                                      <p:cBhvr>
                                        <p:cTn id="10" dur="1" fill="hold">
                                          <p:stCondLst>
                                            <p:cond delay="0"/>
                                          </p:stCondLst>
                                        </p:cTn>
                                        <p:tgtEl>
                                          <p:spTgt spid="764">
                                            <p:txEl>
                                              <p:pRg st="1" end="1"/>
                                            </p:txEl>
                                          </p:spTgt>
                                        </p:tgtEl>
                                        <p:attrNameLst>
                                          <p:attrName>style.visibility</p:attrName>
                                        </p:attrNameLst>
                                      </p:cBhvr>
                                      <p:to>
                                        <p:strVal val="visible"/>
                                      </p:to>
                                    </p:set>
                                    <p:animEffect transition="in" filter="fade">
                                      <p:cBhvr additive="repl">
                                        <p:cTn id="11" dur="1000"/>
                                        <p:tgtEl>
                                          <p:spTgt spid="764">
                                            <p:txEl>
                                              <p:pRg st="1" end="1"/>
                                            </p:txEl>
                                          </p:spTgt>
                                        </p:tgtEl>
                                      </p:cBhvr>
                                    </p:animEffect>
                                  </p:childTnLst>
                                </p:cTn>
                              </p:par>
                            </p:childTnLst>
                          </p:cTn>
                        </p:par>
                        <p:par>
                          <p:cTn id="12" fill="hold">
                            <p:stCondLst>
                              <p:cond delay="2000"/>
                            </p:stCondLst>
                            <p:childTnLst>
                              <p:par>
                                <p:cTn id="13" presetID="10" presetClass="entr" fill="hold" nodeType="afterEffect">
                                  <p:stCondLst>
                                    <p:cond delay="0"/>
                                  </p:stCondLst>
                                  <p:childTnLst>
                                    <p:set>
                                      <p:cBhvr>
                                        <p:cTn id="14" dur="1" fill="hold">
                                          <p:stCondLst>
                                            <p:cond delay="0"/>
                                          </p:stCondLst>
                                        </p:cTn>
                                        <p:tgtEl>
                                          <p:spTgt spid="764">
                                            <p:txEl>
                                              <p:pRg st="2" end="2"/>
                                            </p:txEl>
                                          </p:spTgt>
                                        </p:tgtEl>
                                        <p:attrNameLst>
                                          <p:attrName>style.visibility</p:attrName>
                                        </p:attrNameLst>
                                      </p:cBhvr>
                                      <p:to>
                                        <p:strVal val="visible"/>
                                      </p:to>
                                    </p:set>
                                    <p:animEffect transition="in" filter="fade">
                                      <p:cBhvr additive="repl">
                                        <p:cTn id="15" dur="1000"/>
                                        <p:tgtEl>
                                          <p:spTgt spid="7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CustomShape 1"/>
          <p:cNvSpPr/>
          <p:nvPr/>
        </p:nvSpPr>
        <p:spPr>
          <a:xfrm>
            <a:off x="685800" y="609120"/>
            <a:ext cx="7772040" cy="1142640"/>
          </a:xfrm>
          <a:prstGeom prst="rect">
            <a:avLst/>
          </a:prstGeom>
          <a:noFill/>
          <a:ln w="0">
            <a:noFill/>
          </a:ln>
        </p:spPr>
        <p:style>
          <a:lnRef idx="0">
            <a:scrgbClr r="0" g="0" b="0"/>
          </a:lnRef>
          <a:fillRef idx="0">
            <a:scrgbClr r="0" g="0" b="0"/>
          </a:fillRef>
          <a:effectRef idx="0">
            <a:scrgbClr r="0" g="0" b="0"/>
          </a:effectRef>
          <a:fontRef idx="minor"/>
        </p:style>
      </p:sp>
      <p:pic>
        <p:nvPicPr>
          <p:cNvPr id="770" name="Picture 3_21" descr="STCRUZ4"/>
          <p:cNvPicPr/>
          <p:nvPr/>
        </p:nvPicPr>
        <p:blipFill>
          <a:blip r:embed="rId2" cstate="print"/>
          <a:stretch/>
        </p:blipFill>
        <p:spPr>
          <a:xfrm>
            <a:off x="611280" y="404640"/>
            <a:ext cx="3918960" cy="5903640"/>
          </a:xfrm>
          <a:prstGeom prst="rect">
            <a:avLst/>
          </a:prstGeom>
          <a:ln w="0">
            <a:noFill/>
          </a:ln>
        </p:spPr>
      </p:pic>
      <p:pic>
        <p:nvPicPr>
          <p:cNvPr id="771" name="Picture 4_17" descr="STCRUZ1"/>
          <p:cNvPicPr/>
          <p:nvPr/>
        </p:nvPicPr>
        <p:blipFill>
          <a:blip r:embed="rId3" cstate="print"/>
          <a:stretch/>
        </p:blipFill>
        <p:spPr>
          <a:xfrm>
            <a:off x="5003640" y="981000"/>
            <a:ext cx="3481200" cy="4392360"/>
          </a:xfrm>
          <a:prstGeom prst="rect">
            <a:avLst/>
          </a:prstGeom>
          <a:ln w="0">
            <a:noFill/>
          </a:ln>
        </p:spPr>
      </p:pic>
      <p:sp>
        <p:nvSpPr>
          <p:cNvPr id="772" name="CustomShape 2"/>
          <p:cNvSpPr/>
          <p:nvPr/>
        </p:nvSpPr>
        <p:spPr>
          <a:xfrm>
            <a:off x="4629600" y="5877000"/>
            <a:ext cx="4516560" cy="732960"/>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400" b="1" strike="noStrike" spc="-1">
                <a:solidFill>
                  <a:srgbClr val="FF3300"/>
                </a:solidFill>
                <a:latin typeface="Arial"/>
                <a:ea typeface="DejaVu Sans"/>
              </a:rPr>
              <a:t>Alonso Carbonell.</a:t>
            </a:r>
            <a:r>
              <a:t/>
            </a:r>
            <a:br/>
            <a:r>
              <a:rPr lang="es-ES" sz="1400" b="1" strike="noStrike" spc="-1">
                <a:solidFill>
                  <a:srgbClr val="FFFFFF"/>
                </a:solidFill>
                <a:latin typeface="Arial"/>
                <a:ea typeface="DejaVu Sans"/>
              </a:rPr>
              <a:t> </a:t>
            </a:r>
            <a:r>
              <a:rPr lang="es-ES" sz="1400" b="1" strike="noStrike" spc="-1">
                <a:solidFill>
                  <a:srgbClr val="CBCBCB"/>
                </a:solidFill>
                <a:latin typeface="Arial"/>
                <a:ea typeface="DejaVu Sans"/>
              </a:rPr>
              <a:t>Cárcel de Corte. Palacio de Santa Cruz</a:t>
            </a:r>
            <a:r>
              <a:rPr lang="es-ES" sz="1400" b="1" strike="noStrike" spc="-1">
                <a:solidFill>
                  <a:srgbClr val="FFFFFF"/>
                </a:solidFill>
                <a:latin typeface="Arial"/>
                <a:ea typeface="DejaVu Sans"/>
              </a:rPr>
              <a:t> [Ministerio </a:t>
            </a:r>
            <a:endParaRPr lang="es-ES" sz="14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400" b="1" strike="noStrike" spc="-1">
                <a:solidFill>
                  <a:srgbClr val="FFFFFF"/>
                </a:solidFill>
                <a:latin typeface="Arial"/>
                <a:ea typeface="DejaVu Sans"/>
              </a:rPr>
              <a:t>de Asuntos Exteriores], Madrid, 1629</a:t>
            </a:r>
            <a:endParaRPr lang="es-ES" sz="1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945</TotalTime>
  <Words>5733</Words>
  <Application>Microsoft Office PowerPoint</Application>
  <PresentationFormat>Presentación en pantalla (4:3)</PresentationFormat>
  <Paragraphs>491</Paragraphs>
  <Slides>141</Slides>
  <Notes>0</Notes>
  <HiddenSlides>0</HiddenSlides>
  <MMClips>0</MMClips>
  <ScaleCrop>false</ScaleCrop>
  <HeadingPairs>
    <vt:vector size="4" baseType="variant">
      <vt:variant>
        <vt:lpstr>Tema</vt:lpstr>
      </vt:variant>
      <vt:variant>
        <vt:i4>8</vt:i4>
      </vt:variant>
      <vt:variant>
        <vt:lpstr>Títulos de diapositiva</vt:lpstr>
      </vt:variant>
      <vt:variant>
        <vt:i4>141</vt:i4>
      </vt:variant>
    </vt:vector>
  </HeadingPairs>
  <TitlesOfParts>
    <vt:vector size="149" baseType="lpstr">
      <vt:lpstr>Office Theme</vt:lpstr>
      <vt:lpstr>Office Theme</vt:lpstr>
      <vt:lpstr>Office Theme</vt:lpstr>
      <vt:lpstr>Office Theme</vt:lpstr>
      <vt:lpstr>Office Theme</vt:lpstr>
      <vt:lpstr>Office Theme</vt:lpstr>
      <vt:lpstr>Office Theme</vt:lpstr>
      <vt:lpstr>Office Theme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ARTE BARROCO</dc:title>
  <dc:creator>ELENA</dc:creator>
  <cp:lastModifiedBy>Miguel A Richart B</cp:lastModifiedBy>
  <cp:revision>89</cp:revision>
  <dcterms:created xsi:type="dcterms:W3CDTF">2012-02-12T11:59:57Z</dcterms:created>
  <dcterms:modified xsi:type="dcterms:W3CDTF">2024-03-03T10:23:26Z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Presentación en pantalla (4:3)</vt:lpwstr>
  </property>
  <property fmtid="{D5CDD505-2E9C-101B-9397-08002B2CF9AE}" pid="3" name="Slides">
    <vt:i4>125</vt:i4>
  </property>
</Properties>
</file>