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s/slide99.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s/slide98.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Layouts/slideLayout68.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Lst>
  <p:notesMasterIdLst>
    <p:notesMasterId r:id="rId111"/>
  </p:notesMasterIdLst>
  <p:sldIdLst>
    <p:sldId id="256" r:id="rId7"/>
    <p:sldId id="257" r:id="rId8"/>
    <p:sldId id="263" r:id="rId9"/>
    <p:sldId id="264" r:id="rId10"/>
    <p:sldId id="265" r:id="rId11"/>
    <p:sldId id="267" r:id="rId12"/>
    <p:sldId id="268" r:id="rId13"/>
    <p:sldId id="269" r:id="rId14"/>
    <p:sldId id="521" r:id="rId15"/>
    <p:sldId id="427" r:id="rId16"/>
    <p:sldId id="525" r:id="rId17"/>
    <p:sldId id="522" r:id="rId18"/>
    <p:sldId id="523" r:id="rId19"/>
    <p:sldId id="428" r:id="rId20"/>
    <p:sldId id="430" r:id="rId21"/>
    <p:sldId id="431" r:id="rId22"/>
    <p:sldId id="432" r:id="rId23"/>
    <p:sldId id="533" r:id="rId24"/>
    <p:sldId id="433" r:id="rId25"/>
    <p:sldId id="550" r:id="rId26"/>
    <p:sldId id="434" r:id="rId27"/>
    <p:sldId id="435" r:id="rId28"/>
    <p:sldId id="436" r:id="rId29"/>
    <p:sldId id="552" r:id="rId30"/>
    <p:sldId id="554" r:id="rId31"/>
    <p:sldId id="437" r:id="rId32"/>
    <p:sldId id="438" r:id="rId33"/>
    <p:sldId id="439" r:id="rId34"/>
    <p:sldId id="441" r:id="rId35"/>
    <p:sldId id="536" r:id="rId36"/>
    <p:sldId id="442" r:id="rId37"/>
    <p:sldId id="444" r:id="rId38"/>
    <p:sldId id="537" r:id="rId39"/>
    <p:sldId id="535" r:id="rId40"/>
    <p:sldId id="445" r:id="rId41"/>
    <p:sldId id="446" r:id="rId42"/>
    <p:sldId id="449" r:id="rId43"/>
    <p:sldId id="447" r:id="rId44"/>
    <p:sldId id="538" r:id="rId45"/>
    <p:sldId id="539" r:id="rId46"/>
    <p:sldId id="448" r:id="rId47"/>
    <p:sldId id="548" r:id="rId48"/>
    <p:sldId id="450" r:id="rId49"/>
    <p:sldId id="549" r:id="rId50"/>
    <p:sldId id="453" r:id="rId51"/>
    <p:sldId id="454" r:id="rId52"/>
    <p:sldId id="455" r:id="rId53"/>
    <p:sldId id="456" r:id="rId54"/>
    <p:sldId id="541" r:id="rId55"/>
    <p:sldId id="542" r:id="rId56"/>
    <p:sldId id="543" r:id="rId57"/>
    <p:sldId id="544" r:id="rId58"/>
    <p:sldId id="546" r:id="rId59"/>
    <p:sldId id="547" r:id="rId60"/>
    <p:sldId id="488" r:id="rId61"/>
    <p:sldId id="511" r:id="rId62"/>
    <p:sldId id="512" r:id="rId63"/>
    <p:sldId id="513" r:id="rId64"/>
    <p:sldId id="514" r:id="rId65"/>
    <p:sldId id="555" r:id="rId66"/>
    <p:sldId id="556" r:id="rId67"/>
    <p:sldId id="557" r:id="rId68"/>
    <p:sldId id="558" r:id="rId69"/>
    <p:sldId id="559" r:id="rId70"/>
    <p:sldId id="560" r:id="rId71"/>
    <p:sldId id="561" r:id="rId72"/>
    <p:sldId id="562" r:id="rId73"/>
    <p:sldId id="563" r:id="rId74"/>
    <p:sldId id="564" r:id="rId75"/>
    <p:sldId id="565" r:id="rId76"/>
    <p:sldId id="566" r:id="rId77"/>
    <p:sldId id="567" r:id="rId78"/>
    <p:sldId id="568" r:id="rId79"/>
    <p:sldId id="569" r:id="rId80"/>
    <p:sldId id="570" r:id="rId81"/>
    <p:sldId id="571" r:id="rId82"/>
    <p:sldId id="572" r:id="rId83"/>
    <p:sldId id="573" r:id="rId84"/>
    <p:sldId id="574" r:id="rId85"/>
    <p:sldId id="575" r:id="rId86"/>
    <p:sldId id="576" r:id="rId87"/>
    <p:sldId id="577" r:id="rId88"/>
    <p:sldId id="578" r:id="rId89"/>
    <p:sldId id="579" r:id="rId90"/>
    <p:sldId id="580" r:id="rId91"/>
    <p:sldId id="581" r:id="rId92"/>
    <p:sldId id="582" r:id="rId93"/>
    <p:sldId id="583" r:id="rId94"/>
    <p:sldId id="584" r:id="rId95"/>
    <p:sldId id="585" r:id="rId96"/>
    <p:sldId id="586" r:id="rId97"/>
    <p:sldId id="587" r:id="rId98"/>
    <p:sldId id="588" r:id="rId99"/>
    <p:sldId id="589" r:id="rId100"/>
    <p:sldId id="590" r:id="rId101"/>
    <p:sldId id="591" r:id="rId102"/>
    <p:sldId id="592" r:id="rId103"/>
    <p:sldId id="593" r:id="rId104"/>
    <p:sldId id="594" r:id="rId105"/>
    <p:sldId id="595" r:id="rId106"/>
    <p:sldId id="596" r:id="rId107"/>
    <p:sldId id="597" r:id="rId108"/>
    <p:sldId id="598" r:id="rId109"/>
    <p:sldId id="599" r:id="rId110"/>
  </p:sldIdLst>
  <p:sldSz cx="9144000" cy="6858000" type="screen4x3"/>
  <p:notesSz cx="7559675" cy="106918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324" y="-6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44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presProps" Target="pres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slide" Target="slides/slide104.xml"/><Relationship Id="rId115"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276600" cy="534988"/>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4281488" y="0"/>
            <a:ext cx="3276600" cy="534988"/>
          </a:xfrm>
          <a:prstGeom prst="rect">
            <a:avLst/>
          </a:prstGeom>
        </p:spPr>
        <p:txBody>
          <a:bodyPr vert="horz" lIns="91440" tIns="45720" rIns="91440" bIns="45720" rtlCol="0"/>
          <a:lstStyle>
            <a:lvl1pPr algn="r">
              <a:defRPr sz="1200"/>
            </a:lvl1pPr>
          </a:lstStyle>
          <a:p>
            <a:fld id="{26DDE8E5-40C8-4F09-866F-F7A98AB3A672}" type="datetimeFigureOut">
              <a:rPr lang="es-ES" smtClean="0"/>
              <a:t>03/03/2024</a:t>
            </a:fld>
            <a:endParaRPr lang="es-ES"/>
          </a:p>
        </p:txBody>
      </p:sp>
      <p:sp>
        <p:nvSpPr>
          <p:cNvPr id="4" name="3 Marcador de imagen de diapositiva"/>
          <p:cNvSpPr>
            <a:spLocks noGrp="1" noRot="1" noChangeAspect="1"/>
          </p:cNvSpPr>
          <p:nvPr>
            <p:ph type="sldImg" idx="2"/>
          </p:nvPr>
        </p:nvSpPr>
        <p:spPr>
          <a:xfrm>
            <a:off x="1106488" y="801688"/>
            <a:ext cx="5346700" cy="4010025"/>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755650" y="5078413"/>
            <a:ext cx="6048375" cy="4811712"/>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10155238"/>
            <a:ext cx="3276600" cy="534987"/>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4281488" y="10155238"/>
            <a:ext cx="3276600" cy="534987"/>
          </a:xfrm>
          <a:prstGeom prst="rect">
            <a:avLst/>
          </a:prstGeom>
        </p:spPr>
        <p:txBody>
          <a:bodyPr vert="horz" lIns="91440" tIns="45720" rIns="91440" bIns="45720" rtlCol="0" anchor="b"/>
          <a:lstStyle>
            <a:lvl1pPr algn="r">
              <a:defRPr sz="1200"/>
            </a:lvl1pPr>
          </a:lstStyle>
          <a:p>
            <a:fld id="{CE9D1154-93FC-438B-B785-081D6A42DF64}" type="slidenum">
              <a:rPr lang="es-ES" smtClean="0"/>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Rot="1" noChangeArrowheads="1" noTextEdit="1"/>
          </p:cNvSpPr>
          <p:nvPr>
            <p:ph type="sldImg"/>
          </p:nvPr>
        </p:nvSpPr>
        <p:spPr bwMode="auto">
          <a:xfrm>
            <a:off x="1259946" y="801886"/>
            <a:ext cx="5039783" cy="4009430"/>
          </a:xfrm>
          <a:prstGeom prst="rect">
            <a:avLst/>
          </a:prstGeom>
          <a:noFill/>
          <a:ln>
            <a:solidFill>
              <a:srgbClr val="000000"/>
            </a:solidFill>
            <a:miter lim="800000"/>
            <a:headEnd/>
            <a:tailEnd/>
          </a:ln>
        </p:spPr>
      </p:sp>
      <p:sp>
        <p:nvSpPr>
          <p:cNvPr id="138243" name="Rectangle 3"/>
          <p:cNvSpPr>
            <a:spLocks noGrp="1" noChangeArrowheads="1"/>
          </p:cNvSpPr>
          <p:nvPr>
            <p:ph type="body" idx="1"/>
          </p:nvPr>
        </p:nvSpPr>
        <p:spPr bwMode="auto">
          <a:xfrm>
            <a:off x="755968" y="5078611"/>
            <a:ext cx="6047740" cy="4811316"/>
          </a:xfrm>
          <a:prstGeom prst="rect">
            <a:avLst/>
          </a:prstGeom>
          <a:noFill/>
          <a:ln>
            <a:miter lim="800000"/>
            <a:headEnd/>
            <a:tailEnd/>
          </a:ln>
        </p:spPr>
        <p:txBody>
          <a:bodyPr/>
          <a:lstStyle/>
          <a:p>
            <a:r>
              <a:rPr lang="es-ES"/>
              <a:t>No es segura la correspondencia entre obra y título-comentario (Artehistoria)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s-ES" sz="3200" b="0" strike="noStrike" spc="-1">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s-ES" sz="3200" b="0" strike="noStrike" spc="-1">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s-ES" sz="3200" b="0" strike="noStrike" spc="-1">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s-ES" sz="3200" b="0" strike="noStrike" spc="-1">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s-ES" sz="3200" b="0" strike="noStrike" spc="-1">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s-ES" sz="3200" b="0" strike="noStrike" spc="-1">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41"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43"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4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4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5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5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
        <p:nvSpPr>
          <p:cNvPr id="5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5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56"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5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60"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62"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s-ES" sz="3200" b="0" strike="noStrike" spc="-1">
              <a:latin typeface="Arial"/>
            </a:endParaRPr>
          </a:p>
        </p:txBody>
      </p:sp>
      <p:sp>
        <p:nvSpPr>
          <p:cNvPr id="63"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6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
        <p:nvSpPr>
          <p:cNvPr id="68"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s-ES" sz="3200" b="0" strike="noStrike" spc="-1">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s-ES" sz="3200" b="0" strike="noStrike" spc="-1">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s-ES" sz="3200" b="0" strike="noStrike" spc="-1">
              <a:latin typeface="Arial"/>
            </a:endParaRPr>
          </a:p>
        </p:txBody>
      </p:sp>
      <p:sp>
        <p:nvSpPr>
          <p:cNvPr id="73"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s-ES" sz="3200" b="0" strike="noStrike" spc="-1">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s-ES" sz="3200" b="0" strike="noStrike" spc="-1">
              <a:latin typeface="Arial"/>
            </a:endParaRPr>
          </a:p>
        </p:txBody>
      </p:sp>
      <p:sp>
        <p:nvSpPr>
          <p:cNvPr id="75"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6858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9812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48200" y="41148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fecha"/>
          <p:cNvSpPr>
            <a:spLocks noGrp="1"/>
          </p:cNvSpPr>
          <p:nvPr>
            <p:ph type="dt" sz="half" idx="10"/>
          </p:nvPr>
        </p:nvSpPr>
        <p:spPr>
          <a:xfrm>
            <a:off x="685800" y="6248400"/>
            <a:ext cx="1905000" cy="457200"/>
          </a:xfrm>
          <a:prstGeom prst="rect">
            <a:avLst/>
          </a:prstGeom>
        </p:spPr>
        <p:txBody>
          <a:bodyPr/>
          <a:lstStyle>
            <a:lvl1pPr>
              <a:defRPr/>
            </a:lvl1pPr>
          </a:lstStyle>
          <a:p>
            <a:endParaRPr lang="es-ES"/>
          </a:p>
        </p:txBody>
      </p:sp>
      <p:sp>
        <p:nvSpPr>
          <p:cNvPr id="7" name="6 Marcador de pie de página"/>
          <p:cNvSpPr>
            <a:spLocks noGrp="1"/>
          </p:cNvSpPr>
          <p:nvPr>
            <p:ph type="ftr" sz="quarter" idx="11"/>
          </p:nvPr>
        </p:nvSpPr>
        <p:spPr>
          <a:xfrm>
            <a:off x="3124200" y="6248400"/>
            <a:ext cx="2895600" cy="457200"/>
          </a:xfrm>
          <a:prstGeom prst="rect">
            <a:avLst/>
          </a:prstGeom>
        </p:spPr>
        <p:txBody>
          <a:bodyPr/>
          <a:lstStyle>
            <a:lvl1pPr>
              <a:defRPr/>
            </a:lvl1pPr>
          </a:lstStyle>
          <a:p>
            <a:endParaRPr lang="es-ES"/>
          </a:p>
        </p:txBody>
      </p:sp>
      <p:sp>
        <p:nvSpPr>
          <p:cNvPr id="8" name="7 Marcador de número de diapositiva"/>
          <p:cNvSpPr>
            <a:spLocks noGrp="1"/>
          </p:cNvSpPr>
          <p:nvPr>
            <p:ph type="sldNum" sz="quarter" idx="12"/>
          </p:nvPr>
        </p:nvSpPr>
        <p:spPr>
          <a:xfrm>
            <a:off x="6553200" y="6248400"/>
            <a:ext cx="1905000" cy="457200"/>
          </a:xfrm>
          <a:prstGeom prst="rect">
            <a:avLst/>
          </a:prstGeom>
        </p:spPr>
        <p:txBody>
          <a:bodyPr/>
          <a:lstStyle>
            <a:lvl1pPr>
              <a:defRPr/>
            </a:lvl1pPr>
          </a:lstStyle>
          <a:p>
            <a:fld id="{88538E86-09C8-431D-8B5E-FB7B32A51382}" type="slidenum">
              <a:rPr lang="es-ES"/>
              <a:pPr/>
              <a:t>‹Nº›</a:t>
            </a:fld>
            <a:endParaRPr lang="es-E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82"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84"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8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8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9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9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
        <p:nvSpPr>
          <p:cNvPr id="9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9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9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97"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9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10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101"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03"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s-ES" sz="3200" b="0" strike="noStrike" spc="-1">
              <a:latin typeface="Arial"/>
            </a:endParaRPr>
          </a:p>
        </p:txBody>
      </p:sp>
      <p:sp>
        <p:nvSpPr>
          <p:cNvPr id="104"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0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10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10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
        <p:nvSpPr>
          <p:cNvPr id="109"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11"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s-ES" sz="3200" b="0" strike="noStrike" spc="-1">
              <a:latin typeface="Arial"/>
            </a:endParaRPr>
          </a:p>
        </p:txBody>
      </p:sp>
      <p:sp>
        <p:nvSpPr>
          <p:cNvPr id="112"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s-ES" sz="3200" b="0" strike="noStrike" spc="-1">
              <a:latin typeface="Arial"/>
            </a:endParaRPr>
          </a:p>
        </p:txBody>
      </p:sp>
      <p:sp>
        <p:nvSpPr>
          <p:cNvPr id="113"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s-ES" sz="3200" b="0" strike="noStrike" spc="-1">
              <a:latin typeface="Arial"/>
            </a:endParaRPr>
          </a:p>
        </p:txBody>
      </p:sp>
      <p:sp>
        <p:nvSpPr>
          <p:cNvPr id="114"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s-ES" sz="3200" b="0" strike="noStrike" spc="-1">
              <a:latin typeface="Arial"/>
            </a:endParaRPr>
          </a:p>
        </p:txBody>
      </p:sp>
      <p:sp>
        <p:nvSpPr>
          <p:cNvPr id="115"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s-ES" sz="3200" b="0" strike="noStrike" spc="-1">
              <a:latin typeface="Arial"/>
            </a:endParaRPr>
          </a:p>
        </p:txBody>
      </p:sp>
      <p:sp>
        <p:nvSpPr>
          <p:cNvPr id="116"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20"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22"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2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12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7"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2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13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
        <p:nvSpPr>
          <p:cNvPr id="13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3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13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135"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3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13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139"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41"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s-ES" sz="3200" b="0" strike="noStrike" spc="-1">
              <a:latin typeface="Arial"/>
            </a:endParaRPr>
          </a:p>
        </p:txBody>
      </p:sp>
      <p:sp>
        <p:nvSpPr>
          <p:cNvPr id="142"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4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14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14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
        <p:nvSpPr>
          <p:cNvPr id="147"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49"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s-ES" sz="3200" b="0" strike="noStrike" spc="-1">
              <a:latin typeface="Arial"/>
            </a:endParaRPr>
          </a:p>
        </p:txBody>
      </p:sp>
      <p:sp>
        <p:nvSpPr>
          <p:cNvPr id="150"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s-ES" sz="3200" b="0" strike="noStrike" spc="-1">
              <a:latin typeface="Arial"/>
            </a:endParaRPr>
          </a:p>
        </p:txBody>
      </p:sp>
      <p:sp>
        <p:nvSpPr>
          <p:cNvPr id="151"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s-ES" sz="3200" b="0" strike="noStrike" spc="-1">
              <a:latin typeface="Arial"/>
            </a:endParaRPr>
          </a:p>
        </p:txBody>
      </p:sp>
      <p:sp>
        <p:nvSpPr>
          <p:cNvPr id="152"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s-ES" sz="3200" b="0" strike="noStrike" spc="-1">
              <a:latin typeface="Arial"/>
            </a:endParaRPr>
          </a:p>
        </p:txBody>
      </p:sp>
      <p:sp>
        <p:nvSpPr>
          <p:cNvPr id="153"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s-ES" sz="3200" b="0" strike="noStrike" spc="-1">
              <a:latin typeface="Arial"/>
            </a:endParaRPr>
          </a:p>
        </p:txBody>
      </p:sp>
      <p:sp>
        <p:nvSpPr>
          <p:cNvPr id="154"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58"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60"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6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16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5"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6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16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
        <p:nvSpPr>
          <p:cNvPr id="16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7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17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17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7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17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177"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79"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s-ES" sz="3200" b="0" strike="noStrike" spc="-1">
              <a:latin typeface="Arial"/>
            </a:endParaRPr>
          </a:p>
        </p:txBody>
      </p:sp>
      <p:sp>
        <p:nvSpPr>
          <p:cNvPr id="180"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8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18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18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
        <p:nvSpPr>
          <p:cNvPr id="185"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87"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s-ES" sz="3200" b="0" strike="noStrike" spc="-1">
              <a:latin typeface="Arial"/>
            </a:endParaRPr>
          </a:p>
        </p:txBody>
      </p:sp>
      <p:sp>
        <p:nvSpPr>
          <p:cNvPr id="188"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s-ES" sz="3200" b="0" strike="noStrike" spc="-1">
              <a:latin typeface="Arial"/>
            </a:endParaRPr>
          </a:p>
        </p:txBody>
      </p:sp>
      <p:sp>
        <p:nvSpPr>
          <p:cNvPr id="189"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s-ES" sz="3200" b="0" strike="noStrike" spc="-1">
              <a:latin typeface="Arial"/>
            </a:endParaRPr>
          </a:p>
        </p:txBody>
      </p:sp>
      <p:sp>
        <p:nvSpPr>
          <p:cNvPr id="190"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s-ES" sz="3200" b="0" strike="noStrike" spc="-1">
              <a:latin typeface="Arial"/>
            </a:endParaRPr>
          </a:p>
        </p:txBody>
      </p:sp>
      <p:sp>
        <p:nvSpPr>
          <p:cNvPr id="191"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s-ES" sz="3200" b="0" strike="noStrike" spc="-1">
              <a:latin typeface="Arial"/>
            </a:endParaRPr>
          </a:p>
        </p:txBody>
      </p:sp>
      <p:sp>
        <p:nvSpPr>
          <p:cNvPr id="192"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96"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98"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0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20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0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3"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0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20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
        <p:nvSpPr>
          <p:cNvPr id="20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0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21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21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1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21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21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1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s-ES" sz="3200" b="0" strike="noStrike" spc="-1">
              <a:latin typeface="Arial"/>
            </a:endParaRPr>
          </a:p>
        </p:txBody>
      </p:sp>
      <p:sp>
        <p:nvSpPr>
          <p:cNvPr id="21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2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2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22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latin typeface="Arial"/>
            </a:endParaRPr>
          </a:p>
        </p:txBody>
      </p:sp>
      <p:sp>
        <p:nvSpPr>
          <p:cNvPr id="22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2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s-ES" sz="3200" b="0" strike="noStrike" spc="-1">
              <a:latin typeface="Arial"/>
            </a:endParaRPr>
          </a:p>
        </p:txBody>
      </p:sp>
      <p:sp>
        <p:nvSpPr>
          <p:cNvPr id="22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s-ES" sz="3200" b="0" strike="noStrike" spc="-1">
              <a:latin typeface="Arial"/>
            </a:endParaRPr>
          </a:p>
        </p:txBody>
      </p:sp>
      <p:sp>
        <p:nvSpPr>
          <p:cNvPr id="22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s-ES" sz="3200" b="0" strike="noStrike" spc="-1">
              <a:latin typeface="Arial"/>
            </a:endParaRPr>
          </a:p>
        </p:txBody>
      </p:sp>
      <p:sp>
        <p:nvSpPr>
          <p:cNvPr id="22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s-ES" sz="3200" b="0" strike="noStrike" spc="-1">
              <a:latin typeface="Arial"/>
            </a:endParaRPr>
          </a:p>
        </p:txBody>
      </p:sp>
      <p:sp>
        <p:nvSpPr>
          <p:cNvPr id="22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s-ES" sz="3200" b="0" strike="noStrike" spc="-1">
              <a:latin typeface="Arial"/>
            </a:endParaRPr>
          </a:p>
        </p:txBody>
      </p:sp>
      <p:sp>
        <p:nvSpPr>
          <p:cNvPr id="23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s-ES" sz="4400" b="0" strike="noStrike" spc="-1">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8880" cy="1144440"/>
          </a:xfrm>
          <a:prstGeom prst="rect">
            <a:avLst/>
          </a:prstGeom>
        </p:spPr>
        <p:txBody>
          <a:bodyPr lIns="0" tIns="0" rIns="0" bIns="0" anchor="ctr">
            <a:noAutofit/>
          </a:bodyPr>
          <a:lstStyle/>
          <a:p>
            <a:r>
              <a:rPr lang="es-ES" sz="1800" b="0" strike="noStrike" spc="-1">
                <a:latin typeface="Arial"/>
              </a:rPr>
              <a:t>Pulse para editar el formato del texto de título</a:t>
            </a:r>
          </a:p>
        </p:txBody>
      </p:sp>
      <p:sp>
        <p:nvSpPr>
          <p:cNvPr id="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ES" sz="3200" b="0" strike="noStrike" spc="-1">
                <a:latin typeface="Arial"/>
              </a:rPr>
              <a:t>Pulse para editar el formato de texto del esquema</a:t>
            </a:r>
          </a:p>
          <a:p>
            <a:pPr marL="864000" lvl="1" indent="-324000">
              <a:spcBef>
                <a:spcPts val="1134"/>
              </a:spcBef>
              <a:buClr>
                <a:srgbClr val="000000"/>
              </a:buClr>
              <a:buSzPct val="75000"/>
              <a:buFont typeface="Symbol" charset="2"/>
              <a:buChar char=""/>
            </a:pPr>
            <a:r>
              <a:rPr lang="es-ES"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ES" sz="2400" b="0" strike="noStrike" spc="-1">
                <a:latin typeface="Arial"/>
              </a:rPr>
              <a:t>Tercer nivel del esquema</a:t>
            </a:r>
          </a:p>
          <a:p>
            <a:pPr marL="1728000" lvl="3" indent="-216000">
              <a:spcBef>
                <a:spcPts val="567"/>
              </a:spcBef>
              <a:buClr>
                <a:srgbClr val="000000"/>
              </a:buClr>
              <a:buSzPct val="75000"/>
              <a:buFont typeface="Symbol" charset="2"/>
              <a:buChar char=""/>
            </a:pPr>
            <a:r>
              <a:rPr lang="es-ES" sz="2000" b="0" strike="noStrike" spc="-1">
                <a:latin typeface="Arial"/>
              </a:rPr>
              <a:t>Cuarto nivel del esquema</a:t>
            </a:r>
          </a:p>
          <a:p>
            <a:pPr marL="2160000" lvl="4" indent="-216000">
              <a:spcBef>
                <a:spcPts val="283"/>
              </a:spcBef>
              <a:buClr>
                <a:srgbClr val="000000"/>
              </a:buClr>
              <a:buSzPct val="45000"/>
              <a:buFont typeface="Wingdings" charset="2"/>
              <a:buChar char=""/>
            </a:pPr>
            <a:r>
              <a:rPr lang="es-ES" sz="2000" b="0" strike="noStrike" spc="-1">
                <a:latin typeface="Arial"/>
              </a:rPr>
              <a:t>Quinto nivel del esquema</a:t>
            </a:r>
          </a:p>
          <a:p>
            <a:pPr marL="2592000" lvl="5" indent="-216000">
              <a:spcBef>
                <a:spcPts val="283"/>
              </a:spcBef>
              <a:buClr>
                <a:srgbClr val="000000"/>
              </a:buClr>
              <a:buSzPct val="45000"/>
              <a:buFont typeface="Wingdings" charset="2"/>
              <a:buChar char=""/>
            </a:pPr>
            <a:r>
              <a:rPr lang="es-ES" sz="2000" b="0" strike="noStrike" spc="-1">
                <a:latin typeface="Arial"/>
              </a:rPr>
              <a:t>Sexto nivel del esquema</a:t>
            </a:r>
          </a:p>
          <a:p>
            <a:pPr marL="3024000" lvl="6" indent="-216000">
              <a:spcBef>
                <a:spcPts val="283"/>
              </a:spcBef>
              <a:buClr>
                <a:srgbClr val="000000"/>
              </a:buClr>
              <a:buSzPct val="45000"/>
              <a:buFont typeface="Wingdings" charset="2"/>
              <a:buChar char=""/>
            </a:pPr>
            <a:r>
              <a:rPr lang="es-ES"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s-ES" sz="4400" b="0" strike="noStrike" spc="-1">
                <a:latin typeface="Arial"/>
              </a:rPr>
              <a:t>Pulse para editar el formato del texto de título</a:t>
            </a:r>
          </a:p>
        </p:txBody>
      </p:sp>
      <p:sp>
        <p:nvSpPr>
          <p:cNvPr id="39"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ES" sz="3200" b="0" strike="noStrike" spc="-1">
                <a:latin typeface="Arial"/>
              </a:rPr>
              <a:t>Pulse para editar el formato de texto del esquema</a:t>
            </a:r>
          </a:p>
          <a:p>
            <a:pPr marL="864000" lvl="1" indent="-324000">
              <a:spcBef>
                <a:spcPts val="1134"/>
              </a:spcBef>
              <a:buClr>
                <a:srgbClr val="000000"/>
              </a:buClr>
              <a:buSzPct val="75000"/>
              <a:buFont typeface="Symbol" charset="2"/>
              <a:buChar char=""/>
            </a:pPr>
            <a:r>
              <a:rPr lang="es-ES"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ES" sz="2400" b="0" strike="noStrike" spc="-1">
                <a:latin typeface="Arial"/>
              </a:rPr>
              <a:t>Tercer nivel del esquema</a:t>
            </a:r>
          </a:p>
          <a:p>
            <a:pPr marL="1728000" lvl="3" indent="-216000">
              <a:spcBef>
                <a:spcPts val="567"/>
              </a:spcBef>
              <a:buClr>
                <a:srgbClr val="000000"/>
              </a:buClr>
              <a:buSzPct val="75000"/>
              <a:buFont typeface="Symbol" charset="2"/>
              <a:buChar char=""/>
            </a:pPr>
            <a:r>
              <a:rPr lang="es-ES" sz="2000" b="0" strike="noStrike" spc="-1">
                <a:latin typeface="Arial"/>
              </a:rPr>
              <a:t>Cuarto nivel del esquema</a:t>
            </a:r>
          </a:p>
          <a:p>
            <a:pPr marL="2160000" lvl="4" indent="-216000">
              <a:spcBef>
                <a:spcPts val="283"/>
              </a:spcBef>
              <a:buClr>
                <a:srgbClr val="000000"/>
              </a:buClr>
              <a:buSzPct val="45000"/>
              <a:buFont typeface="Wingdings" charset="2"/>
              <a:buChar char=""/>
            </a:pPr>
            <a:r>
              <a:rPr lang="es-ES" sz="2000" b="0" strike="noStrike" spc="-1">
                <a:latin typeface="Arial"/>
              </a:rPr>
              <a:t>Quinto nivel del esquema</a:t>
            </a:r>
          </a:p>
          <a:p>
            <a:pPr marL="2592000" lvl="5" indent="-216000">
              <a:spcBef>
                <a:spcPts val="283"/>
              </a:spcBef>
              <a:buClr>
                <a:srgbClr val="000000"/>
              </a:buClr>
              <a:buSzPct val="45000"/>
              <a:buFont typeface="Wingdings" charset="2"/>
              <a:buChar char=""/>
            </a:pPr>
            <a:r>
              <a:rPr lang="es-ES" sz="2000" b="0" strike="noStrike" spc="-1">
                <a:latin typeface="Arial"/>
              </a:rPr>
              <a:t>Sexto nivel del esquema</a:t>
            </a:r>
          </a:p>
          <a:p>
            <a:pPr marL="3024000" lvl="6" indent="-216000">
              <a:spcBef>
                <a:spcPts val="283"/>
              </a:spcBef>
              <a:buClr>
                <a:srgbClr val="000000"/>
              </a:buClr>
              <a:buSzPct val="45000"/>
              <a:buFont typeface="Wingdings" charset="2"/>
              <a:buChar char=""/>
            </a:pPr>
            <a:r>
              <a:rPr lang="es-ES"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726" r:id="rId13"/>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66CC"/>
            </a:gs>
            <a:gs pos="100000">
              <a:srgbClr val="002F5E"/>
            </a:gs>
          </a:gsLst>
          <a:lin ang="5400000"/>
        </a:gradFill>
        <a:effectLst/>
      </p:bgPr>
    </p:bg>
    <p:spTree>
      <p:nvGrpSpPr>
        <p:cNvPr id="1" name=""/>
        <p:cNvGrpSpPr/>
        <p:nvPr/>
      </p:nvGrpSpPr>
      <p:grpSpPr>
        <a:xfrm>
          <a:off x="0" y="0"/>
          <a:ext cx="0" cy="0"/>
          <a:chOff x="0" y="0"/>
          <a:chExt cx="0" cy="0"/>
        </a:xfrm>
      </p:grpSpPr>
      <p:sp>
        <p:nvSpPr>
          <p:cNvPr id="76" name="CustomShape 1"/>
          <p:cNvSpPr/>
          <p:nvPr/>
        </p:nvSpPr>
        <p:spPr>
          <a:xfrm>
            <a:off x="380880" y="0"/>
            <a:ext cx="1447560" cy="6856200"/>
          </a:xfrm>
          <a:prstGeom prst="rect">
            <a:avLst/>
          </a:prstGeom>
          <a:gradFill rotWithShape="0">
            <a:gsLst>
              <a:gs pos="0">
                <a:srgbClr val="003F7E"/>
              </a:gs>
              <a:gs pos="50000">
                <a:srgbClr val="0066CC">
                  <a:alpha val="50196"/>
                </a:srgbClr>
              </a:gs>
              <a:gs pos="100000">
                <a:srgbClr val="003F7E"/>
              </a:gs>
            </a:gsLst>
            <a:lin ang="5400000"/>
          </a:gradFill>
          <a:ln w="0">
            <a:noFill/>
          </a:ln>
        </p:spPr>
        <p:style>
          <a:lnRef idx="0">
            <a:scrgbClr r="0" g="0" b="0"/>
          </a:lnRef>
          <a:fillRef idx="0">
            <a:scrgbClr r="0" g="0" b="0"/>
          </a:fillRef>
          <a:effectRef idx="0">
            <a:scrgbClr r="0" g="0" b="0"/>
          </a:effectRef>
          <a:fontRef idx="minor"/>
        </p:style>
      </p:sp>
      <p:sp>
        <p:nvSpPr>
          <p:cNvPr id="77" name="CustomShape 2"/>
          <p:cNvSpPr/>
          <p:nvPr/>
        </p:nvSpPr>
        <p:spPr>
          <a:xfrm>
            <a:off x="685800" y="2438280"/>
            <a:ext cx="8456400" cy="761760"/>
          </a:xfrm>
          <a:prstGeom prst="rect">
            <a:avLst/>
          </a:prstGeom>
          <a:gradFill rotWithShape="0">
            <a:gsLst>
              <a:gs pos="0">
                <a:srgbClr val="0066CC"/>
              </a:gs>
              <a:gs pos="100000">
                <a:srgbClr val="00101F"/>
              </a:gs>
            </a:gsLst>
            <a:lin ang="0"/>
          </a:gradFill>
          <a:ln w="0">
            <a:noFill/>
          </a:ln>
        </p:spPr>
        <p:style>
          <a:lnRef idx="0">
            <a:scrgbClr r="0" g="0" b="0"/>
          </a:lnRef>
          <a:fillRef idx="0">
            <a:scrgbClr r="0" g="0" b="0"/>
          </a:fillRef>
          <a:effectRef idx="0">
            <a:scrgbClr r="0" g="0" b="0"/>
          </a:effectRef>
          <a:fontRef idx="minor"/>
        </p:style>
      </p:sp>
      <p:sp>
        <p:nvSpPr>
          <p:cNvPr id="78" name="CustomShape 3"/>
          <p:cNvSpPr/>
          <p:nvPr/>
        </p:nvSpPr>
        <p:spPr>
          <a:xfrm>
            <a:off x="0" y="3505320"/>
            <a:ext cx="4723920" cy="151920"/>
          </a:xfrm>
          <a:prstGeom prst="rect">
            <a:avLst/>
          </a:prstGeom>
          <a:solidFill>
            <a:srgbClr val="00CCFF">
              <a:alpha val="50000"/>
            </a:srgbClr>
          </a:solidFill>
          <a:ln w="0">
            <a:noFill/>
          </a:ln>
        </p:spPr>
        <p:style>
          <a:lnRef idx="0">
            <a:scrgbClr r="0" g="0" b="0"/>
          </a:lnRef>
          <a:fillRef idx="0">
            <a:scrgbClr r="0" g="0" b="0"/>
          </a:fillRef>
          <a:effectRef idx="0">
            <a:scrgbClr r="0" g="0" b="0"/>
          </a:effectRef>
          <a:fontRef idx="minor"/>
        </p:style>
      </p:sp>
      <p:sp>
        <p:nvSpPr>
          <p:cNvPr id="79" name="PlaceHolder 4"/>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s-ES" sz="4400" b="0" strike="noStrike" spc="-1">
                <a:latin typeface="Arial"/>
              </a:rPr>
              <a:t>Pulse para editar el formato del texto de título</a:t>
            </a:r>
          </a:p>
        </p:txBody>
      </p:sp>
      <p:sp>
        <p:nvSpPr>
          <p:cNvPr id="80"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ES" sz="3200" b="0" strike="noStrike" spc="-1">
                <a:latin typeface="Arial"/>
              </a:rPr>
              <a:t>Pulse para editar el formato de texto del esquema</a:t>
            </a:r>
          </a:p>
          <a:p>
            <a:pPr marL="864000" lvl="1" indent="-324000">
              <a:spcBef>
                <a:spcPts val="1134"/>
              </a:spcBef>
              <a:buClr>
                <a:srgbClr val="000000"/>
              </a:buClr>
              <a:buSzPct val="75000"/>
              <a:buFont typeface="Symbol" charset="2"/>
              <a:buChar char=""/>
            </a:pPr>
            <a:r>
              <a:rPr lang="es-ES"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ES" sz="2400" b="0" strike="noStrike" spc="-1">
                <a:latin typeface="Arial"/>
              </a:rPr>
              <a:t>Tercer nivel del esquema</a:t>
            </a:r>
          </a:p>
          <a:p>
            <a:pPr marL="1728000" lvl="3" indent="-216000">
              <a:spcBef>
                <a:spcPts val="567"/>
              </a:spcBef>
              <a:buClr>
                <a:srgbClr val="000000"/>
              </a:buClr>
              <a:buSzPct val="75000"/>
              <a:buFont typeface="Symbol" charset="2"/>
              <a:buChar char=""/>
            </a:pPr>
            <a:r>
              <a:rPr lang="es-ES" sz="2000" b="0" strike="noStrike" spc="-1">
                <a:latin typeface="Arial"/>
              </a:rPr>
              <a:t>Cuarto nivel del esquema</a:t>
            </a:r>
          </a:p>
          <a:p>
            <a:pPr marL="2160000" lvl="4" indent="-216000">
              <a:spcBef>
                <a:spcPts val="283"/>
              </a:spcBef>
              <a:buClr>
                <a:srgbClr val="000000"/>
              </a:buClr>
              <a:buSzPct val="45000"/>
              <a:buFont typeface="Wingdings" charset="2"/>
              <a:buChar char=""/>
            </a:pPr>
            <a:r>
              <a:rPr lang="es-ES" sz="2000" b="0" strike="noStrike" spc="-1">
                <a:latin typeface="Arial"/>
              </a:rPr>
              <a:t>Quinto nivel del esquema</a:t>
            </a:r>
          </a:p>
          <a:p>
            <a:pPr marL="2592000" lvl="5" indent="-216000">
              <a:spcBef>
                <a:spcPts val="283"/>
              </a:spcBef>
              <a:buClr>
                <a:srgbClr val="000000"/>
              </a:buClr>
              <a:buSzPct val="45000"/>
              <a:buFont typeface="Wingdings" charset="2"/>
              <a:buChar char=""/>
            </a:pPr>
            <a:r>
              <a:rPr lang="es-ES" sz="2000" b="0" strike="noStrike" spc="-1">
                <a:latin typeface="Arial"/>
              </a:rPr>
              <a:t>Sexto nivel del esquema</a:t>
            </a:r>
          </a:p>
          <a:p>
            <a:pPr marL="3024000" lvl="6" indent="-216000">
              <a:spcBef>
                <a:spcPts val="283"/>
              </a:spcBef>
              <a:buClr>
                <a:srgbClr val="000000"/>
              </a:buClr>
              <a:buSzPct val="45000"/>
              <a:buFont typeface="Wingdings" charset="2"/>
              <a:buChar char=""/>
            </a:pPr>
            <a:r>
              <a:rPr lang="es-ES"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66CC"/>
            </a:gs>
            <a:gs pos="100000">
              <a:srgbClr val="002F5E"/>
            </a:gs>
          </a:gsLst>
          <a:lin ang="5400000"/>
        </a:gradFill>
        <a:effectLst/>
      </p:bgPr>
    </p:bg>
    <p:spTree>
      <p:nvGrpSpPr>
        <p:cNvPr id="1" name=""/>
        <p:cNvGrpSpPr/>
        <p:nvPr/>
      </p:nvGrpSpPr>
      <p:grpSpPr>
        <a:xfrm>
          <a:off x="0" y="0"/>
          <a:ext cx="0" cy="0"/>
          <a:chOff x="0" y="0"/>
          <a:chExt cx="0" cy="0"/>
        </a:xfrm>
      </p:grpSpPr>
      <p:sp>
        <p:nvSpPr>
          <p:cNvPr id="11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s-ES" sz="4400" b="0" strike="noStrike" spc="-1">
                <a:latin typeface="Arial"/>
              </a:rPr>
              <a:t>Pulse para editar el formato del texto de título</a:t>
            </a:r>
          </a:p>
        </p:txBody>
      </p:sp>
      <p:sp>
        <p:nvSpPr>
          <p:cNvPr id="118"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ES" sz="3200" b="0" strike="noStrike" spc="-1">
                <a:latin typeface="Arial"/>
              </a:rPr>
              <a:t>Pulse para editar el formato de texto del esquema</a:t>
            </a:r>
          </a:p>
          <a:p>
            <a:pPr marL="864000" lvl="1" indent="-324000">
              <a:spcBef>
                <a:spcPts val="1134"/>
              </a:spcBef>
              <a:buClr>
                <a:srgbClr val="000000"/>
              </a:buClr>
              <a:buSzPct val="75000"/>
              <a:buFont typeface="Symbol" charset="2"/>
              <a:buChar char=""/>
            </a:pPr>
            <a:r>
              <a:rPr lang="es-ES"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ES" sz="2400" b="0" strike="noStrike" spc="-1">
                <a:latin typeface="Arial"/>
              </a:rPr>
              <a:t>Tercer nivel del esquema</a:t>
            </a:r>
          </a:p>
          <a:p>
            <a:pPr marL="1728000" lvl="3" indent="-216000">
              <a:spcBef>
                <a:spcPts val="567"/>
              </a:spcBef>
              <a:buClr>
                <a:srgbClr val="000000"/>
              </a:buClr>
              <a:buSzPct val="75000"/>
              <a:buFont typeface="Symbol" charset="2"/>
              <a:buChar char=""/>
            </a:pPr>
            <a:r>
              <a:rPr lang="es-ES" sz="2000" b="0" strike="noStrike" spc="-1">
                <a:latin typeface="Arial"/>
              </a:rPr>
              <a:t>Cuarto nivel del esquema</a:t>
            </a:r>
          </a:p>
          <a:p>
            <a:pPr marL="2160000" lvl="4" indent="-216000">
              <a:spcBef>
                <a:spcPts val="283"/>
              </a:spcBef>
              <a:buClr>
                <a:srgbClr val="000000"/>
              </a:buClr>
              <a:buSzPct val="45000"/>
              <a:buFont typeface="Wingdings" charset="2"/>
              <a:buChar char=""/>
            </a:pPr>
            <a:r>
              <a:rPr lang="es-ES" sz="2000" b="0" strike="noStrike" spc="-1">
                <a:latin typeface="Arial"/>
              </a:rPr>
              <a:t>Quinto nivel del esquema</a:t>
            </a:r>
          </a:p>
          <a:p>
            <a:pPr marL="2592000" lvl="5" indent="-216000">
              <a:spcBef>
                <a:spcPts val="283"/>
              </a:spcBef>
              <a:buClr>
                <a:srgbClr val="000000"/>
              </a:buClr>
              <a:buSzPct val="45000"/>
              <a:buFont typeface="Wingdings" charset="2"/>
              <a:buChar char=""/>
            </a:pPr>
            <a:r>
              <a:rPr lang="es-ES" sz="2000" b="0" strike="noStrike" spc="-1">
                <a:latin typeface="Arial"/>
              </a:rPr>
              <a:t>Sexto nivel del esquema</a:t>
            </a:r>
          </a:p>
          <a:p>
            <a:pPr marL="3024000" lvl="6" indent="-216000">
              <a:spcBef>
                <a:spcPts val="283"/>
              </a:spcBef>
              <a:buClr>
                <a:srgbClr val="000000"/>
              </a:buClr>
              <a:buSzPct val="45000"/>
              <a:buFont typeface="Wingdings" charset="2"/>
              <a:buChar char=""/>
            </a:pPr>
            <a:r>
              <a:rPr lang="es-ES"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66CC"/>
            </a:gs>
            <a:gs pos="100000">
              <a:srgbClr val="002F5E"/>
            </a:gs>
          </a:gsLst>
          <a:lin ang="5400000"/>
        </a:gradFill>
        <a:effectLst/>
      </p:bgPr>
    </p:bg>
    <p:spTree>
      <p:nvGrpSpPr>
        <p:cNvPr id="1" name=""/>
        <p:cNvGrpSpPr/>
        <p:nvPr/>
      </p:nvGrpSpPr>
      <p:grpSpPr>
        <a:xfrm>
          <a:off x="0" y="0"/>
          <a:ext cx="0" cy="0"/>
          <a:chOff x="0" y="0"/>
          <a:chExt cx="0" cy="0"/>
        </a:xfrm>
      </p:grpSpPr>
      <p:sp>
        <p:nvSpPr>
          <p:cNvPr id="15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s-ES" sz="4400" b="0" strike="noStrike" spc="-1">
                <a:latin typeface="Arial"/>
              </a:rPr>
              <a:t>Pulse para editar el formato del texto de título</a:t>
            </a:r>
          </a:p>
        </p:txBody>
      </p:sp>
      <p:sp>
        <p:nvSpPr>
          <p:cNvPr id="156"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ES" sz="3200" b="0" strike="noStrike" spc="-1">
                <a:latin typeface="Arial"/>
              </a:rPr>
              <a:t>Pulse para editar el formato de texto del esquema</a:t>
            </a:r>
          </a:p>
          <a:p>
            <a:pPr marL="864000" lvl="1" indent="-324000">
              <a:spcBef>
                <a:spcPts val="1134"/>
              </a:spcBef>
              <a:buClr>
                <a:srgbClr val="000000"/>
              </a:buClr>
              <a:buSzPct val="75000"/>
              <a:buFont typeface="Symbol" charset="2"/>
              <a:buChar char=""/>
            </a:pPr>
            <a:r>
              <a:rPr lang="es-ES"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ES" sz="2400" b="0" strike="noStrike" spc="-1">
                <a:latin typeface="Arial"/>
              </a:rPr>
              <a:t>Tercer nivel del esquema</a:t>
            </a:r>
          </a:p>
          <a:p>
            <a:pPr marL="1728000" lvl="3" indent="-216000">
              <a:spcBef>
                <a:spcPts val="567"/>
              </a:spcBef>
              <a:buClr>
                <a:srgbClr val="000000"/>
              </a:buClr>
              <a:buSzPct val="75000"/>
              <a:buFont typeface="Symbol" charset="2"/>
              <a:buChar char=""/>
            </a:pPr>
            <a:r>
              <a:rPr lang="es-ES" sz="2000" b="0" strike="noStrike" spc="-1">
                <a:latin typeface="Arial"/>
              </a:rPr>
              <a:t>Cuarto nivel del esquema</a:t>
            </a:r>
          </a:p>
          <a:p>
            <a:pPr marL="2160000" lvl="4" indent="-216000">
              <a:spcBef>
                <a:spcPts val="283"/>
              </a:spcBef>
              <a:buClr>
                <a:srgbClr val="000000"/>
              </a:buClr>
              <a:buSzPct val="45000"/>
              <a:buFont typeface="Wingdings" charset="2"/>
              <a:buChar char=""/>
            </a:pPr>
            <a:r>
              <a:rPr lang="es-ES" sz="2000" b="0" strike="noStrike" spc="-1">
                <a:latin typeface="Arial"/>
              </a:rPr>
              <a:t>Quinto nivel del esquema</a:t>
            </a:r>
          </a:p>
          <a:p>
            <a:pPr marL="2592000" lvl="5" indent="-216000">
              <a:spcBef>
                <a:spcPts val="283"/>
              </a:spcBef>
              <a:buClr>
                <a:srgbClr val="000000"/>
              </a:buClr>
              <a:buSzPct val="45000"/>
              <a:buFont typeface="Wingdings" charset="2"/>
              <a:buChar char=""/>
            </a:pPr>
            <a:r>
              <a:rPr lang="es-ES" sz="2000" b="0" strike="noStrike" spc="-1">
                <a:latin typeface="Arial"/>
              </a:rPr>
              <a:t>Sexto nivel del esquema</a:t>
            </a:r>
          </a:p>
          <a:p>
            <a:pPr marL="3024000" lvl="6" indent="-216000">
              <a:spcBef>
                <a:spcPts val="283"/>
              </a:spcBef>
              <a:buClr>
                <a:srgbClr val="000000"/>
              </a:buClr>
              <a:buSzPct val="45000"/>
              <a:buFont typeface="Wingdings" charset="2"/>
              <a:buChar char=""/>
            </a:pPr>
            <a:r>
              <a:rPr lang="es-ES"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s-ES" sz="4400" b="0" strike="noStrike" spc="-1">
                <a:latin typeface="Arial"/>
              </a:rPr>
              <a:t>Pulse para editar el formato del texto de título</a:t>
            </a:r>
          </a:p>
        </p:txBody>
      </p:sp>
      <p:sp>
        <p:nvSpPr>
          <p:cNvPr id="194"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ES" sz="3200" b="0" strike="noStrike" spc="-1">
                <a:latin typeface="Arial"/>
              </a:rPr>
              <a:t>Pulse para editar el formato de texto del esquema</a:t>
            </a:r>
          </a:p>
          <a:p>
            <a:pPr marL="864000" lvl="1" indent="-324000">
              <a:spcBef>
                <a:spcPts val="1134"/>
              </a:spcBef>
              <a:buClr>
                <a:srgbClr val="000000"/>
              </a:buClr>
              <a:buSzPct val="75000"/>
              <a:buFont typeface="Symbol" charset="2"/>
              <a:buChar char=""/>
            </a:pPr>
            <a:r>
              <a:rPr lang="es-ES"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ES" sz="2400" b="0" strike="noStrike" spc="-1">
                <a:latin typeface="Arial"/>
              </a:rPr>
              <a:t>Tercer nivel del esquema</a:t>
            </a:r>
          </a:p>
          <a:p>
            <a:pPr marL="1728000" lvl="3" indent="-216000">
              <a:spcBef>
                <a:spcPts val="567"/>
              </a:spcBef>
              <a:buClr>
                <a:srgbClr val="000000"/>
              </a:buClr>
              <a:buSzPct val="75000"/>
              <a:buFont typeface="Symbol" charset="2"/>
              <a:buChar char=""/>
            </a:pPr>
            <a:r>
              <a:rPr lang="es-ES" sz="2000" b="0" strike="noStrike" spc="-1">
                <a:latin typeface="Arial"/>
              </a:rPr>
              <a:t>Cuarto nivel del esquema</a:t>
            </a:r>
          </a:p>
          <a:p>
            <a:pPr marL="2160000" lvl="4" indent="-216000">
              <a:spcBef>
                <a:spcPts val="283"/>
              </a:spcBef>
              <a:buClr>
                <a:srgbClr val="000000"/>
              </a:buClr>
              <a:buSzPct val="45000"/>
              <a:buFont typeface="Wingdings" charset="2"/>
              <a:buChar char=""/>
            </a:pPr>
            <a:r>
              <a:rPr lang="es-ES" sz="2000" b="0" strike="noStrike" spc="-1">
                <a:latin typeface="Arial"/>
              </a:rPr>
              <a:t>Quinto nivel del esquema</a:t>
            </a:r>
          </a:p>
          <a:p>
            <a:pPr marL="2592000" lvl="5" indent="-216000">
              <a:spcBef>
                <a:spcPts val="283"/>
              </a:spcBef>
              <a:buClr>
                <a:srgbClr val="000000"/>
              </a:buClr>
              <a:buSzPct val="45000"/>
              <a:buFont typeface="Wingdings" charset="2"/>
              <a:buChar char=""/>
            </a:pPr>
            <a:r>
              <a:rPr lang="es-ES" sz="2000" b="0" strike="noStrike" spc="-1">
                <a:latin typeface="Arial"/>
              </a:rPr>
              <a:t>Sexto nivel del esquema</a:t>
            </a:r>
          </a:p>
          <a:p>
            <a:pPr marL="3024000" lvl="6" indent="-216000">
              <a:spcBef>
                <a:spcPts val="283"/>
              </a:spcBef>
              <a:buClr>
                <a:srgbClr val="000000"/>
              </a:buClr>
              <a:buSzPct val="45000"/>
              <a:buFont typeface="Wingdings" charset="2"/>
              <a:buChar char=""/>
            </a:pPr>
            <a:r>
              <a:rPr lang="es-ES"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15.xml"/><Relationship Id="rId4" Type="http://schemas.openxmlformats.org/officeDocument/2006/relationships/image" Target="../media/image114.jpeg"/></Relationships>
</file>

<file path=ppt/slides/_rels/slide10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5.xml"/><Relationship Id="rId4" Type="http://schemas.openxmlformats.org/officeDocument/2006/relationships/image" Target="../media/image117.jpeg"/></Relationships>
</file>

<file path=ppt/slides/_rels/slide10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20.jpeg"/><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8.jpeg"/><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xml"/><Relationship Id="rId4" Type="http://schemas.openxmlformats.org/officeDocument/2006/relationships/image" Target="../media/image72.jpeg"/></Relationships>
</file>

<file path=ppt/slides/_rels/slide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7.xml"/><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5.xml"/><Relationship Id="rId4" Type="http://schemas.openxmlformats.org/officeDocument/2006/relationships/image" Target="../media/image86.png"/></Relationships>
</file>

<file path=ppt/slides/_rels/slide7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79.jpe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81.png"/><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CustomShape 1"/>
          <p:cNvSpPr/>
          <p:nvPr/>
        </p:nvSpPr>
        <p:spPr>
          <a:xfrm>
            <a:off x="685800" y="2130480"/>
            <a:ext cx="7771680" cy="1469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s-ES" sz="4400" spc="-1" dirty="0" smtClean="0">
                <a:solidFill>
                  <a:srgbClr val="000000"/>
                </a:solidFill>
                <a:latin typeface="Calibri"/>
              </a:rPr>
              <a:t>ESCULTURA </a:t>
            </a:r>
            <a:r>
              <a:rPr lang="es-ES" sz="4400" b="0" strike="noStrike" spc="-1" dirty="0" smtClean="0">
                <a:solidFill>
                  <a:srgbClr val="000000"/>
                </a:solidFill>
                <a:latin typeface="Calibri"/>
              </a:rPr>
              <a:t> BARROCA</a:t>
            </a:r>
            <a:endParaRPr lang="es-ES" sz="4400" b="0" strike="noStrike" spc="-1" dirty="0">
              <a:latin typeface="Arial"/>
            </a:endParaRPr>
          </a:p>
        </p:txBody>
      </p:sp>
      <p:sp>
        <p:nvSpPr>
          <p:cNvPr id="352" name="CustomShape 2"/>
          <p:cNvSpPr/>
          <p:nvPr/>
        </p:nvSpPr>
        <p:spPr>
          <a:xfrm>
            <a:off x="1371600" y="3886200"/>
            <a:ext cx="6400080" cy="1751760"/>
          </a:xfrm>
          <a:prstGeom prst="rect">
            <a:avLst/>
          </a:prstGeom>
          <a:noFill/>
          <a:ln w="0">
            <a:no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 name="CustomShape 1"/>
          <p:cNvSpPr/>
          <p:nvPr/>
        </p:nvSpPr>
        <p:spPr>
          <a:xfrm>
            <a:off x="611640" y="620640"/>
            <a:ext cx="7704000" cy="4844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2400" b="0" strike="noStrike" spc="-1">
                <a:solidFill>
                  <a:srgbClr val="000000"/>
                </a:solidFill>
                <a:latin typeface="Calibri"/>
                <a:ea typeface="DejaVu Sans"/>
              </a:rPr>
              <a:t>CARACTERÍSTICAS</a:t>
            </a:r>
            <a:endParaRPr lang="es-ES" sz="2400" b="0" strike="noStrike" spc="-1">
              <a:latin typeface="Arial"/>
            </a:endParaRPr>
          </a:p>
          <a:p>
            <a:pPr>
              <a:lnSpc>
                <a:spcPct val="100000"/>
              </a:lnSpc>
            </a:pPr>
            <a:endParaRPr lang="es-ES" sz="2400" b="0" strike="noStrike" spc="-1">
              <a:latin typeface="Arial"/>
            </a:endParaRPr>
          </a:p>
          <a:p>
            <a:pPr>
              <a:lnSpc>
                <a:spcPct val="100000"/>
              </a:lnSpc>
            </a:pPr>
            <a:endParaRPr lang="es-ES" sz="2400" b="0" strike="noStrike" spc="-1">
              <a:latin typeface="Arial"/>
            </a:endParaRPr>
          </a:p>
          <a:p>
            <a:pPr marL="457200" lvl="1" indent="-215640">
              <a:lnSpc>
                <a:spcPct val="100000"/>
              </a:lnSpc>
              <a:buClr>
                <a:srgbClr val="000000"/>
              </a:buClr>
              <a:buFont typeface="Arial"/>
              <a:buChar char="•"/>
            </a:pPr>
            <a:r>
              <a:rPr lang="es-ES" sz="2400" b="0" strike="noStrike" spc="-1">
                <a:solidFill>
                  <a:srgbClr val="000000"/>
                </a:solidFill>
                <a:latin typeface="Calibri"/>
                <a:ea typeface="DejaVu Sans"/>
              </a:rPr>
              <a:t> </a:t>
            </a:r>
            <a:r>
              <a:rPr lang="es-ES" sz="2400" b="1" strike="noStrike" spc="-1">
                <a:solidFill>
                  <a:srgbClr val="000000"/>
                </a:solidFill>
                <a:latin typeface="Calibri"/>
                <a:ea typeface="DejaVu Sans"/>
              </a:rPr>
              <a:t>Naturalismo</a:t>
            </a:r>
            <a:r>
              <a:rPr lang="es-ES" sz="2400" b="0" strike="noStrike" spc="-1">
                <a:solidFill>
                  <a:srgbClr val="000000"/>
                </a:solidFill>
                <a:latin typeface="Calibri"/>
                <a:ea typeface="DejaVu Sans"/>
              </a:rPr>
              <a:t> o realismo</a:t>
            </a:r>
            <a:endParaRPr lang="es-ES" sz="2400" b="0" strike="noStrike" spc="-1">
              <a:latin typeface="Arial"/>
            </a:endParaRPr>
          </a:p>
          <a:p>
            <a:pPr marL="457200" lvl="1" indent="-215640">
              <a:lnSpc>
                <a:spcPct val="100000"/>
              </a:lnSpc>
              <a:buClr>
                <a:srgbClr val="000000"/>
              </a:buClr>
              <a:buFont typeface="Arial"/>
              <a:buChar char="•"/>
            </a:pPr>
            <a:r>
              <a:rPr lang="es-ES" sz="2400" b="0" strike="noStrike" spc="-1">
                <a:solidFill>
                  <a:srgbClr val="000000"/>
                </a:solidFill>
                <a:latin typeface="Calibri"/>
                <a:ea typeface="DejaVu Sans"/>
              </a:rPr>
              <a:t> </a:t>
            </a:r>
            <a:r>
              <a:rPr lang="es-ES" sz="2400" b="1" strike="noStrike" spc="-1">
                <a:solidFill>
                  <a:srgbClr val="000000"/>
                </a:solidFill>
                <a:latin typeface="Calibri"/>
                <a:ea typeface="DejaVu Sans"/>
              </a:rPr>
              <a:t>Sentimiento religioso</a:t>
            </a:r>
            <a:endParaRPr lang="es-ES" sz="2400" b="0" strike="noStrike" spc="-1">
              <a:latin typeface="Arial"/>
            </a:endParaRPr>
          </a:p>
          <a:p>
            <a:pPr marL="457200" lvl="1" indent="-215640">
              <a:lnSpc>
                <a:spcPct val="100000"/>
              </a:lnSpc>
              <a:buClr>
                <a:srgbClr val="000000"/>
              </a:buClr>
              <a:buFont typeface="Arial"/>
              <a:buChar char="•"/>
            </a:pPr>
            <a:r>
              <a:rPr lang="es-ES" sz="2400" b="0" strike="noStrike" spc="-1">
                <a:solidFill>
                  <a:srgbClr val="000000"/>
                </a:solidFill>
                <a:latin typeface="Calibri"/>
                <a:ea typeface="DejaVu Sans"/>
              </a:rPr>
              <a:t> </a:t>
            </a:r>
            <a:r>
              <a:rPr lang="es-ES" sz="2400" b="1" strike="noStrike" spc="-1">
                <a:solidFill>
                  <a:srgbClr val="000000"/>
                </a:solidFill>
                <a:latin typeface="Calibri"/>
                <a:ea typeface="DejaVu Sans"/>
              </a:rPr>
              <a:t>Movimiento</a:t>
            </a:r>
            <a:r>
              <a:rPr lang="es-ES" sz="2400" b="0" strike="noStrike" spc="-1">
                <a:solidFill>
                  <a:srgbClr val="000000"/>
                </a:solidFill>
                <a:latin typeface="Calibri"/>
                <a:ea typeface="DejaVu Sans"/>
              </a:rPr>
              <a:t> expresado </a:t>
            </a:r>
            <a:r>
              <a:rPr lang="es-ES" sz="2400" b="1" strike="noStrike" spc="-1">
                <a:solidFill>
                  <a:srgbClr val="000000"/>
                </a:solidFill>
                <a:latin typeface="Calibri"/>
                <a:ea typeface="DejaVu Sans"/>
              </a:rPr>
              <a:t>en acto </a:t>
            </a:r>
            <a:r>
              <a:rPr lang="es-ES" sz="2400" b="0" strike="noStrike" spc="-1">
                <a:solidFill>
                  <a:srgbClr val="000000"/>
                </a:solidFill>
                <a:latin typeface="Calibri"/>
                <a:ea typeface="DejaVu Sans"/>
              </a:rPr>
              <a:t>(Renacimiento en potencia)</a:t>
            </a:r>
            <a:endParaRPr lang="es-ES" sz="2400" b="0" strike="noStrike" spc="-1">
              <a:latin typeface="Arial"/>
            </a:endParaRPr>
          </a:p>
          <a:p>
            <a:pPr marL="457200" lvl="1" indent="-215640">
              <a:lnSpc>
                <a:spcPct val="100000"/>
              </a:lnSpc>
              <a:buClr>
                <a:srgbClr val="000000"/>
              </a:buClr>
              <a:buFont typeface="Arial"/>
              <a:buChar char="•"/>
            </a:pPr>
            <a:r>
              <a:rPr lang="es-ES" sz="2400" b="0" strike="noStrike" spc="-1">
                <a:solidFill>
                  <a:srgbClr val="000000"/>
                </a:solidFill>
                <a:latin typeface="Calibri"/>
                <a:ea typeface="DejaVu Sans"/>
              </a:rPr>
              <a:t> </a:t>
            </a:r>
            <a:r>
              <a:rPr lang="es-ES" sz="2400" b="1" strike="noStrike" spc="-1">
                <a:solidFill>
                  <a:srgbClr val="000000"/>
                </a:solidFill>
                <a:latin typeface="Calibri"/>
                <a:ea typeface="DejaVu Sans"/>
              </a:rPr>
              <a:t>Líneas abiertas</a:t>
            </a:r>
            <a:endParaRPr lang="es-ES" sz="2400" b="0" strike="noStrike" spc="-1">
              <a:latin typeface="Arial"/>
            </a:endParaRPr>
          </a:p>
          <a:p>
            <a:pPr marL="457200" lvl="1" indent="-215640">
              <a:lnSpc>
                <a:spcPct val="100000"/>
              </a:lnSpc>
              <a:buClr>
                <a:srgbClr val="000000"/>
              </a:buClr>
              <a:buFont typeface="Arial"/>
              <a:buChar char="•"/>
            </a:pPr>
            <a:r>
              <a:rPr lang="es-ES" sz="2400" b="0" strike="noStrike" spc="-1">
                <a:solidFill>
                  <a:srgbClr val="000000"/>
                </a:solidFill>
                <a:latin typeface="Calibri"/>
                <a:ea typeface="DejaVu Sans"/>
              </a:rPr>
              <a:t> Ropajes con gran volumen y movimiento</a:t>
            </a:r>
            <a:endParaRPr lang="es-ES" sz="2400" b="0" strike="noStrike" spc="-1">
              <a:latin typeface="Arial"/>
            </a:endParaRPr>
          </a:p>
          <a:p>
            <a:pPr marL="457200" lvl="1" indent="-215640">
              <a:lnSpc>
                <a:spcPct val="100000"/>
              </a:lnSpc>
              <a:buClr>
                <a:srgbClr val="000000"/>
              </a:buClr>
              <a:buFont typeface="Arial"/>
              <a:buChar char="•"/>
            </a:pPr>
            <a:r>
              <a:rPr lang="es-ES" sz="2400" b="0" strike="noStrike" spc="-1">
                <a:solidFill>
                  <a:srgbClr val="000000"/>
                </a:solidFill>
                <a:latin typeface="Calibri"/>
                <a:ea typeface="DejaVu Sans"/>
              </a:rPr>
              <a:t> </a:t>
            </a:r>
            <a:r>
              <a:rPr lang="es-ES" sz="2400" b="1" strike="noStrike" spc="-1">
                <a:solidFill>
                  <a:srgbClr val="000000"/>
                </a:solidFill>
                <a:latin typeface="Calibri"/>
                <a:ea typeface="DejaVu Sans"/>
              </a:rPr>
              <a:t>Efectismo</a:t>
            </a:r>
            <a:r>
              <a:rPr lang="es-ES" sz="2400" b="0" strike="noStrike" spc="-1">
                <a:solidFill>
                  <a:srgbClr val="000000"/>
                </a:solidFill>
                <a:latin typeface="Calibri"/>
                <a:ea typeface="DejaVu Sans"/>
              </a:rPr>
              <a:t>, procura sorprender  al espectador.</a:t>
            </a:r>
            <a:endParaRPr lang="es-ES" sz="2400" b="0" strike="noStrike" spc="-1">
              <a:latin typeface="Arial"/>
            </a:endParaRPr>
          </a:p>
          <a:p>
            <a:pPr marL="457200" lvl="1" indent="-215640">
              <a:lnSpc>
                <a:spcPct val="100000"/>
              </a:lnSpc>
              <a:buClr>
                <a:srgbClr val="000000"/>
              </a:buClr>
              <a:buFont typeface="Arial"/>
              <a:buChar char="•"/>
            </a:pPr>
            <a:r>
              <a:rPr lang="es-ES" sz="2400" b="0" strike="noStrike" spc="-1">
                <a:solidFill>
                  <a:srgbClr val="000000"/>
                </a:solidFill>
                <a:latin typeface="Calibri"/>
                <a:ea typeface="DejaVu Sans"/>
              </a:rPr>
              <a:t> Materiales</a:t>
            </a:r>
            <a:endParaRPr lang="es-ES" sz="2400" b="0" strike="noStrike" spc="-1">
              <a:latin typeface="Arial"/>
            </a:endParaRPr>
          </a:p>
          <a:p>
            <a:pPr>
              <a:lnSpc>
                <a:spcPct val="100000"/>
              </a:lnSpc>
            </a:pPr>
            <a:endParaRPr lang="es-ES" sz="2400" b="0" strike="noStrike" spc="-1">
              <a:latin typeface="Arial"/>
            </a:endParaRPr>
          </a:p>
          <a:p>
            <a:pPr>
              <a:lnSpc>
                <a:spcPct val="100000"/>
              </a:lnSpc>
            </a:pPr>
            <a:endParaRPr lang="es-E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7" name="Rectangle 9"/>
          <p:cNvSpPr>
            <a:spLocks noChangeArrowheads="1"/>
          </p:cNvSpPr>
          <p:nvPr/>
        </p:nvSpPr>
        <p:spPr bwMode="auto">
          <a:xfrm>
            <a:off x="468313" y="333375"/>
            <a:ext cx="3960812" cy="2089150"/>
          </a:xfrm>
          <a:prstGeom prst="rect">
            <a:avLst/>
          </a:prstGeom>
          <a:noFill/>
          <a:ln w="9525">
            <a:noFill/>
            <a:miter lim="800000"/>
            <a:headEnd/>
            <a:tailEnd/>
          </a:ln>
          <a:effectLst/>
        </p:spPr>
        <p:txBody>
          <a:bodyPr lIns="92075" tIns="46038" rIns="92075" bIns="46038"/>
          <a:lstStyle/>
          <a:p>
            <a:pPr defTabSz="762000">
              <a:lnSpc>
                <a:spcPct val="80000"/>
              </a:lnSpc>
              <a:spcBef>
                <a:spcPct val="20000"/>
              </a:spcBef>
              <a:spcAft>
                <a:spcPts val="600"/>
              </a:spcAft>
            </a:pPr>
            <a:r>
              <a:rPr lang="es-ES" sz="2000">
                <a:latin typeface="Arial" charset="0"/>
              </a:rPr>
              <a:t>Los </a:t>
            </a:r>
            <a:r>
              <a:rPr lang="es-ES" sz="2000" b="1">
                <a:latin typeface="Arial" charset="0"/>
              </a:rPr>
              <a:t>Pasos de Semana Santa </a:t>
            </a:r>
            <a:r>
              <a:rPr lang="es-ES" sz="2000">
                <a:latin typeface="Arial" charset="0"/>
              </a:rPr>
              <a:t>le dieron gran prestigio, por su maestría de combinar los </a:t>
            </a:r>
            <a:r>
              <a:rPr lang="es-ES" sz="2000" b="1">
                <a:latin typeface="Arial" charset="0"/>
              </a:rPr>
              <a:t>grupos</a:t>
            </a:r>
            <a:r>
              <a:rPr lang="es-ES" sz="2000">
                <a:latin typeface="Arial" charset="0"/>
              </a:rPr>
              <a:t> y el </a:t>
            </a:r>
            <a:r>
              <a:rPr lang="es-ES" sz="2000" b="1">
                <a:latin typeface="Arial" charset="0"/>
              </a:rPr>
              <a:t>valor emocional</a:t>
            </a:r>
            <a:r>
              <a:rPr lang="es-ES" sz="2000">
                <a:latin typeface="Arial" charset="0"/>
              </a:rPr>
              <a:t> de los personajes. Utiliza </a:t>
            </a:r>
            <a:r>
              <a:rPr lang="es-ES" sz="2000" b="1">
                <a:latin typeface="Arial" charset="0"/>
              </a:rPr>
              <a:t>modelos del pueblo</a:t>
            </a:r>
            <a:r>
              <a:rPr lang="es-ES" sz="2000">
                <a:latin typeface="Arial" charset="0"/>
              </a:rPr>
              <a:t> para sus figuras procesionales. </a:t>
            </a:r>
          </a:p>
        </p:txBody>
      </p:sp>
      <p:pic>
        <p:nvPicPr>
          <p:cNvPr id="73740" name="Picture 12"/>
          <p:cNvPicPr>
            <a:picLocks noChangeArrowheads="1"/>
          </p:cNvPicPr>
          <p:nvPr/>
        </p:nvPicPr>
        <p:blipFill>
          <a:blip r:embed="rId2" cstate="print"/>
          <a:srcRect/>
          <a:stretch>
            <a:fillRect/>
          </a:stretch>
        </p:blipFill>
        <p:spPr bwMode="auto">
          <a:xfrm>
            <a:off x="4822825" y="404813"/>
            <a:ext cx="4321175" cy="5084762"/>
          </a:xfrm>
          <a:prstGeom prst="rect">
            <a:avLst/>
          </a:prstGeom>
          <a:noFill/>
          <a:ln w="9525">
            <a:noFill/>
            <a:miter lim="800000"/>
            <a:headEnd/>
            <a:tailEnd/>
          </a:ln>
          <a:effectLst/>
        </p:spPr>
      </p:pic>
      <p:pic>
        <p:nvPicPr>
          <p:cNvPr id="73741" name="Picture 13" descr="caida"/>
          <p:cNvPicPr>
            <a:picLocks noChangeAspect="1" noChangeArrowheads="1"/>
          </p:cNvPicPr>
          <p:nvPr/>
        </p:nvPicPr>
        <p:blipFill>
          <a:blip r:embed="rId3" cstate="print"/>
          <a:srcRect/>
          <a:stretch>
            <a:fillRect/>
          </a:stretch>
        </p:blipFill>
        <p:spPr bwMode="auto">
          <a:xfrm>
            <a:off x="0" y="2205038"/>
            <a:ext cx="4716463" cy="3417887"/>
          </a:xfrm>
          <a:prstGeom prst="rect">
            <a:avLst/>
          </a:prstGeom>
          <a:noFill/>
        </p:spPr>
      </p:pic>
      <p:pic>
        <p:nvPicPr>
          <p:cNvPr id="73742" name="Picture 14" descr="caidadt2"/>
          <p:cNvPicPr>
            <a:picLocks noChangeAspect="1" noChangeArrowheads="1"/>
          </p:cNvPicPr>
          <p:nvPr/>
        </p:nvPicPr>
        <p:blipFill>
          <a:blip r:embed="rId4" cstate="print"/>
          <a:srcRect/>
          <a:stretch>
            <a:fillRect/>
          </a:stretch>
        </p:blipFill>
        <p:spPr bwMode="auto">
          <a:xfrm>
            <a:off x="3924300" y="4629150"/>
            <a:ext cx="2665413" cy="2228850"/>
          </a:xfrm>
          <a:prstGeom prst="rect">
            <a:avLst/>
          </a:prstGeom>
          <a:noFill/>
        </p:spPr>
      </p:pic>
      <p:sp>
        <p:nvSpPr>
          <p:cNvPr id="73743" name="Rectangle 15"/>
          <p:cNvSpPr>
            <a:spLocks noChangeArrowheads="1"/>
          </p:cNvSpPr>
          <p:nvPr/>
        </p:nvSpPr>
        <p:spPr bwMode="auto">
          <a:xfrm>
            <a:off x="611188" y="5876925"/>
            <a:ext cx="2127250" cy="641350"/>
          </a:xfrm>
          <a:prstGeom prst="rect">
            <a:avLst/>
          </a:prstGeom>
          <a:noFill/>
          <a:ln w="12700">
            <a:noFill/>
            <a:miter lim="800000"/>
            <a:headEnd type="none" w="sm" len="sm"/>
            <a:tailEnd type="none" w="sm" len="sm"/>
          </a:ln>
          <a:effectLst/>
        </p:spPr>
        <p:txBody>
          <a:bodyPr wrap="none">
            <a:spAutoFit/>
          </a:bodyPr>
          <a:lstStyle/>
          <a:p>
            <a:r>
              <a:rPr lang="es-ES" sz="1800" b="1">
                <a:latin typeface="Arial" charset="0"/>
              </a:rPr>
              <a:t>La Caída (1752)</a:t>
            </a:r>
            <a:br>
              <a:rPr lang="es-ES" sz="1800" b="1">
                <a:latin typeface="Arial" charset="0"/>
              </a:rPr>
            </a:br>
            <a:r>
              <a:rPr lang="es-ES" sz="1800">
                <a:latin typeface="Arial" charset="0"/>
              </a:rPr>
              <a:t>Conjunto y detalles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73737">
                                            <p:txEl>
                                              <p:pRg st="0" end="0"/>
                                            </p:txEl>
                                          </p:spTgt>
                                        </p:tgtEl>
                                        <p:attrNameLst>
                                          <p:attrName>style.visibility</p:attrName>
                                        </p:attrNameLst>
                                      </p:cBhvr>
                                      <p:to>
                                        <p:strVal val="visible"/>
                                      </p:to>
                                    </p:set>
                                    <p:anim calcmode="discrete" valueType="clr">
                                      <p:cBhvr override="childStyle">
                                        <p:cTn id="7" dur="80"/>
                                        <p:tgtEl>
                                          <p:spTgt spid="7373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373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7373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8" name="Picture 10" descr="orach"/>
          <p:cNvPicPr>
            <a:picLocks noChangeAspect="1" noChangeArrowheads="1"/>
          </p:cNvPicPr>
          <p:nvPr/>
        </p:nvPicPr>
        <p:blipFill>
          <a:blip r:embed="rId2" cstate="print"/>
          <a:srcRect/>
          <a:stretch>
            <a:fillRect/>
          </a:stretch>
        </p:blipFill>
        <p:spPr bwMode="auto">
          <a:xfrm>
            <a:off x="395288" y="188913"/>
            <a:ext cx="3384550" cy="2101850"/>
          </a:xfrm>
          <a:prstGeom prst="rect">
            <a:avLst/>
          </a:prstGeom>
          <a:noFill/>
        </p:spPr>
      </p:pic>
      <p:pic>
        <p:nvPicPr>
          <p:cNvPr id="27660" name="Picture 12" descr="orach3"/>
          <p:cNvPicPr>
            <a:picLocks noChangeAspect="1" noChangeArrowheads="1"/>
          </p:cNvPicPr>
          <p:nvPr/>
        </p:nvPicPr>
        <p:blipFill>
          <a:blip r:embed="rId3" cstate="print"/>
          <a:srcRect/>
          <a:stretch>
            <a:fillRect/>
          </a:stretch>
        </p:blipFill>
        <p:spPr bwMode="auto">
          <a:xfrm>
            <a:off x="395288" y="2492375"/>
            <a:ext cx="4733925" cy="3800475"/>
          </a:xfrm>
          <a:prstGeom prst="rect">
            <a:avLst/>
          </a:prstGeom>
          <a:noFill/>
        </p:spPr>
      </p:pic>
      <p:pic>
        <p:nvPicPr>
          <p:cNvPr id="27663" name="Picture 15" descr="orach2"/>
          <p:cNvPicPr>
            <a:picLocks noChangeAspect="1" noChangeArrowheads="1"/>
          </p:cNvPicPr>
          <p:nvPr/>
        </p:nvPicPr>
        <p:blipFill>
          <a:blip r:embed="rId4" cstate="print"/>
          <a:srcRect/>
          <a:stretch>
            <a:fillRect/>
          </a:stretch>
        </p:blipFill>
        <p:spPr bwMode="auto">
          <a:xfrm>
            <a:off x="5508625" y="2349500"/>
            <a:ext cx="3213100" cy="4032250"/>
          </a:xfrm>
          <a:prstGeom prst="rect">
            <a:avLst/>
          </a:prstGeom>
          <a:noFill/>
        </p:spPr>
      </p:pic>
      <p:sp>
        <p:nvSpPr>
          <p:cNvPr id="27665" name="Rectangle 17"/>
          <p:cNvSpPr>
            <a:spLocks noChangeArrowheads="1"/>
          </p:cNvSpPr>
          <p:nvPr/>
        </p:nvSpPr>
        <p:spPr bwMode="auto">
          <a:xfrm>
            <a:off x="4932363" y="692150"/>
            <a:ext cx="3455987" cy="641350"/>
          </a:xfrm>
          <a:prstGeom prst="rect">
            <a:avLst/>
          </a:prstGeom>
          <a:noFill/>
          <a:ln w="9525">
            <a:noFill/>
            <a:miter lim="800000"/>
            <a:headEnd/>
            <a:tailEnd/>
          </a:ln>
          <a:effectLst/>
        </p:spPr>
        <p:txBody>
          <a:bodyPr lIns="92075" tIns="46038" rIns="92075" bIns="46038">
            <a:spAutoFit/>
          </a:bodyPr>
          <a:lstStyle/>
          <a:p>
            <a:pPr algn="ctr" defTabSz="762000"/>
            <a:r>
              <a:rPr lang="es-ES" sz="1800" b="1" i="1">
                <a:latin typeface="Arial" charset="0"/>
              </a:rPr>
              <a:t>La oración en el huerto </a:t>
            </a:r>
            <a:r>
              <a:rPr lang="es-ES" sz="1800">
                <a:latin typeface="Arial" charset="0"/>
              </a:rPr>
              <a:t>(1752). Paso procesional</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8" name="Picture 8" descr="vang"/>
          <p:cNvPicPr>
            <a:picLocks noChangeAspect="1" noChangeArrowheads="1"/>
          </p:cNvPicPr>
          <p:nvPr/>
        </p:nvPicPr>
        <p:blipFill>
          <a:blip r:embed="rId2" cstate="print"/>
          <a:srcRect t="10951"/>
          <a:stretch>
            <a:fillRect/>
          </a:stretch>
        </p:blipFill>
        <p:spPr bwMode="auto">
          <a:xfrm>
            <a:off x="323850" y="1052513"/>
            <a:ext cx="5040313" cy="5689600"/>
          </a:xfrm>
          <a:prstGeom prst="rect">
            <a:avLst/>
          </a:prstGeom>
          <a:noFill/>
        </p:spPr>
      </p:pic>
      <p:pic>
        <p:nvPicPr>
          <p:cNvPr id="30730" name="Picture 10" descr="vangdt"/>
          <p:cNvPicPr>
            <a:picLocks noChangeAspect="1" noChangeArrowheads="1"/>
          </p:cNvPicPr>
          <p:nvPr/>
        </p:nvPicPr>
        <p:blipFill>
          <a:blip r:embed="rId3" cstate="print"/>
          <a:srcRect/>
          <a:stretch>
            <a:fillRect/>
          </a:stretch>
        </p:blipFill>
        <p:spPr bwMode="auto">
          <a:xfrm>
            <a:off x="5724525" y="260350"/>
            <a:ext cx="3054350" cy="3027363"/>
          </a:xfrm>
          <a:prstGeom prst="rect">
            <a:avLst/>
          </a:prstGeom>
          <a:noFill/>
        </p:spPr>
      </p:pic>
      <p:sp>
        <p:nvSpPr>
          <p:cNvPr id="30731" name="Text Box 11"/>
          <p:cNvSpPr txBox="1">
            <a:spLocks noChangeArrowheads="1"/>
          </p:cNvSpPr>
          <p:nvPr/>
        </p:nvSpPr>
        <p:spPr bwMode="auto">
          <a:xfrm>
            <a:off x="7956550" y="1916113"/>
            <a:ext cx="895350" cy="366712"/>
          </a:xfrm>
          <a:prstGeom prst="rect">
            <a:avLst/>
          </a:prstGeom>
          <a:noFill/>
          <a:ln w="12700">
            <a:noFill/>
            <a:miter lim="800000"/>
            <a:headEnd type="none" w="sm" len="sm"/>
            <a:tailEnd type="none" w="sm" len="sm"/>
          </a:ln>
          <a:effectLst/>
        </p:spPr>
        <p:txBody>
          <a:bodyPr wrap="none">
            <a:spAutoFit/>
          </a:bodyPr>
          <a:lstStyle/>
          <a:p>
            <a:r>
              <a:rPr lang="es-ES" sz="1800">
                <a:latin typeface="Arial" charset="0"/>
              </a:rPr>
              <a:t>Detalle</a:t>
            </a:r>
          </a:p>
        </p:txBody>
      </p:sp>
      <p:sp>
        <p:nvSpPr>
          <p:cNvPr id="30732" name="Rectangle 12"/>
          <p:cNvSpPr>
            <a:spLocks noChangeArrowheads="1"/>
          </p:cNvSpPr>
          <p:nvPr/>
        </p:nvSpPr>
        <p:spPr bwMode="auto">
          <a:xfrm>
            <a:off x="323850" y="0"/>
            <a:ext cx="4319588" cy="641350"/>
          </a:xfrm>
          <a:prstGeom prst="rect">
            <a:avLst/>
          </a:prstGeom>
          <a:noFill/>
          <a:ln w="9525">
            <a:noFill/>
            <a:miter lim="800000"/>
            <a:headEnd/>
            <a:tailEnd/>
          </a:ln>
          <a:effectLst/>
        </p:spPr>
        <p:txBody>
          <a:bodyPr lIns="92075" tIns="46038" rIns="92075" bIns="46038">
            <a:spAutoFit/>
          </a:bodyPr>
          <a:lstStyle/>
          <a:p>
            <a:pPr algn="ctr" defTabSz="762000"/>
            <a:r>
              <a:rPr lang="es-ES" sz="1800" b="1" i="1">
                <a:latin typeface="Arial" charset="0"/>
              </a:rPr>
              <a:t>Virgen de las Angustias </a:t>
            </a:r>
            <a:r>
              <a:rPr lang="es-ES" sz="1800">
                <a:latin typeface="Arial" charset="0"/>
              </a:rPr>
              <a:t>(1740)</a:t>
            </a:r>
          </a:p>
          <a:p>
            <a:pPr algn="ctr" defTabSz="762000"/>
            <a:r>
              <a:rPr lang="es-ES" sz="1800">
                <a:latin typeface="Arial" charset="0"/>
              </a:rPr>
              <a:t>Iglesia de San Bartolomé (Murcia)</a:t>
            </a:r>
          </a:p>
        </p:txBody>
      </p:sp>
      <p:sp>
        <p:nvSpPr>
          <p:cNvPr id="30734" name="Rectangle 14"/>
          <p:cNvSpPr>
            <a:spLocks noChangeArrowheads="1"/>
          </p:cNvSpPr>
          <p:nvPr/>
        </p:nvSpPr>
        <p:spPr bwMode="auto">
          <a:xfrm>
            <a:off x="5435600" y="4292600"/>
            <a:ext cx="3995738" cy="1557338"/>
          </a:xfrm>
          <a:prstGeom prst="rect">
            <a:avLst/>
          </a:prstGeom>
          <a:noFill/>
          <a:ln w="9525">
            <a:noFill/>
            <a:miter lim="800000"/>
            <a:headEnd/>
            <a:tailEnd/>
          </a:ln>
          <a:effectLst/>
        </p:spPr>
        <p:txBody>
          <a:bodyPr lIns="92075" tIns="46038" rIns="92075" bIns="46038"/>
          <a:lstStyle/>
          <a:p>
            <a:pPr defTabSz="762000">
              <a:lnSpc>
                <a:spcPct val="80000"/>
              </a:lnSpc>
              <a:spcBef>
                <a:spcPct val="20000"/>
              </a:spcBef>
              <a:spcAft>
                <a:spcPts val="600"/>
              </a:spcAft>
            </a:pPr>
            <a:r>
              <a:rPr lang="es-ES" sz="2000">
                <a:latin typeface="Arial" charset="0"/>
              </a:rPr>
              <a:t>Uno de sus primeros pasos procesionales, plenamente conseguido. En él se conjuga el dramatismo barroco con la elegancia del rococó y la delicada sensibilidad de los angelitos que besan las heridas de Cristo.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0734">
                                            <p:txEl>
                                              <p:pRg st="0" end="0"/>
                                            </p:txEl>
                                          </p:spTgt>
                                        </p:tgtEl>
                                        <p:attrNameLst>
                                          <p:attrName>style.visibility</p:attrName>
                                        </p:attrNameLst>
                                      </p:cBhvr>
                                      <p:to>
                                        <p:strVal val="visible"/>
                                      </p:to>
                                    </p:set>
                                    <p:anim calcmode="discrete" valueType="clr">
                                      <p:cBhvr override="childStyle">
                                        <p:cTn id="7" dur="80"/>
                                        <p:tgtEl>
                                          <p:spTgt spid="3073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073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073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30"/>
                                        </p:tgtEl>
                                        <p:attrNameLst>
                                          <p:attrName>style.visibility</p:attrName>
                                        </p:attrNameLst>
                                      </p:cBhvr>
                                      <p:to>
                                        <p:strVal val="visible"/>
                                      </p:to>
                                    </p:set>
                                    <p:animEffect transition="in" filter="fade">
                                      <p:cBhvr>
                                        <p:cTn id="14" dur="1000"/>
                                        <p:tgtEl>
                                          <p:spTgt spid="3073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0731"/>
                                        </p:tgtEl>
                                        <p:attrNameLst>
                                          <p:attrName>style.visibility</p:attrName>
                                        </p:attrNameLst>
                                      </p:cBhvr>
                                      <p:to>
                                        <p:strVal val="visible"/>
                                      </p:to>
                                    </p:set>
                                    <p:animEffect transition="in" filter="fade">
                                      <p:cBhvr>
                                        <p:cTn id="17" dur="1000"/>
                                        <p:tgtEl>
                                          <p:spTgt spid="30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1" grpId="0"/>
      <p:bldP spid="30734"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084888" y="620713"/>
            <a:ext cx="2735262" cy="1090612"/>
          </a:xfrm>
        </p:spPr>
        <p:txBody>
          <a:bodyPr/>
          <a:lstStyle/>
          <a:p>
            <a:r>
              <a:rPr lang="es-ES" sz="1800" b="1" i="1">
                <a:solidFill>
                  <a:schemeClr val="tx1"/>
                </a:solidFill>
                <a:latin typeface="Arial" charset="0"/>
              </a:rPr>
              <a:t>El Prendimiento</a:t>
            </a:r>
            <a:r>
              <a:rPr lang="es-ES" sz="1800" b="1">
                <a:solidFill>
                  <a:schemeClr val="tx1"/>
                </a:solidFill>
                <a:latin typeface="Arial" charset="0"/>
              </a:rPr>
              <a:t> (1765) </a:t>
            </a:r>
            <a:r>
              <a:rPr lang="es-ES" sz="1800">
                <a:solidFill>
                  <a:schemeClr val="tx1"/>
                </a:solidFill>
                <a:latin typeface="Arial" charset="0"/>
              </a:rPr>
              <a:t>Conjunto y detalle </a:t>
            </a:r>
          </a:p>
        </p:txBody>
      </p:sp>
      <p:sp>
        <p:nvSpPr>
          <p:cNvPr id="119818" name="Rectangle 10"/>
          <p:cNvSpPr>
            <a:spLocks noChangeArrowheads="1"/>
          </p:cNvSpPr>
          <p:nvPr/>
        </p:nvSpPr>
        <p:spPr bwMode="auto">
          <a:xfrm>
            <a:off x="250825" y="4941888"/>
            <a:ext cx="3819525" cy="641350"/>
          </a:xfrm>
          <a:prstGeom prst="rect">
            <a:avLst/>
          </a:prstGeom>
          <a:noFill/>
          <a:ln w="12700">
            <a:noFill/>
            <a:miter lim="800000"/>
            <a:headEnd type="none" w="sm" len="sm"/>
            <a:tailEnd type="none" w="sm" len="sm"/>
          </a:ln>
          <a:effectLst/>
        </p:spPr>
        <p:txBody>
          <a:bodyPr anchor="ctr">
            <a:spAutoFit/>
          </a:bodyPr>
          <a:lstStyle/>
          <a:p>
            <a:pPr algn="ctr" defTabSz="762000" eaLnBrk="1" hangingPunct="1"/>
            <a:r>
              <a:rPr lang="es-ES" sz="1800" b="1" i="1">
                <a:latin typeface="Arial" charset="0"/>
              </a:rPr>
              <a:t>El beso de Judas</a:t>
            </a:r>
            <a:r>
              <a:rPr lang="es-ES" sz="1800">
                <a:latin typeface="Arial" charset="0"/>
              </a:rPr>
              <a:t>, detalle de </a:t>
            </a:r>
            <a:r>
              <a:rPr lang="es-ES" sz="1800" b="1" i="1">
                <a:latin typeface="Arial" charset="0"/>
              </a:rPr>
              <a:t>El Prendimiento</a:t>
            </a:r>
          </a:p>
        </p:txBody>
      </p:sp>
      <p:pic>
        <p:nvPicPr>
          <p:cNvPr id="119819" name="Picture 2" descr="http://lh4.ggpht.com/-7GWEtPm8YwM/SF9gslPqwqI/AAAAAAAAJMQ/09Ukg-atA4k/60.-Salzillo%25252C%252520El%252520Prendimiento.jpg"/>
          <p:cNvPicPr>
            <a:picLocks noChangeAspect="1" noChangeArrowheads="1"/>
          </p:cNvPicPr>
          <p:nvPr/>
        </p:nvPicPr>
        <p:blipFill>
          <a:blip r:embed="rId2" cstate="print"/>
          <a:srcRect/>
          <a:stretch>
            <a:fillRect/>
          </a:stretch>
        </p:blipFill>
        <p:spPr bwMode="auto">
          <a:xfrm>
            <a:off x="0" y="0"/>
            <a:ext cx="6084888" cy="4221163"/>
          </a:xfrm>
          <a:prstGeom prst="rect">
            <a:avLst/>
          </a:prstGeom>
          <a:noFill/>
          <a:ln w="9525">
            <a:noFill/>
            <a:miter lim="800000"/>
            <a:headEnd/>
            <a:tailEnd/>
          </a:ln>
        </p:spPr>
      </p:pic>
      <p:pic>
        <p:nvPicPr>
          <p:cNvPr id="119820" name="Picture 12" descr="prend3"/>
          <p:cNvPicPr>
            <a:picLocks noChangeAspect="1" noChangeArrowheads="1"/>
          </p:cNvPicPr>
          <p:nvPr/>
        </p:nvPicPr>
        <p:blipFill>
          <a:blip r:embed="rId3" cstate="print"/>
          <a:srcRect/>
          <a:stretch>
            <a:fillRect/>
          </a:stretch>
        </p:blipFill>
        <p:spPr bwMode="auto">
          <a:xfrm>
            <a:off x="4716463" y="3498850"/>
            <a:ext cx="4427537" cy="3359150"/>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http://wa2.www.artehistoria.jcyl.es/artesp/jpg/SAB22792.jpg"/>
          <p:cNvPicPr>
            <a:picLocks noChangeAspect="1" noChangeArrowheads="1"/>
          </p:cNvPicPr>
          <p:nvPr/>
        </p:nvPicPr>
        <p:blipFill>
          <a:blip r:embed="rId2" cstate="print"/>
          <a:srcRect/>
          <a:stretch>
            <a:fillRect/>
          </a:stretch>
        </p:blipFill>
        <p:spPr bwMode="auto">
          <a:xfrm>
            <a:off x="579438" y="714375"/>
            <a:ext cx="8154987" cy="5522913"/>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4"/>
          <p:cNvSpPr>
            <a:spLocks noGrp="1" noChangeArrowheads="1"/>
          </p:cNvSpPr>
          <p:nvPr>
            <p:ph type="title" idx="4294967295"/>
          </p:nvPr>
        </p:nvSpPr>
        <p:spPr>
          <a:xfrm>
            <a:off x="4787900" y="4652963"/>
            <a:ext cx="3635375" cy="1524000"/>
          </a:xfrm>
          <a:noFill/>
        </p:spPr>
        <p:txBody>
          <a:bodyPr/>
          <a:lstStyle/>
          <a:p>
            <a:r>
              <a:rPr lang="es-ES" sz="1600" b="1">
                <a:latin typeface="Arial" charset="0"/>
              </a:rPr>
              <a:t>Gian Lorenzo Bernini </a:t>
            </a:r>
            <a:br>
              <a:rPr lang="es-ES" sz="1600" b="1">
                <a:latin typeface="Arial" charset="0"/>
              </a:rPr>
            </a:br>
            <a:r>
              <a:rPr lang="es-ES" sz="1600" b="1">
                <a:latin typeface="Arial" charset="0"/>
              </a:rPr>
              <a:t>(1598-1680)</a:t>
            </a:r>
            <a:br>
              <a:rPr lang="es-ES" sz="1600" b="1">
                <a:latin typeface="Arial" charset="0"/>
              </a:rPr>
            </a:br>
            <a:r>
              <a:rPr lang="es-ES" sz="1600" b="1" i="1">
                <a:latin typeface="Arial" charset="0"/>
              </a:rPr>
              <a:t>Autorretrato</a:t>
            </a:r>
          </a:p>
        </p:txBody>
      </p:sp>
      <p:pic>
        <p:nvPicPr>
          <p:cNvPr id="282630" name="Picture 6" descr="bernini"/>
          <p:cNvPicPr>
            <a:picLocks noChangeAspect="1" noChangeArrowheads="1"/>
          </p:cNvPicPr>
          <p:nvPr/>
        </p:nvPicPr>
        <p:blipFill>
          <a:blip r:embed="rId2" cstate="print"/>
          <a:srcRect/>
          <a:stretch>
            <a:fillRect/>
          </a:stretch>
        </p:blipFill>
        <p:spPr bwMode="auto">
          <a:xfrm>
            <a:off x="755650" y="549275"/>
            <a:ext cx="4608513" cy="5832475"/>
          </a:xfrm>
          <a:prstGeom prst="rect">
            <a:avLst/>
          </a:prstGeom>
          <a:noFill/>
          <a:ln w="9525">
            <a:noFill/>
            <a:miter lim="800000"/>
            <a:headEnd/>
            <a:tailEnd/>
          </a:ln>
        </p:spPr>
      </p:pic>
      <p:sp>
        <p:nvSpPr>
          <p:cNvPr id="285698" name="Rectangle 2"/>
          <p:cNvSpPr>
            <a:spLocks noChangeArrowheads="1"/>
          </p:cNvSpPr>
          <p:nvPr/>
        </p:nvSpPr>
        <p:spPr bwMode="auto">
          <a:xfrm>
            <a:off x="5580063" y="836613"/>
            <a:ext cx="3563937" cy="2592387"/>
          </a:xfrm>
          <a:prstGeom prst="rect">
            <a:avLst/>
          </a:prstGeom>
          <a:noFill/>
          <a:ln w="9525">
            <a:noFill/>
            <a:miter lim="800000"/>
            <a:headEnd/>
            <a:tailEnd/>
          </a:ln>
          <a:effectLst/>
        </p:spPr>
        <p:txBody>
          <a:bodyPr lIns="92075" tIns="46038" rIns="92075" bIns="46038"/>
          <a:lstStyle/>
          <a:p>
            <a:pPr marL="342900" indent="-342900" defTabSz="762000">
              <a:lnSpc>
                <a:spcPct val="80000"/>
              </a:lnSpc>
              <a:spcBef>
                <a:spcPct val="20000"/>
              </a:spcBef>
              <a:buFontTx/>
              <a:buChar char="•"/>
            </a:pPr>
            <a:r>
              <a:rPr lang="es-ES" sz="1800">
                <a:latin typeface="Arial" charset="0"/>
              </a:rPr>
              <a:t>FORMACIÓN: se forma en el taller de su padre, donde estudia en profundidad la obra de Miguel Ángel y las colecciones de escultura antigua de la época greco-helenística. Su profunda asimilación de lo antiguo, lo clásico, es un rasgo esencial de su estilo.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2630"/>
                                        </p:tgtEl>
                                        <p:attrNameLst>
                                          <p:attrName>style.visibility</p:attrName>
                                        </p:attrNameLst>
                                      </p:cBhvr>
                                      <p:to>
                                        <p:strVal val="visible"/>
                                      </p:to>
                                    </p:set>
                                    <p:animEffect transition="in" filter="fade">
                                      <p:cBhvr>
                                        <p:cTn id="7" dur="2000"/>
                                        <p:tgtEl>
                                          <p:spTgt spid="282630"/>
                                        </p:tgtEl>
                                      </p:cBhvr>
                                    </p:animEffect>
                                  </p:childTnLst>
                                </p:cTn>
                              </p:par>
                            </p:childTnLst>
                          </p:cTn>
                        </p:par>
                        <p:par>
                          <p:cTn id="8" fill="hold">
                            <p:stCondLst>
                              <p:cond delay="2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285698">
                                            <p:txEl>
                                              <p:pRg st="0" end="0"/>
                                            </p:txEl>
                                          </p:spTgt>
                                        </p:tgtEl>
                                        <p:attrNameLst>
                                          <p:attrName>style.visibility</p:attrName>
                                        </p:attrNameLst>
                                      </p:cBhvr>
                                      <p:to>
                                        <p:strVal val="visible"/>
                                      </p:to>
                                    </p:set>
                                    <p:anim calcmode="discrete" valueType="clr">
                                      <p:cBhvr override="childStyle">
                                        <p:cTn id="11" dur="80"/>
                                        <p:tgtEl>
                                          <p:spTgt spid="2856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285698">
                                            <p:txEl>
                                              <p:pRg st="0" end="0"/>
                                            </p:txEl>
                                          </p:spTgt>
                                        </p:tgtEl>
                                        <p:attrNameLst>
                                          <p:attrName>fillcolor</p:attrName>
                                        </p:attrNameLst>
                                      </p:cBhvr>
                                      <p:tavLst>
                                        <p:tav tm="0">
                                          <p:val>
                                            <p:clrVal>
                                              <a:schemeClr val="accent2"/>
                                            </p:clrVal>
                                          </p:val>
                                        </p:tav>
                                        <p:tav tm="50000">
                                          <p:val>
                                            <p:clrVal>
                                              <a:schemeClr val="hlink"/>
                                            </p:clrVal>
                                          </p:val>
                                        </p:tav>
                                      </p:tavLst>
                                    </p:anim>
                                    <p:set>
                                      <p:cBhvr>
                                        <p:cTn id="13" dur="80"/>
                                        <p:tgtEl>
                                          <p:spTgt spid="2856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body" idx="4294967295"/>
          </p:nvPr>
        </p:nvSpPr>
        <p:spPr>
          <a:xfrm>
            <a:off x="3492500" y="188913"/>
            <a:ext cx="5472113" cy="1944687"/>
          </a:xfrm>
          <a:noFill/>
        </p:spPr>
        <p:txBody>
          <a:bodyPr/>
          <a:lstStyle/>
          <a:p>
            <a:pPr>
              <a:lnSpc>
                <a:spcPct val="80000"/>
              </a:lnSpc>
            </a:pPr>
            <a:r>
              <a:rPr lang="es-ES" sz="1800">
                <a:latin typeface="Arial" charset="0"/>
              </a:rPr>
              <a:t>EVOLUCIÓN ESTILÍSTICA: Partiendo de las formas atormentadas del manierismo italiano, el estilo de Bernini evoluciona hacia formas que captan el </a:t>
            </a:r>
            <a:r>
              <a:rPr lang="es-ES" sz="1800" b="1">
                <a:latin typeface="Arial" charset="0"/>
              </a:rPr>
              <a:t>instante del movimiento físico</a:t>
            </a:r>
            <a:r>
              <a:rPr lang="es-ES" sz="1800">
                <a:latin typeface="Arial" charset="0"/>
              </a:rPr>
              <a:t> como resultado de la acción que se representa. Es un estilo de gran </a:t>
            </a:r>
            <a:r>
              <a:rPr lang="es-ES" sz="1800" b="1">
                <a:latin typeface="Arial" charset="0"/>
              </a:rPr>
              <a:t>dinamismo</a:t>
            </a:r>
            <a:r>
              <a:rPr lang="es-ES" sz="1800">
                <a:latin typeface="Arial" charset="0"/>
              </a:rPr>
              <a:t> e </a:t>
            </a:r>
            <a:r>
              <a:rPr lang="es-ES" sz="1800" b="1">
                <a:latin typeface="Arial" charset="0"/>
              </a:rPr>
              <a:t>intensidad</a:t>
            </a:r>
            <a:r>
              <a:rPr lang="es-ES" sz="1800">
                <a:latin typeface="Arial" charset="0"/>
              </a:rPr>
              <a:t> </a:t>
            </a:r>
            <a:r>
              <a:rPr lang="es-ES" sz="1800" b="1">
                <a:latin typeface="Arial" charset="0"/>
              </a:rPr>
              <a:t>dramática</a:t>
            </a:r>
            <a:r>
              <a:rPr lang="es-ES" sz="1800">
                <a:latin typeface="Arial" charset="0"/>
              </a:rPr>
              <a:t>, y de gran </a:t>
            </a:r>
            <a:r>
              <a:rPr lang="es-ES" sz="1800" b="1">
                <a:latin typeface="Arial" charset="0"/>
              </a:rPr>
              <a:t>perfección técnica</a:t>
            </a:r>
            <a:r>
              <a:rPr lang="es-ES" sz="1800">
                <a:latin typeface="Arial" charset="0"/>
              </a:rPr>
              <a:t>.</a:t>
            </a:r>
          </a:p>
        </p:txBody>
      </p:sp>
      <p:pic>
        <p:nvPicPr>
          <p:cNvPr id="152579" name="Picture 3"/>
          <p:cNvPicPr>
            <a:picLocks noChangeArrowheads="1"/>
          </p:cNvPicPr>
          <p:nvPr/>
        </p:nvPicPr>
        <p:blipFill>
          <a:blip r:embed="rId2" cstate="print"/>
          <a:srcRect/>
          <a:stretch>
            <a:fillRect/>
          </a:stretch>
        </p:blipFill>
        <p:spPr bwMode="auto">
          <a:xfrm>
            <a:off x="3284538" y="2195513"/>
            <a:ext cx="3313112" cy="4464050"/>
          </a:xfrm>
          <a:prstGeom prst="rect">
            <a:avLst/>
          </a:prstGeom>
          <a:noFill/>
          <a:ln w="9525">
            <a:noFill/>
            <a:miter lim="800000"/>
            <a:headEnd/>
            <a:tailEnd/>
          </a:ln>
        </p:spPr>
      </p:pic>
      <p:pic>
        <p:nvPicPr>
          <p:cNvPr id="152580" name="Picture 4"/>
          <p:cNvPicPr>
            <a:picLocks noChangeArrowheads="1"/>
          </p:cNvPicPr>
          <p:nvPr/>
        </p:nvPicPr>
        <p:blipFill>
          <a:blip r:embed="rId3" cstate="print"/>
          <a:srcRect/>
          <a:stretch>
            <a:fillRect/>
          </a:stretch>
        </p:blipFill>
        <p:spPr bwMode="auto">
          <a:xfrm>
            <a:off x="134938" y="7938"/>
            <a:ext cx="3357562" cy="42846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87746">
                                            <p:txEl>
                                              <p:pRg st="0" end="0"/>
                                            </p:txEl>
                                          </p:spTgt>
                                        </p:tgtEl>
                                        <p:attrNameLst>
                                          <p:attrName>style.visibility</p:attrName>
                                        </p:attrNameLst>
                                      </p:cBhvr>
                                      <p:to>
                                        <p:strVal val="visible"/>
                                      </p:to>
                                    </p:set>
                                    <p:anim calcmode="discrete" valueType="clr">
                                      <p:cBhvr override="childStyle">
                                        <p:cTn id="7" dur="80"/>
                                        <p:tgtEl>
                                          <p:spTgt spid="28774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8774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8774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rrowheads="1"/>
          </p:cNvPicPr>
          <p:nvPr/>
        </p:nvPicPr>
        <p:blipFill>
          <a:blip r:embed="rId2" cstate="print"/>
          <a:srcRect/>
          <a:stretch>
            <a:fillRect/>
          </a:stretch>
        </p:blipFill>
        <p:spPr bwMode="auto">
          <a:xfrm>
            <a:off x="611188" y="476250"/>
            <a:ext cx="2159000" cy="3024188"/>
          </a:xfrm>
          <a:prstGeom prst="rect">
            <a:avLst/>
          </a:prstGeom>
          <a:noFill/>
          <a:ln w="9525">
            <a:noFill/>
            <a:miter lim="800000"/>
            <a:headEnd/>
            <a:tailEnd/>
          </a:ln>
        </p:spPr>
      </p:pic>
      <p:pic>
        <p:nvPicPr>
          <p:cNvPr id="153603" name="Picture 3"/>
          <p:cNvPicPr>
            <a:picLocks noChangeArrowheads="1"/>
          </p:cNvPicPr>
          <p:nvPr/>
        </p:nvPicPr>
        <p:blipFill>
          <a:blip r:embed="rId3" cstate="print"/>
          <a:srcRect/>
          <a:stretch>
            <a:fillRect/>
          </a:stretch>
        </p:blipFill>
        <p:spPr bwMode="auto">
          <a:xfrm>
            <a:off x="3851275" y="2708275"/>
            <a:ext cx="2232025" cy="3168650"/>
          </a:xfrm>
          <a:prstGeom prst="rect">
            <a:avLst/>
          </a:prstGeom>
          <a:noFill/>
          <a:ln w="25400">
            <a:noFill/>
            <a:miter lim="800000"/>
            <a:headEnd/>
            <a:tailEnd/>
          </a:ln>
        </p:spPr>
      </p:pic>
      <p:pic>
        <p:nvPicPr>
          <p:cNvPr id="153604" name="Picture 4"/>
          <p:cNvPicPr>
            <a:picLocks noChangeArrowheads="1"/>
          </p:cNvPicPr>
          <p:nvPr/>
        </p:nvPicPr>
        <p:blipFill>
          <a:blip r:embed="rId4" cstate="print"/>
          <a:srcRect/>
          <a:stretch>
            <a:fillRect/>
          </a:stretch>
        </p:blipFill>
        <p:spPr bwMode="auto">
          <a:xfrm>
            <a:off x="3059113" y="476250"/>
            <a:ext cx="1706562" cy="2017713"/>
          </a:xfrm>
          <a:prstGeom prst="rect">
            <a:avLst/>
          </a:prstGeom>
          <a:noFill/>
          <a:ln w="25400">
            <a:noFill/>
            <a:miter lim="800000"/>
            <a:headEnd/>
            <a:tailEnd/>
          </a:ln>
        </p:spPr>
      </p:pic>
      <p:pic>
        <p:nvPicPr>
          <p:cNvPr id="153605" name="Picture 5"/>
          <p:cNvPicPr>
            <a:picLocks noChangeArrowheads="1"/>
          </p:cNvPicPr>
          <p:nvPr/>
        </p:nvPicPr>
        <p:blipFill>
          <a:blip r:embed="rId5" cstate="print"/>
          <a:srcRect/>
          <a:stretch>
            <a:fillRect/>
          </a:stretch>
        </p:blipFill>
        <p:spPr bwMode="auto">
          <a:xfrm>
            <a:off x="250825" y="4076700"/>
            <a:ext cx="3455988" cy="2447925"/>
          </a:xfrm>
          <a:prstGeom prst="rect">
            <a:avLst/>
          </a:prstGeom>
          <a:noFill/>
          <a:ln w="25400">
            <a:noFill/>
            <a:miter lim="800000"/>
            <a:headEnd/>
            <a:tailEnd/>
          </a:ln>
        </p:spPr>
      </p:pic>
      <p:pic>
        <p:nvPicPr>
          <p:cNvPr id="153606" name="Picture 6"/>
          <p:cNvPicPr>
            <a:picLocks noChangeArrowheads="1"/>
          </p:cNvPicPr>
          <p:nvPr/>
        </p:nvPicPr>
        <p:blipFill>
          <a:blip r:embed="rId6" cstate="print"/>
          <a:srcRect/>
          <a:stretch>
            <a:fillRect/>
          </a:stretch>
        </p:blipFill>
        <p:spPr bwMode="auto">
          <a:xfrm>
            <a:off x="6300788" y="2997200"/>
            <a:ext cx="2519362" cy="3600450"/>
          </a:xfrm>
          <a:prstGeom prst="rect">
            <a:avLst/>
          </a:prstGeom>
          <a:noFill/>
          <a:ln w="25400">
            <a:noFill/>
            <a:miter lim="800000"/>
            <a:headEnd/>
            <a:tailEnd/>
          </a:ln>
        </p:spPr>
      </p:pic>
      <p:sp>
        <p:nvSpPr>
          <p:cNvPr id="153607" name="Rectangle 7"/>
          <p:cNvSpPr>
            <a:spLocks noChangeArrowheads="1"/>
          </p:cNvSpPr>
          <p:nvPr/>
        </p:nvSpPr>
        <p:spPr bwMode="auto">
          <a:xfrm>
            <a:off x="5651500" y="476250"/>
            <a:ext cx="3313113" cy="3384550"/>
          </a:xfrm>
          <a:prstGeom prst="rect">
            <a:avLst/>
          </a:prstGeom>
          <a:noFill/>
          <a:ln w="9525">
            <a:noFill/>
            <a:miter lim="800000"/>
            <a:headEnd/>
            <a:tailEnd/>
          </a:ln>
        </p:spPr>
        <p:txBody>
          <a:bodyPr lIns="92075" tIns="46038" rIns="92075" bIns="46038"/>
          <a:lstStyle/>
          <a:p>
            <a:pPr marL="342900" indent="-342900">
              <a:lnSpc>
                <a:spcPct val="80000"/>
              </a:lnSpc>
              <a:spcBef>
                <a:spcPct val="20000"/>
              </a:spcBef>
              <a:buFontTx/>
              <a:buChar char="•"/>
            </a:pPr>
            <a:r>
              <a:rPr lang="es-ES" sz="1800" b="1">
                <a:latin typeface="Arial" charset="0"/>
              </a:rPr>
              <a:t>TEMÁTICA</a:t>
            </a:r>
            <a:r>
              <a:rPr lang="es-ES" sz="1800">
                <a:latin typeface="Arial" charset="0"/>
              </a:rPr>
              <a:t>: trata todos los temas posibles, desde el mitológico al religioso, pasando por el retrato, la alegoría o el monumento funerario. Como urbanista también proyecta y ejecuta fuentes ornamentales para las plazas de Roma.</a:t>
            </a:r>
          </a:p>
          <a:p>
            <a:pPr marL="342900" indent="-342900">
              <a:lnSpc>
                <a:spcPct val="80000"/>
              </a:lnSpc>
              <a:spcBef>
                <a:spcPct val="20000"/>
              </a:spcBef>
            </a:pPr>
            <a:endParaRPr lang="es-ES" sz="1800">
              <a:latin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2" name="1 Imagen" descr="rapto.jpg"/>
          <p:cNvPicPr/>
          <p:nvPr/>
        </p:nvPicPr>
        <p:blipFill>
          <a:blip r:embed="rId2" cstate="print"/>
          <a:stretch/>
        </p:blipFill>
        <p:spPr>
          <a:xfrm>
            <a:off x="755640" y="548640"/>
            <a:ext cx="3809160" cy="5714280"/>
          </a:xfrm>
          <a:prstGeom prst="rect">
            <a:avLst/>
          </a:prstGeom>
          <a:ln w="0">
            <a:noFill/>
          </a:ln>
        </p:spPr>
      </p:pic>
      <p:sp>
        <p:nvSpPr>
          <p:cNvPr id="993" name="CustomShape 1"/>
          <p:cNvSpPr/>
          <p:nvPr/>
        </p:nvSpPr>
        <p:spPr>
          <a:xfrm>
            <a:off x="4788000" y="5301360"/>
            <a:ext cx="374364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ea typeface="DejaVu Sans"/>
              </a:rPr>
              <a:t>El Rapto de Proserpina</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6" name="1 Imagen" descr="Bernini_proserpinadetail.jpg"/>
          <p:cNvPicPr/>
          <p:nvPr/>
        </p:nvPicPr>
        <p:blipFill>
          <a:blip r:embed="rId2" cstate="print"/>
          <a:stretch/>
        </p:blipFill>
        <p:spPr>
          <a:xfrm>
            <a:off x="967680" y="0"/>
            <a:ext cx="7208280" cy="68572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 name="1 Imagen" descr="The_Rape_of_Proserpina_1_-_Bernini_-_1622_-_Galleria_Borghese,_Rome.jpg"/>
          <p:cNvPicPr/>
          <p:nvPr/>
        </p:nvPicPr>
        <p:blipFill>
          <a:blip r:embed="rId2" cstate="print"/>
          <a:stretch/>
        </p:blipFill>
        <p:spPr>
          <a:xfrm>
            <a:off x="320760" y="0"/>
            <a:ext cx="5111640" cy="68191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8" name="1 Imagen" descr="tumblr_kyxkihM6tL1qaettlo1_500.jpg"/>
          <p:cNvPicPr/>
          <p:nvPr/>
        </p:nvPicPr>
        <p:blipFill>
          <a:blip r:embed="rId2" cstate="print"/>
          <a:stretch/>
        </p:blipFill>
        <p:spPr>
          <a:xfrm>
            <a:off x="1905480" y="0"/>
            <a:ext cx="5331960" cy="68572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bernini_proserpina3"/>
          <p:cNvPicPr>
            <a:picLocks noChangeAspect="1" noChangeArrowheads="1"/>
          </p:cNvPicPr>
          <p:nvPr/>
        </p:nvPicPr>
        <p:blipFill>
          <a:blip r:embed="rId2" cstate="print"/>
          <a:srcRect/>
          <a:stretch>
            <a:fillRect/>
          </a:stretch>
        </p:blipFill>
        <p:spPr bwMode="auto">
          <a:xfrm>
            <a:off x="611188" y="692150"/>
            <a:ext cx="3492500" cy="4787900"/>
          </a:xfrm>
          <a:prstGeom prst="rect">
            <a:avLst/>
          </a:prstGeom>
          <a:noFill/>
          <a:ln w="9525">
            <a:noFill/>
            <a:miter lim="800000"/>
            <a:headEnd/>
            <a:tailEnd/>
          </a:ln>
        </p:spPr>
      </p:pic>
      <p:pic>
        <p:nvPicPr>
          <p:cNvPr id="165891" name="Picture 3" descr="BERNINI21"/>
          <p:cNvPicPr>
            <a:picLocks noChangeAspect="1" noChangeArrowheads="1"/>
          </p:cNvPicPr>
          <p:nvPr/>
        </p:nvPicPr>
        <p:blipFill>
          <a:blip r:embed="rId3" cstate="print"/>
          <a:srcRect/>
          <a:stretch>
            <a:fillRect/>
          </a:stretch>
        </p:blipFill>
        <p:spPr bwMode="auto">
          <a:xfrm>
            <a:off x="5148263" y="3357563"/>
            <a:ext cx="3460750" cy="3335337"/>
          </a:xfrm>
          <a:prstGeom prst="rect">
            <a:avLst/>
          </a:prstGeom>
          <a:noFill/>
          <a:ln w="9525">
            <a:noFill/>
            <a:miter lim="800000"/>
            <a:headEnd/>
            <a:tailEnd/>
          </a:ln>
        </p:spPr>
      </p:pic>
      <p:sp>
        <p:nvSpPr>
          <p:cNvPr id="314372" name="Rectangle 4"/>
          <p:cNvSpPr>
            <a:spLocks noChangeArrowheads="1"/>
          </p:cNvSpPr>
          <p:nvPr/>
        </p:nvSpPr>
        <p:spPr bwMode="auto">
          <a:xfrm>
            <a:off x="4572000" y="404813"/>
            <a:ext cx="4321175" cy="3313112"/>
          </a:xfrm>
          <a:prstGeom prst="rect">
            <a:avLst/>
          </a:prstGeom>
          <a:noFill/>
          <a:ln w="9525">
            <a:noFill/>
            <a:miter lim="800000"/>
            <a:headEnd/>
            <a:tailEnd/>
          </a:ln>
        </p:spPr>
        <p:txBody>
          <a:bodyPr lIns="92075" tIns="46038" rIns="92075" bIns="46038"/>
          <a:lstStyle/>
          <a:p>
            <a:pPr marL="342900" indent="-342900" defTabSz="762000">
              <a:lnSpc>
                <a:spcPct val="80000"/>
              </a:lnSpc>
              <a:spcBef>
                <a:spcPct val="20000"/>
              </a:spcBef>
              <a:buFontTx/>
              <a:buChar char="•"/>
            </a:pPr>
            <a:r>
              <a:rPr lang="es-ES" sz="1800">
                <a:latin typeface="Arial" charset="0"/>
              </a:rPr>
              <a:t>Representa un tema procedente de las </a:t>
            </a:r>
            <a:r>
              <a:rPr lang="es-ES" sz="1800" i="1">
                <a:latin typeface="Arial" charset="0"/>
              </a:rPr>
              <a:t>Metamorfosis</a:t>
            </a:r>
            <a:r>
              <a:rPr lang="es-ES" sz="1800">
                <a:latin typeface="Arial" charset="0"/>
              </a:rPr>
              <a:t> de Ovidio. Este grupo tiene presente una clara visión frontal que no limita la multiplicidad de los puntos de vista. </a:t>
            </a:r>
          </a:p>
          <a:p>
            <a:pPr marL="342900" indent="-342900" defTabSz="762000">
              <a:lnSpc>
                <a:spcPct val="80000"/>
              </a:lnSpc>
              <a:spcBef>
                <a:spcPct val="20000"/>
              </a:spcBef>
            </a:pPr>
            <a:r>
              <a:rPr lang="es-ES" sz="1800">
                <a:latin typeface="Arial" charset="0"/>
              </a:rPr>
              <a:t>	Tiene un carácter violento y dinámico, mostrándonos la resistencia de Proserpina al rapto de Plutón, y creándose diferentes texturas según la posición de las diferentes figuras.</a:t>
            </a:r>
          </a:p>
          <a:p>
            <a:pPr marL="342900" indent="-342900" defTabSz="762000">
              <a:lnSpc>
                <a:spcPct val="80000"/>
              </a:lnSpc>
              <a:spcBef>
                <a:spcPct val="20000"/>
              </a:spcBef>
            </a:pPr>
            <a:endParaRPr lang="es-ES" sz="1800">
              <a:latin typeface="Arial" charset="0"/>
            </a:endParaRPr>
          </a:p>
        </p:txBody>
      </p:sp>
      <p:sp>
        <p:nvSpPr>
          <p:cNvPr id="165893" name="Rectangle 3"/>
          <p:cNvSpPr>
            <a:spLocks noChangeArrowheads="1"/>
          </p:cNvSpPr>
          <p:nvPr/>
        </p:nvSpPr>
        <p:spPr bwMode="auto">
          <a:xfrm>
            <a:off x="827088" y="5805488"/>
            <a:ext cx="3240087" cy="641350"/>
          </a:xfrm>
          <a:prstGeom prst="rect">
            <a:avLst/>
          </a:prstGeom>
          <a:solidFill>
            <a:schemeClr val="bg1"/>
          </a:solidFill>
          <a:ln w="12700">
            <a:noFill/>
            <a:miter lim="800000"/>
            <a:headEnd type="none" w="sm" len="sm"/>
            <a:tailEnd type="none" w="sm" len="sm"/>
          </a:ln>
        </p:spPr>
        <p:txBody>
          <a:bodyPr>
            <a:spAutoFit/>
          </a:bodyPr>
          <a:lstStyle/>
          <a:p>
            <a:r>
              <a:rPr lang="es-ES" sz="1800" b="1" i="1">
                <a:latin typeface="Arial" charset="0"/>
              </a:rPr>
              <a:t>Plutón y Proserpina</a:t>
            </a:r>
            <a:r>
              <a:rPr lang="es-ES" sz="1800" b="1">
                <a:latin typeface="Arial" charset="0"/>
              </a:rPr>
              <a:t/>
            </a:r>
            <a:br>
              <a:rPr lang="es-ES" sz="1800" b="1">
                <a:latin typeface="Arial" charset="0"/>
              </a:rPr>
            </a:br>
            <a:r>
              <a:rPr lang="es-ES" sz="1800" b="1">
                <a:latin typeface="Arial" charset="0"/>
              </a:rPr>
              <a:t>1621-22.  Mármol, 2,95 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14372"/>
                                        </p:tgtEl>
                                        <p:attrNameLst>
                                          <p:attrName>style.visibility</p:attrName>
                                        </p:attrNameLst>
                                      </p:cBhvr>
                                      <p:to>
                                        <p:strVal val="visible"/>
                                      </p:to>
                                    </p:set>
                                    <p:anim calcmode="discrete" valueType="clr">
                                      <p:cBhvr override="childStyle">
                                        <p:cTn id="7" dur="80"/>
                                        <p:tgtEl>
                                          <p:spTgt spid="31437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14372"/>
                                        </p:tgtEl>
                                        <p:attrNameLst>
                                          <p:attrName>fillcolor</p:attrName>
                                        </p:attrNameLst>
                                      </p:cBhvr>
                                      <p:tavLst>
                                        <p:tav tm="0">
                                          <p:val>
                                            <p:clrVal>
                                              <a:schemeClr val="accent2"/>
                                            </p:clrVal>
                                          </p:val>
                                        </p:tav>
                                        <p:tav tm="50000">
                                          <p:val>
                                            <p:clrVal>
                                              <a:schemeClr val="hlink"/>
                                            </p:clrVal>
                                          </p:val>
                                        </p:tav>
                                      </p:tavLst>
                                    </p:anim>
                                    <p:set>
                                      <p:cBhvr>
                                        <p:cTn id="9" dur="80"/>
                                        <p:tgtEl>
                                          <p:spTgt spid="31437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9" name="5 Marcador de contenido"/>
          <p:cNvPicPr/>
          <p:nvPr/>
        </p:nvPicPr>
        <p:blipFill>
          <a:blip r:embed="rId2" cstate="print"/>
          <a:stretch/>
        </p:blipFill>
        <p:spPr>
          <a:xfrm>
            <a:off x="4644000" y="0"/>
            <a:ext cx="4284000" cy="6801840"/>
          </a:xfrm>
          <a:prstGeom prst="rect">
            <a:avLst/>
          </a:prstGeom>
          <a:ln w="0">
            <a:noFill/>
          </a:ln>
        </p:spPr>
      </p:pic>
      <p:sp>
        <p:nvSpPr>
          <p:cNvPr id="1000" name="CustomShape 1"/>
          <p:cNvSpPr/>
          <p:nvPr/>
        </p:nvSpPr>
        <p:spPr>
          <a:xfrm>
            <a:off x="251640" y="5301360"/>
            <a:ext cx="374364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ea typeface="DejaVu Sans"/>
              </a:rPr>
              <a:t>Apolo y Dafne</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CustomShape 1"/>
          <p:cNvSpPr/>
          <p:nvPr/>
        </p:nvSpPr>
        <p:spPr>
          <a:xfrm>
            <a:off x="0" y="260640"/>
            <a:ext cx="8963640" cy="655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3200" b="1" strike="noStrike" spc="-1">
                <a:solidFill>
                  <a:srgbClr val="000000"/>
                </a:solidFill>
                <a:latin typeface="Calibri"/>
                <a:ea typeface="DejaVu Sans"/>
              </a:rPr>
              <a:t>PANORAMA HISTÓRICO-CULTURAL</a:t>
            </a:r>
            <a:endParaRPr lang="es-ES" sz="3200" b="0" strike="noStrike" spc="-1">
              <a:latin typeface="Arial"/>
            </a:endParaRPr>
          </a:p>
          <a:p>
            <a:pPr>
              <a:lnSpc>
                <a:spcPct val="100000"/>
              </a:lnSpc>
            </a:pPr>
            <a:endParaRPr lang="es-ES" sz="3200" b="0" strike="noStrike" spc="-1">
              <a:latin typeface="Arial"/>
            </a:endParaRPr>
          </a:p>
          <a:p>
            <a:pPr marL="457200" lvl="1" indent="-215640">
              <a:lnSpc>
                <a:spcPct val="100000"/>
              </a:lnSpc>
              <a:buClr>
                <a:srgbClr val="000000"/>
              </a:buClr>
              <a:buFont typeface="Arial"/>
              <a:buChar char="•"/>
            </a:pPr>
            <a:r>
              <a:rPr lang="es-ES" sz="2400" b="1" strike="noStrike" spc="-1">
                <a:solidFill>
                  <a:srgbClr val="000000"/>
                </a:solidFill>
                <a:latin typeface="Calibri"/>
                <a:ea typeface="DejaVu Sans"/>
              </a:rPr>
              <a:t> </a:t>
            </a:r>
            <a:r>
              <a:rPr lang="es-ES" sz="2400" b="0" strike="noStrike" spc="-1">
                <a:solidFill>
                  <a:srgbClr val="000000"/>
                </a:solidFill>
                <a:latin typeface="Calibri"/>
                <a:ea typeface="DejaVu Sans"/>
              </a:rPr>
              <a:t>El término </a:t>
            </a:r>
            <a:r>
              <a:rPr lang="es-ES" sz="2400" b="1" strike="noStrike" spc="-1">
                <a:solidFill>
                  <a:srgbClr val="000000"/>
                </a:solidFill>
                <a:latin typeface="Calibri"/>
                <a:ea typeface="DejaVu Sans"/>
              </a:rPr>
              <a:t>“Barroco”. </a:t>
            </a:r>
            <a:r>
              <a:rPr lang="es-ES" sz="2400" b="1" i="1" strike="noStrike" spc="-1">
                <a:solidFill>
                  <a:srgbClr val="000000"/>
                </a:solidFill>
                <a:latin typeface="Calibri"/>
                <a:ea typeface="DejaVu Sans"/>
              </a:rPr>
              <a:t>Barrueco</a:t>
            </a:r>
            <a:r>
              <a:rPr lang="es-ES" sz="2400" b="0" i="1" strike="noStrike" spc="-1">
                <a:solidFill>
                  <a:srgbClr val="000000"/>
                </a:solidFill>
                <a:latin typeface="Calibri"/>
                <a:ea typeface="DejaVu Sans"/>
              </a:rPr>
              <a:t> (perla irregular)</a:t>
            </a:r>
            <a:endParaRPr lang="es-ES" sz="2400" b="0" strike="noStrike" spc="-1">
              <a:latin typeface="Arial"/>
            </a:endParaRPr>
          </a:p>
          <a:p>
            <a:pPr marL="457200" lvl="1" indent="-215640">
              <a:lnSpc>
                <a:spcPct val="100000"/>
              </a:lnSpc>
              <a:buClr>
                <a:srgbClr val="000000"/>
              </a:buClr>
              <a:buFont typeface="Arial"/>
              <a:buChar char="•"/>
            </a:pPr>
            <a:r>
              <a:rPr lang="es-ES" sz="2400" b="0" strike="noStrike" spc="-1">
                <a:solidFill>
                  <a:srgbClr val="000000"/>
                </a:solidFill>
                <a:latin typeface="Calibri"/>
                <a:ea typeface="DejaVu Sans"/>
              </a:rPr>
              <a:t> Cronología: </a:t>
            </a:r>
            <a:r>
              <a:rPr lang="es-ES" sz="2400" b="1" strike="noStrike" spc="-1">
                <a:solidFill>
                  <a:srgbClr val="000000"/>
                </a:solidFill>
                <a:latin typeface="Calibri"/>
                <a:ea typeface="DejaVu Sans"/>
              </a:rPr>
              <a:t>siglo XVII </a:t>
            </a:r>
            <a:r>
              <a:rPr lang="es-ES" sz="2400" b="0" strike="noStrike" spc="-1">
                <a:solidFill>
                  <a:srgbClr val="000000"/>
                </a:solidFill>
                <a:latin typeface="Calibri"/>
                <a:ea typeface="DejaVu Sans"/>
              </a:rPr>
              <a:t>y </a:t>
            </a:r>
            <a:r>
              <a:rPr lang="es-ES" sz="2400" b="1" strike="noStrike" spc="-1">
                <a:solidFill>
                  <a:srgbClr val="000000"/>
                </a:solidFill>
                <a:latin typeface="Calibri"/>
                <a:ea typeface="DejaVu Sans"/>
              </a:rPr>
              <a:t>primera mitad siglo XVIII</a:t>
            </a:r>
            <a:endParaRPr lang="es-ES" sz="2400" b="0" strike="noStrike" spc="-1">
              <a:latin typeface="Arial"/>
            </a:endParaRPr>
          </a:p>
          <a:p>
            <a:pPr marL="457200" lvl="1" indent="-215640">
              <a:lnSpc>
                <a:spcPct val="100000"/>
              </a:lnSpc>
              <a:buClr>
                <a:srgbClr val="000000"/>
              </a:buClr>
              <a:buFont typeface="Arial"/>
              <a:buChar char="•"/>
            </a:pPr>
            <a:r>
              <a:rPr lang="es-ES" sz="2400" b="0" strike="noStrike" spc="-1">
                <a:solidFill>
                  <a:srgbClr val="000000"/>
                </a:solidFill>
                <a:latin typeface="Calibri"/>
                <a:ea typeface="DejaVu Sans"/>
              </a:rPr>
              <a:t> El Barroco coincide con:</a:t>
            </a:r>
            <a:endParaRPr lang="es-ES" sz="2400" b="0" strike="noStrike" spc="-1">
              <a:latin typeface="Arial"/>
            </a:endParaRPr>
          </a:p>
          <a:p>
            <a:pPr marL="1371600" lvl="3" indent="-215640">
              <a:lnSpc>
                <a:spcPct val="100000"/>
              </a:lnSpc>
              <a:buClr>
                <a:srgbClr val="000000"/>
              </a:buClr>
              <a:buFont typeface="Arial"/>
              <a:buChar char="•"/>
            </a:pPr>
            <a:r>
              <a:rPr lang="es-ES" sz="2400" b="0" strike="noStrike" spc="-1">
                <a:solidFill>
                  <a:srgbClr val="000000"/>
                </a:solidFill>
                <a:latin typeface="Calibri"/>
                <a:ea typeface="DejaVu Sans"/>
              </a:rPr>
              <a:t> </a:t>
            </a:r>
            <a:r>
              <a:rPr lang="es-ES" sz="2400" b="1" strike="noStrike" spc="-1">
                <a:solidFill>
                  <a:srgbClr val="000000"/>
                </a:solidFill>
                <a:latin typeface="Calibri"/>
                <a:ea typeface="DejaVu Sans"/>
              </a:rPr>
              <a:t> Contrarreforma </a:t>
            </a:r>
            <a:r>
              <a:rPr lang="es-ES" sz="2400" b="0" strike="noStrike" spc="-1">
                <a:solidFill>
                  <a:srgbClr val="000000"/>
                </a:solidFill>
                <a:latin typeface="Calibri"/>
                <a:ea typeface="DejaVu Sans"/>
              </a:rPr>
              <a:t>de la Iglesia. Trento (1542-1563)</a:t>
            </a:r>
            <a:endParaRPr lang="es-ES" sz="2400" b="0" strike="noStrike" spc="-1">
              <a:latin typeface="Arial"/>
            </a:endParaRPr>
          </a:p>
          <a:p>
            <a:pPr marL="1371600" lvl="3" indent="-215640">
              <a:lnSpc>
                <a:spcPct val="100000"/>
              </a:lnSpc>
              <a:buClr>
                <a:srgbClr val="000000"/>
              </a:buClr>
              <a:buFont typeface="Arial"/>
              <a:buChar char="•"/>
            </a:pPr>
            <a:r>
              <a:rPr lang="es-ES" sz="2400" b="0" strike="noStrike" spc="-1">
                <a:solidFill>
                  <a:srgbClr val="000000"/>
                </a:solidFill>
                <a:latin typeface="Calibri"/>
                <a:ea typeface="DejaVu Sans"/>
              </a:rPr>
              <a:t>  </a:t>
            </a:r>
            <a:r>
              <a:rPr lang="es-ES" sz="2400" b="1" strike="noStrike" spc="-1">
                <a:solidFill>
                  <a:srgbClr val="000000"/>
                </a:solidFill>
                <a:latin typeface="Calibri"/>
                <a:ea typeface="DejaVu Sans"/>
              </a:rPr>
              <a:t>Monarquía absoluta. </a:t>
            </a:r>
            <a:r>
              <a:rPr lang="es-ES" sz="2400" b="0" strike="noStrike" spc="-1">
                <a:solidFill>
                  <a:srgbClr val="000000"/>
                </a:solidFill>
                <a:latin typeface="Calibri"/>
                <a:ea typeface="DejaVu Sans"/>
              </a:rPr>
              <a:t>Parlamentarismo Holanda, Inglaterra</a:t>
            </a:r>
            <a:endParaRPr lang="es-ES" sz="2400" b="0" strike="noStrike" spc="-1">
              <a:latin typeface="Arial"/>
            </a:endParaRPr>
          </a:p>
          <a:p>
            <a:pPr marL="457200" lvl="1" indent="-215640">
              <a:lnSpc>
                <a:spcPct val="100000"/>
              </a:lnSpc>
              <a:buClr>
                <a:srgbClr val="000000"/>
              </a:buClr>
              <a:buFont typeface="Arial"/>
              <a:buChar char="•"/>
            </a:pPr>
            <a:r>
              <a:rPr lang="es-ES" sz="2400" b="0" strike="noStrike" spc="-1">
                <a:solidFill>
                  <a:srgbClr val="000000"/>
                </a:solidFill>
                <a:latin typeface="Calibri"/>
                <a:ea typeface="DejaVu Sans"/>
              </a:rPr>
              <a:t> El arte al servicio del poder: de la Monarquía y de la Iglesia</a:t>
            </a:r>
            <a:endParaRPr lang="es-ES" sz="2400" b="0" strike="noStrike" spc="-1">
              <a:latin typeface="Arial"/>
            </a:endParaRPr>
          </a:p>
          <a:p>
            <a:pPr marL="457200" lvl="1" indent="-215640">
              <a:lnSpc>
                <a:spcPct val="100000"/>
              </a:lnSpc>
              <a:buClr>
                <a:srgbClr val="000000"/>
              </a:buClr>
              <a:buFont typeface="Arial"/>
              <a:buChar char="•"/>
            </a:pPr>
            <a:r>
              <a:rPr lang="es-ES" sz="2400" b="0" strike="noStrike" spc="-1">
                <a:solidFill>
                  <a:srgbClr val="000000"/>
                </a:solidFill>
                <a:latin typeface="Calibri"/>
                <a:ea typeface="DejaVu Sans"/>
              </a:rPr>
              <a:t> Dos direcciones del Barroco: </a:t>
            </a:r>
            <a:endParaRPr lang="es-ES" sz="2400" b="0" strike="noStrike" spc="-1">
              <a:latin typeface="Arial"/>
            </a:endParaRPr>
          </a:p>
          <a:p>
            <a:pPr marL="1371600" lvl="3" indent="-215640">
              <a:lnSpc>
                <a:spcPct val="100000"/>
              </a:lnSpc>
              <a:buClr>
                <a:srgbClr val="000000"/>
              </a:buClr>
              <a:buFont typeface="Arial"/>
              <a:buChar char="•"/>
            </a:pPr>
            <a:r>
              <a:rPr lang="es-ES" sz="2400" b="0" strike="noStrike" spc="-1">
                <a:solidFill>
                  <a:srgbClr val="000000"/>
                </a:solidFill>
                <a:latin typeface="Calibri"/>
                <a:ea typeface="DejaVu Sans"/>
              </a:rPr>
              <a:t> interés por la </a:t>
            </a:r>
            <a:r>
              <a:rPr lang="es-ES" sz="2400" b="1" strike="noStrike" spc="-1">
                <a:solidFill>
                  <a:srgbClr val="000000"/>
                </a:solidFill>
                <a:latin typeface="Calibri"/>
                <a:ea typeface="DejaVu Sans"/>
              </a:rPr>
              <a:t>realidad</a:t>
            </a:r>
            <a:r>
              <a:rPr lang="es-ES" sz="2400" b="0" strike="noStrike" spc="-1">
                <a:solidFill>
                  <a:srgbClr val="000000"/>
                </a:solidFill>
                <a:latin typeface="Calibri"/>
                <a:ea typeface="DejaVu Sans"/>
              </a:rPr>
              <a:t>, por lo inmediato y cotidiano</a:t>
            </a:r>
            <a:endParaRPr lang="es-ES" sz="2400" b="0" strike="noStrike" spc="-1">
              <a:latin typeface="Arial"/>
            </a:endParaRPr>
          </a:p>
          <a:p>
            <a:pPr marL="1371600" lvl="3" indent="-215640">
              <a:lnSpc>
                <a:spcPct val="100000"/>
              </a:lnSpc>
              <a:buClr>
                <a:srgbClr val="000000"/>
              </a:buClr>
              <a:buFont typeface="Arial"/>
              <a:buChar char="•"/>
            </a:pPr>
            <a:r>
              <a:rPr lang="es-ES" sz="2400" b="0" strike="noStrike" spc="-1">
                <a:solidFill>
                  <a:srgbClr val="000000"/>
                </a:solidFill>
                <a:latin typeface="Calibri"/>
                <a:ea typeface="DejaVu Sans"/>
              </a:rPr>
              <a:t> Interés por lo </a:t>
            </a:r>
            <a:r>
              <a:rPr lang="es-ES" sz="2400" b="1" strike="noStrike" spc="-1">
                <a:solidFill>
                  <a:srgbClr val="000000"/>
                </a:solidFill>
                <a:latin typeface="Calibri"/>
                <a:ea typeface="DejaVu Sans"/>
              </a:rPr>
              <a:t>monumental, </a:t>
            </a:r>
            <a:r>
              <a:rPr lang="es-ES" sz="2400" b="0" strike="noStrike" spc="-1">
                <a:solidFill>
                  <a:srgbClr val="000000"/>
                </a:solidFill>
                <a:latin typeface="Calibri"/>
                <a:ea typeface="DejaVu Sans"/>
              </a:rPr>
              <a:t>lo sorprendente, lo rico y lo deslumbrante</a:t>
            </a:r>
            <a:endParaRPr lang="es-ES" sz="2400" b="0" strike="noStrike" spc="-1">
              <a:latin typeface="Arial"/>
            </a:endParaRPr>
          </a:p>
          <a:p>
            <a:pPr marL="457200" lvl="1" indent="-215640">
              <a:lnSpc>
                <a:spcPct val="100000"/>
              </a:lnSpc>
              <a:buClr>
                <a:srgbClr val="000000"/>
              </a:buClr>
              <a:buFont typeface="Arial"/>
              <a:buChar char="•"/>
            </a:pPr>
            <a:r>
              <a:rPr lang="es-ES" sz="2400" b="0" strike="noStrike" spc="-1">
                <a:solidFill>
                  <a:srgbClr val="000000"/>
                </a:solidFill>
                <a:latin typeface="Calibri"/>
                <a:ea typeface="DejaVu Sans"/>
              </a:rPr>
              <a:t> El Barroco, </a:t>
            </a:r>
            <a:r>
              <a:rPr lang="es-ES" sz="2400" b="1" strike="noStrike" spc="-1">
                <a:solidFill>
                  <a:srgbClr val="000000"/>
                </a:solidFill>
                <a:latin typeface="Calibri"/>
                <a:ea typeface="DejaVu Sans"/>
              </a:rPr>
              <a:t>arte del movimiento</a:t>
            </a:r>
            <a:r>
              <a:rPr lang="es-ES" sz="2400" b="0" strike="noStrike" spc="-1">
                <a:solidFill>
                  <a:srgbClr val="000000"/>
                </a:solidFill>
                <a:latin typeface="Calibri"/>
                <a:ea typeface="DejaVu Sans"/>
              </a:rPr>
              <a:t>, línea curva para conmover, </a:t>
            </a:r>
            <a:r>
              <a:rPr lang="es-ES" sz="2400" b="1" strike="noStrike" spc="-1">
                <a:solidFill>
                  <a:srgbClr val="000000"/>
                </a:solidFill>
                <a:latin typeface="Calibri"/>
                <a:ea typeface="DejaVu Sans"/>
              </a:rPr>
              <a:t>emocionar, persuadir</a:t>
            </a:r>
            <a:endParaRPr lang="es-ES" sz="2400" b="0" strike="noStrike" spc="-1">
              <a:latin typeface="Arial"/>
            </a:endParaRPr>
          </a:p>
          <a:p>
            <a:pPr marL="457200" lvl="1" indent="-215640">
              <a:lnSpc>
                <a:spcPct val="100000"/>
              </a:lnSpc>
              <a:buClr>
                <a:srgbClr val="000000"/>
              </a:buClr>
              <a:buFont typeface="Arial"/>
              <a:buChar char="•"/>
            </a:pPr>
            <a:r>
              <a:rPr lang="es-ES" sz="2400" b="0" strike="noStrike" spc="-1">
                <a:solidFill>
                  <a:srgbClr val="000000"/>
                </a:solidFill>
                <a:latin typeface="Calibri"/>
                <a:ea typeface="DejaVu Sans"/>
              </a:rPr>
              <a:t>Siglo XVII, decadencia de la hegemonía española, Siglo de Oro del arte.</a:t>
            </a:r>
            <a:endParaRPr lang="es-ES" sz="2400" b="0" strike="noStrike" spc="-1">
              <a:latin typeface="Arial"/>
            </a:endParaRPr>
          </a:p>
          <a:p>
            <a:pPr>
              <a:lnSpc>
                <a:spcPct val="100000"/>
              </a:lnSpc>
            </a:pPr>
            <a:endParaRPr lang="es-E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bernini_apollo"/>
          <p:cNvPicPr>
            <a:picLocks noChangeAspect="1" noChangeArrowheads="1"/>
          </p:cNvPicPr>
          <p:nvPr/>
        </p:nvPicPr>
        <p:blipFill>
          <a:blip r:embed="rId2" cstate="print"/>
          <a:srcRect/>
          <a:stretch>
            <a:fillRect/>
          </a:stretch>
        </p:blipFill>
        <p:spPr bwMode="auto">
          <a:xfrm>
            <a:off x="4572000" y="0"/>
            <a:ext cx="4572000" cy="6858000"/>
          </a:xfrm>
          <a:prstGeom prst="rect">
            <a:avLst/>
          </a:prstGeom>
          <a:noFill/>
          <a:ln w="9525">
            <a:noFill/>
            <a:miter lim="800000"/>
            <a:headEnd/>
            <a:tailEnd/>
          </a:ln>
        </p:spPr>
      </p:pic>
      <p:sp>
        <p:nvSpPr>
          <p:cNvPr id="158723" name="Rectangle 3"/>
          <p:cNvSpPr>
            <a:spLocks noGrp="1" noChangeArrowheads="1"/>
          </p:cNvSpPr>
          <p:nvPr>
            <p:ph type="body" idx="4294967295"/>
          </p:nvPr>
        </p:nvSpPr>
        <p:spPr>
          <a:xfrm>
            <a:off x="250825" y="549275"/>
            <a:ext cx="4176713" cy="5481638"/>
          </a:xfrm>
          <a:noFill/>
        </p:spPr>
        <p:txBody>
          <a:bodyPr/>
          <a:lstStyle/>
          <a:p>
            <a:pPr marL="0" indent="0">
              <a:lnSpc>
                <a:spcPct val="80000"/>
              </a:lnSpc>
              <a:buFontTx/>
              <a:buNone/>
            </a:pPr>
            <a:r>
              <a:rPr lang="es-ES" sz="2000">
                <a:latin typeface="Arial" charset="0"/>
              </a:rPr>
              <a:t>      </a:t>
            </a:r>
            <a:r>
              <a:rPr lang="es-ES" sz="2000" b="1" i="1">
                <a:latin typeface="Arial" charset="0"/>
              </a:rPr>
              <a:t>Apolo y Dafne </a:t>
            </a:r>
            <a:r>
              <a:rPr lang="es-ES" sz="2000">
                <a:latin typeface="Arial" charset="0"/>
              </a:rPr>
              <a:t>(1623-1635)</a:t>
            </a:r>
          </a:p>
          <a:p>
            <a:pPr marL="0" indent="0">
              <a:lnSpc>
                <a:spcPct val="80000"/>
              </a:lnSpc>
              <a:buFontTx/>
              <a:buNone/>
            </a:pPr>
            <a:r>
              <a:rPr lang="es-ES" sz="2000">
                <a:latin typeface="Arial" charset="0"/>
              </a:rPr>
              <a:t>   </a:t>
            </a:r>
          </a:p>
          <a:p>
            <a:pPr marL="0" indent="0">
              <a:lnSpc>
                <a:spcPct val="80000"/>
              </a:lnSpc>
              <a:buFontTx/>
              <a:buNone/>
            </a:pPr>
            <a:endParaRPr lang="es-ES" sz="2000">
              <a:latin typeface="Arial" charset="0"/>
            </a:endParaRPr>
          </a:p>
          <a:p>
            <a:pPr marL="0" indent="0">
              <a:lnSpc>
                <a:spcPct val="80000"/>
              </a:lnSpc>
              <a:buFontTx/>
              <a:buNone/>
            </a:pPr>
            <a:r>
              <a:rPr lang="es-ES" sz="2000">
                <a:latin typeface="Arial" charset="0"/>
              </a:rPr>
              <a:t>Este grupo tiene una concepción clásica, inspirándose en el </a:t>
            </a:r>
            <a:r>
              <a:rPr lang="es-ES" sz="2000" i="1">
                <a:latin typeface="Arial" charset="0"/>
              </a:rPr>
              <a:t>Apolo Belvedere</a:t>
            </a:r>
            <a:r>
              <a:rPr lang="es-ES" sz="2000">
                <a:latin typeface="Arial" charset="0"/>
              </a:rPr>
              <a:t> de Leocares.</a:t>
            </a:r>
          </a:p>
          <a:p>
            <a:pPr marL="0" indent="0">
              <a:lnSpc>
                <a:spcPct val="80000"/>
              </a:lnSpc>
              <a:buFontTx/>
              <a:buNone/>
            </a:pPr>
            <a:r>
              <a:rPr lang="es-ES" sz="2000">
                <a:latin typeface="Arial" charset="0"/>
              </a:rPr>
              <a:t>Inspirado en las </a:t>
            </a:r>
            <a:r>
              <a:rPr lang="es-ES" sz="2000" i="1">
                <a:latin typeface="Arial" charset="0"/>
              </a:rPr>
              <a:t>Metamorfosis</a:t>
            </a:r>
            <a:r>
              <a:rPr lang="es-ES" sz="2000">
                <a:latin typeface="Arial" charset="0"/>
              </a:rPr>
              <a:t> de Ovidio, vemos cómo la ninfa Dafne se transforma en laurel a punto de ser atrapada por Apolo. </a:t>
            </a:r>
          </a:p>
          <a:p>
            <a:pPr marL="0" indent="0">
              <a:lnSpc>
                <a:spcPct val="80000"/>
              </a:lnSpc>
              <a:buFontTx/>
              <a:buNone/>
            </a:pPr>
            <a:r>
              <a:rPr lang="es-ES" sz="2000">
                <a:latin typeface="Arial" charset="0"/>
              </a:rPr>
              <a:t>El grito de horror de Dafne y el rostro perplejo de Apolo nos muestran un contraste de actitudes y aspectos que reflejan el interés por la representación de las emociones. También aquí es aplicable la lectura de carácter moral, como premio a la virtud y a la virginidad.</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1" name="Picture 9" descr="bernini-apollo[1]"/>
          <p:cNvPicPr/>
          <p:nvPr/>
        </p:nvPicPr>
        <p:blipFill>
          <a:blip r:embed="rId2" cstate="print"/>
          <a:stretch/>
        </p:blipFill>
        <p:spPr>
          <a:xfrm>
            <a:off x="323640" y="0"/>
            <a:ext cx="4439160" cy="7080120"/>
          </a:xfrm>
          <a:prstGeom prst="rect">
            <a:avLst/>
          </a:prstGeom>
          <a:ln w="9525">
            <a:noFill/>
          </a:ln>
        </p:spPr>
      </p:pic>
      <p:pic>
        <p:nvPicPr>
          <p:cNvPr id="1002" name="Picture 7" descr="bernini_apollo2"/>
          <p:cNvPicPr/>
          <p:nvPr/>
        </p:nvPicPr>
        <p:blipFill>
          <a:blip r:embed="rId3" cstate="print"/>
          <a:stretch/>
        </p:blipFill>
        <p:spPr>
          <a:xfrm>
            <a:off x="5148000" y="223920"/>
            <a:ext cx="3785400" cy="6444720"/>
          </a:xfrm>
          <a:prstGeom prst="rect">
            <a:avLst/>
          </a:prstGeom>
          <a:ln w="9525">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 name="1 Imagen" descr="Apolo_y_dafne.jpg"/>
          <p:cNvPicPr/>
          <p:nvPr/>
        </p:nvPicPr>
        <p:blipFill>
          <a:blip r:embed="rId2" cstate="print"/>
          <a:stretch/>
        </p:blipFill>
        <p:spPr>
          <a:xfrm>
            <a:off x="5004000" y="1052640"/>
            <a:ext cx="3650760" cy="4845600"/>
          </a:xfrm>
          <a:prstGeom prst="rect">
            <a:avLst/>
          </a:prstGeom>
          <a:ln w="0">
            <a:noFill/>
          </a:ln>
        </p:spPr>
      </p:pic>
      <p:pic>
        <p:nvPicPr>
          <p:cNvPr id="1004" name="2 Imagen" descr="bernini_apollo_and_daphne.jpg"/>
          <p:cNvPicPr/>
          <p:nvPr/>
        </p:nvPicPr>
        <p:blipFill>
          <a:blip r:embed="rId3" cstate="print"/>
          <a:stretch/>
        </p:blipFill>
        <p:spPr>
          <a:xfrm>
            <a:off x="240840" y="332640"/>
            <a:ext cx="4483800" cy="61920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5" name="3 Marcador de contenido"/>
          <p:cNvPicPr/>
          <p:nvPr/>
        </p:nvPicPr>
        <p:blipFill>
          <a:blip r:embed="rId2" cstate="print"/>
          <a:stretch/>
        </p:blipFill>
        <p:spPr>
          <a:xfrm>
            <a:off x="746280" y="15840"/>
            <a:ext cx="7651080" cy="60490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BERNINI28"/>
          <p:cNvPicPr>
            <a:picLocks noChangeAspect="1" noChangeArrowheads="1"/>
          </p:cNvPicPr>
          <p:nvPr/>
        </p:nvPicPr>
        <p:blipFill>
          <a:blip r:embed="rId2" cstate="print"/>
          <a:srcRect/>
          <a:stretch>
            <a:fillRect/>
          </a:stretch>
        </p:blipFill>
        <p:spPr bwMode="auto">
          <a:xfrm>
            <a:off x="466725" y="404813"/>
            <a:ext cx="3579813" cy="6119812"/>
          </a:xfrm>
          <a:prstGeom prst="rect">
            <a:avLst/>
          </a:prstGeom>
          <a:noFill/>
          <a:ln w="9525">
            <a:noFill/>
            <a:miter lim="800000"/>
            <a:headEnd/>
            <a:tailEnd/>
          </a:ln>
        </p:spPr>
      </p:pic>
      <p:sp>
        <p:nvSpPr>
          <p:cNvPr id="160771" name="Arc 3"/>
          <p:cNvSpPr>
            <a:spLocks/>
          </p:cNvSpPr>
          <p:nvPr/>
        </p:nvSpPr>
        <p:spPr bwMode="auto">
          <a:xfrm rot="266125">
            <a:off x="2268538" y="1628775"/>
            <a:ext cx="935037" cy="3816350"/>
          </a:xfrm>
          <a:custGeom>
            <a:avLst/>
            <a:gdLst>
              <a:gd name="T0" fmla="*/ 111815 w 21600"/>
              <a:gd name="T1" fmla="*/ 0 h 43003"/>
              <a:gd name="T2" fmla="*/ 58613 w 21600"/>
              <a:gd name="T3" fmla="*/ 3816350 h 43003"/>
              <a:gd name="T4" fmla="*/ 0 w 21600"/>
              <a:gd name="T5" fmla="*/ 1903161 h 43003"/>
              <a:gd name="T6" fmla="*/ 0 60000 65536"/>
              <a:gd name="T7" fmla="*/ 0 60000 65536"/>
              <a:gd name="T8" fmla="*/ 0 60000 65536"/>
              <a:gd name="T9" fmla="*/ 0 w 21600"/>
              <a:gd name="T10" fmla="*/ 0 h 43003"/>
              <a:gd name="T11" fmla="*/ 21600 w 21600"/>
              <a:gd name="T12" fmla="*/ 43003 h 43003"/>
            </a:gdLst>
            <a:ahLst/>
            <a:cxnLst>
              <a:cxn ang="T6">
                <a:pos x="T0" y="T1"/>
              </a:cxn>
              <a:cxn ang="T7">
                <a:pos x="T2" y="T3"/>
              </a:cxn>
              <a:cxn ang="T8">
                <a:pos x="T4" y="T5"/>
              </a:cxn>
            </a:cxnLst>
            <a:rect l="T9" t="T10" r="T11" b="T12"/>
            <a:pathLst>
              <a:path w="21600" h="43003" fill="none" extrusionOk="0">
                <a:moveTo>
                  <a:pt x="2583" y="-1"/>
                </a:moveTo>
                <a:cubicBezTo>
                  <a:pt x="13434" y="1307"/>
                  <a:pt x="21600" y="10514"/>
                  <a:pt x="21600" y="21445"/>
                </a:cubicBezTo>
                <a:cubicBezTo>
                  <a:pt x="21600" y="32848"/>
                  <a:pt x="12735" y="42287"/>
                  <a:pt x="1353" y="43002"/>
                </a:cubicBezTo>
              </a:path>
              <a:path w="21600" h="43003" stroke="0" extrusionOk="0">
                <a:moveTo>
                  <a:pt x="2583" y="-1"/>
                </a:moveTo>
                <a:cubicBezTo>
                  <a:pt x="13434" y="1307"/>
                  <a:pt x="21600" y="10514"/>
                  <a:pt x="21600" y="21445"/>
                </a:cubicBezTo>
                <a:cubicBezTo>
                  <a:pt x="21600" y="32848"/>
                  <a:pt x="12735" y="42287"/>
                  <a:pt x="1353" y="43002"/>
                </a:cubicBezTo>
                <a:lnTo>
                  <a:pt x="0" y="21445"/>
                </a:lnTo>
                <a:close/>
              </a:path>
            </a:pathLst>
          </a:custGeom>
          <a:noFill/>
          <a:ln w="57150">
            <a:solidFill>
              <a:srgbClr val="FF0000"/>
            </a:solidFill>
            <a:round/>
            <a:headEnd/>
            <a:tailEnd/>
          </a:ln>
        </p:spPr>
        <p:txBody>
          <a:bodyPr wrap="none" anchor="ctr"/>
          <a:lstStyle/>
          <a:p>
            <a:endParaRPr lang="es-ES"/>
          </a:p>
        </p:txBody>
      </p:sp>
      <p:sp>
        <p:nvSpPr>
          <p:cNvPr id="160772" name="Arc 4"/>
          <p:cNvSpPr>
            <a:spLocks/>
          </p:cNvSpPr>
          <p:nvPr/>
        </p:nvSpPr>
        <p:spPr bwMode="auto">
          <a:xfrm rot="829545">
            <a:off x="482600" y="1630363"/>
            <a:ext cx="1504950" cy="3832225"/>
          </a:xfrm>
          <a:custGeom>
            <a:avLst/>
            <a:gdLst>
              <a:gd name="T0" fmla="*/ 749967 w 21600"/>
              <a:gd name="T1" fmla="*/ 0 h 36468"/>
              <a:gd name="T2" fmla="*/ 858449 w 21600"/>
              <a:gd name="T3" fmla="*/ 3832225 h 36468"/>
              <a:gd name="T4" fmla="*/ 0 w 21600"/>
              <a:gd name="T5" fmla="*/ 1967919 h 36468"/>
              <a:gd name="T6" fmla="*/ 0 60000 65536"/>
              <a:gd name="T7" fmla="*/ 0 60000 65536"/>
              <a:gd name="T8" fmla="*/ 0 60000 65536"/>
              <a:gd name="T9" fmla="*/ 0 w 21600"/>
              <a:gd name="T10" fmla="*/ 0 h 36468"/>
              <a:gd name="T11" fmla="*/ 21600 w 21600"/>
              <a:gd name="T12" fmla="*/ 36468 h 36468"/>
            </a:gdLst>
            <a:ahLst/>
            <a:cxnLst>
              <a:cxn ang="T6">
                <a:pos x="T0" y="T1"/>
              </a:cxn>
              <a:cxn ang="T7">
                <a:pos x="T2" y="T3"/>
              </a:cxn>
              <a:cxn ang="T8">
                <a:pos x="T4" y="T5"/>
              </a:cxn>
            </a:cxnLst>
            <a:rect l="T9" t="T10" r="T11" b="T12"/>
            <a:pathLst>
              <a:path w="21600" h="36468" fill="none" extrusionOk="0">
                <a:moveTo>
                  <a:pt x="10763" y="0"/>
                </a:moveTo>
                <a:cubicBezTo>
                  <a:pt x="17467" y="3853"/>
                  <a:pt x="21600" y="10995"/>
                  <a:pt x="21600" y="18727"/>
                </a:cubicBezTo>
                <a:cubicBezTo>
                  <a:pt x="21600" y="25803"/>
                  <a:pt x="18133" y="32431"/>
                  <a:pt x="12321" y="36468"/>
                </a:cubicBezTo>
              </a:path>
              <a:path w="21600" h="36468" stroke="0" extrusionOk="0">
                <a:moveTo>
                  <a:pt x="10763" y="0"/>
                </a:moveTo>
                <a:cubicBezTo>
                  <a:pt x="17467" y="3853"/>
                  <a:pt x="21600" y="10995"/>
                  <a:pt x="21600" y="18727"/>
                </a:cubicBezTo>
                <a:cubicBezTo>
                  <a:pt x="21600" y="25803"/>
                  <a:pt x="18133" y="32431"/>
                  <a:pt x="12321" y="36468"/>
                </a:cubicBezTo>
                <a:lnTo>
                  <a:pt x="0" y="18727"/>
                </a:lnTo>
                <a:close/>
              </a:path>
            </a:pathLst>
          </a:custGeom>
          <a:noFill/>
          <a:ln w="57150">
            <a:solidFill>
              <a:srgbClr val="FF0000"/>
            </a:solidFill>
            <a:round/>
            <a:headEnd/>
            <a:tailEnd/>
          </a:ln>
        </p:spPr>
        <p:txBody>
          <a:bodyPr wrap="none" anchor="ctr"/>
          <a:lstStyle/>
          <a:p>
            <a:endParaRPr lang="es-ES"/>
          </a:p>
        </p:txBody>
      </p:sp>
      <p:sp>
        <p:nvSpPr>
          <p:cNvPr id="160773" name="Line 5"/>
          <p:cNvSpPr>
            <a:spLocks noChangeShapeType="1"/>
          </p:cNvSpPr>
          <p:nvPr/>
        </p:nvSpPr>
        <p:spPr bwMode="auto">
          <a:xfrm>
            <a:off x="3203575" y="620713"/>
            <a:ext cx="142875" cy="1008062"/>
          </a:xfrm>
          <a:prstGeom prst="line">
            <a:avLst/>
          </a:prstGeom>
          <a:noFill/>
          <a:ln w="57150">
            <a:solidFill>
              <a:srgbClr val="00CC00"/>
            </a:solidFill>
            <a:round/>
            <a:headEnd/>
            <a:tailEnd/>
          </a:ln>
        </p:spPr>
        <p:txBody>
          <a:bodyPr/>
          <a:lstStyle/>
          <a:p>
            <a:endParaRPr lang="es-ES"/>
          </a:p>
        </p:txBody>
      </p:sp>
      <p:sp>
        <p:nvSpPr>
          <p:cNvPr id="160774" name="Line 6"/>
          <p:cNvSpPr>
            <a:spLocks noChangeShapeType="1"/>
          </p:cNvSpPr>
          <p:nvPr/>
        </p:nvSpPr>
        <p:spPr bwMode="auto">
          <a:xfrm flipH="1">
            <a:off x="2698750" y="1628775"/>
            <a:ext cx="647700" cy="504825"/>
          </a:xfrm>
          <a:prstGeom prst="line">
            <a:avLst/>
          </a:prstGeom>
          <a:noFill/>
          <a:ln w="57150">
            <a:solidFill>
              <a:srgbClr val="00CC00"/>
            </a:solidFill>
            <a:round/>
            <a:headEnd/>
            <a:tailEnd/>
          </a:ln>
        </p:spPr>
        <p:txBody>
          <a:bodyPr/>
          <a:lstStyle/>
          <a:p>
            <a:endParaRPr lang="es-ES"/>
          </a:p>
        </p:txBody>
      </p:sp>
      <p:sp>
        <p:nvSpPr>
          <p:cNvPr id="160775" name="Line 7"/>
          <p:cNvSpPr>
            <a:spLocks noChangeShapeType="1"/>
          </p:cNvSpPr>
          <p:nvPr/>
        </p:nvSpPr>
        <p:spPr bwMode="auto">
          <a:xfrm flipH="1">
            <a:off x="1114425" y="2492375"/>
            <a:ext cx="504825" cy="649288"/>
          </a:xfrm>
          <a:prstGeom prst="line">
            <a:avLst/>
          </a:prstGeom>
          <a:noFill/>
          <a:ln w="57150">
            <a:solidFill>
              <a:srgbClr val="00CC00"/>
            </a:solidFill>
            <a:round/>
            <a:headEnd/>
            <a:tailEnd/>
          </a:ln>
        </p:spPr>
        <p:txBody>
          <a:bodyPr/>
          <a:lstStyle/>
          <a:p>
            <a:endParaRPr lang="es-ES"/>
          </a:p>
        </p:txBody>
      </p:sp>
      <p:sp>
        <p:nvSpPr>
          <p:cNvPr id="160776" name="Line 8"/>
          <p:cNvSpPr>
            <a:spLocks noChangeShapeType="1"/>
          </p:cNvSpPr>
          <p:nvPr/>
        </p:nvSpPr>
        <p:spPr bwMode="auto">
          <a:xfrm flipH="1">
            <a:off x="1042988" y="3141663"/>
            <a:ext cx="71437" cy="719137"/>
          </a:xfrm>
          <a:prstGeom prst="line">
            <a:avLst/>
          </a:prstGeom>
          <a:noFill/>
          <a:ln w="57150">
            <a:solidFill>
              <a:srgbClr val="00CC00"/>
            </a:solidFill>
            <a:round/>
            <a:headEnd/>
            <a:tailEnd/>
          </a:ln>
        </p:spPr>
        <p:txBody>
          <a:bodyPr/>
          <a:lstStyle/>
          <a:p>
            <a:endParaRPr lang="es-ES"/>
          </a:p>
        </p:txBody>
      </p:sp>
      <p:sp>
        <p:nvSpPr>
          <p:cNvPr id="160777" name="Line 9"/>
          <p:cNvSpPr>
            <a:spLocks noChangeShapeType="1"/>
          </p:cNvSpPr>
          <p:nvPr/>
        </p:nvSpPr>
        <p:spPr bwMode="auto">
          <a:xfrm flipH="1">
            <a:off x="827088" y="4292600"/>
            <a:ext cx="647700" cy="720725"/>
          </a:xfrm>
          <a:prstGeom prst="line">
            <a:avLst/>
          </a:prstGeom>
          <a:noFill/>
          <a:ln w="57150">
            <a:solidFill>
              <a:schemeClr val="accent1"/>
            </a:solidFill>
            <a:round/>
            <a:headEnd/>
            <a:tailEnd/>
          </a:ln>
        </p:spPr>
        <p:txBody>
          <a:bodyPr/>
          <a:lstStyle/>
          <a:p>
            <a:endParaRPr lang="es-ES"/>
          </a:p>
        </p:txBody>
      </p:sp>
      <p:sp>
        <p:nvSpPr>
          <p:cNvPr id="160778" name="Line 10"/>
          <p:cNvSpPr>
            <a:spLocks noChangeShapeType="1"/>
          </p:cNvSpPr>
          <p:nvPr/>
        </p:nvSpPr>
        <p:spPr bwMode="auto">
          <a:xfrm flipH="1">
            <a:off x="2051050" y="4076700"/>
            <a:ext cx="576263" cy="865188"/>
          </a:xfrm>
          <a:prstGeom prst="line">
            <a:avLst/>
          </a:prstGeom>
          <a:noFill/>
          <a:ln w="57150">
            <a:solidFill>
              <a:schemeClr val="accent1"/>
            </a:solidFill>
            <a:round/>
            <a:headEnd/>
            <a:tailEnd/>
          </a:ln>
        </p:spPr>
        <p:txBody>
          <a:bodyPr/>
          <a:lstStyle/>
          <a:p>
            <a:endParaRPr lang="es-ES"/>
          </a:p>
        </p:txBody>
      </p:sp>
      <p:sp>
        <p:nvSpPr>
          <p:cNvPr id="160779" name="Line 11"/>
          <p:cNvSpPr>
            <a:spLocks noChangeShapeType="1"/>
          </p:cNvSpPr>
          <p:nvPr/>
        </p:nvSpPr>
        <p:spPr bwMode="auto">
          <a:xfrm flipV="1">
            <a:off x="250825" y="1412875"/>
            <a:ext cx="3816350" cy="3455988"/>
          </a:xfrm>
          <a:prstGeom prst="line">
            <a:avLst/>
          </a:prstGeom>
          <a:noFill/>
          <a:ln w="57150">
            <a:solidFill>
              <a:srgbClr val="FFFF00"/>
            </a:solidFill>
            <a:round/>
            <a:headEnd/>
            <a:tailEnd type="triangle" w="med" len="med"/>
          </a:ln>
        </p:spPr>
        <p:txBody>
          <a:bodyPr/>
          <a:lstStyle/>
          <a:p>
            <a:endParaRPr lang="es-ES"/>
          </a:p>
        </p:txBody>
      </p:sp>
      <p:pic>
        <p:nvPicPr>
          <p:cNvPr id="160780" name="Picture 12" descr="BERNINI9"/>
          <p:cNvPicPr>
            <a:picLocks noChangeAspect="1" noChangeArrowheads="1"/>
          </p:cNvPicPr>
          <p:nvPr/>
        </p:nvPicPr>
        <p:blipFill>
          <a:blip r:embed="rId3" cstate="print"/>
          <a:srcRect/>
          <a:stretch>
            <a:fillRect/>
          </a:stretch>
        </p:blipFill>
        <p:spPr bwMode="auto">
          <a:xfrm>
            <a:off x="4211638" y="260350"/>
            <a:ext cx="3248025" cy="4392613"/>
          </a:xfrm>
          <a:prstGeom prst="rect">
            <a:avLst/>
          </a:prstGeom>
          <a:noFill/>
          <a:ln w="9525">
            <a:noFill/>
            <a:miter lim="800000"/>
            <a:headEnd/>
            <a:tailEnd/>
          </a:ln>
        </p:spPr>
      </p:pic>
      <p:pic>
        <p:nvPicPr>
          <p:cNvPr id="160781" name="Picture 13" descr="BERNINI12"/>
          <p:cNvPicPr>
            <a:picLocks noChangeAspect="1" noChangeArrowheads="1"/>
          </p:cNvPicPr>
          <p:nvPr/>
        </p:nvPicPr>
        <p:blipFill>
          <a:blip r:embed="rId4" cstate="print"/>
          <a:srcRect/>
          <a:stretch>
            <a:fillRect/>
          </a:stretch>
        </p:blipFill>
        <p:spPr bwMode="auto">
          <a:xfrm>
            <a:off x="6432550" y="3933825"/>
            <a:ext cx="2711450" cy="2711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6" name="Picture 4" descr="Diapositiva9"/>
          <p:cNvPicPr>
            <a:picLocks noChangeAspect="1" noChangeArrowheads="1"/>
          </p:cNvPicPr>
          <p:nvPr>
            <p:ph idx="4294967295"/>
          </p:nvPr>
        </p:nvPicPr>
        <p:blipFill>
          <a:blip r:embed="rId2" cstate="print"/>
          <a:srcRect/>
          <a:stretch>
            <a:fillRect/>
          </a:stretch>
        </p:blipFill>
        <p:spPr>
          <a:xfrm>
            <a:off x="2225675" y="0"/>
            <a:ext cx="5862638" cy="68580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325636"/>
                                        </p:tgtEl>
                                        <p:attrNameLst>
                                          <p:attrName>style.visibility</p:attrName>
                                        </p:attrNameLst>
                                      </p:cBhvr>
                                      <p:to>
                                        <p:strVal val="visible"/>
                                      </p:to>
                                    </p:set>
                                    <p:anim calcmode="lin" valueType="num">
                                      <p:cBhvr>
                                        <p:cTn id="7" dur="500" fill="hold"/>
                                        <p:tgtEl>
                                          <p:spTgt spid="325636"/>
                                        </p:tgtEl>
                                        <p:attrNameLst>
                                          <p:attrName>ppt_w</p:attrName>
                                        </p:attrNameLst>
                                      </p:cBhvr>
                                      <p:tavLst>
                                        <p:tav tm="0">
                                          <p:val>
                                            <p:fltVal val="0"/>
                                          </p:val>
                                        </p:tav>
                                        <p:tav tm="100000">
                                          <p:val>
                                            <p:strVal val="#ppt_w"/>
                                          </p:val>
                                        </p:tav>
                                      </p:tavLst>
                                    </p:anim>
                                    <p:anim calcmode="lin" valueType="num">
                                      <p:cBhvr>
                                        <p:cTn id="8" dur="500" fill="hold"/>
                                        <p:tgtEl>
                                          <p:spTgt spid="325636"/>
                                        </p:tgtEl>
                                        <p:attrNameLst>
                                          <p:attrName>ppt_h</p:attrName>
                                        </p:attrNameLst>
                                      </p:cBhvr>
                                      <p:tavLst>
                                        <p:tav tm="0">
                                          <p:val>
                                            <p:fltVal val="0"/>
                                          </p:val>
                                        </p:tav>
                                        <p:tav tm="100000">
                                          <p:val>
                                            <p:strVal val="#ppt_h"/>
                                          </p:val>
                                        </p:tav>
                                      </p:tavLst>
                                    </p:anim>
                                    <p:anim calcmode="lin" valueType="num">
                                      <p:cBhvr>
                                        <p:cTn id="9" dur="500" fill="hold"/>
                                        <p:tgtEl>
                                          <p:spTgt spid="325636"/>
                                        </p:tgtEl>
                                        <p:attrNameLst>
                                          <p:attrName>ppt_x</p:attrName>
                                        </p:attrNameLst>
                                      </p:cBhvr>
                                      <p:tavLst>
                                        <p:tav tm="0">
                                          <p:val>
                                            <p:fltVal val="0.5"/>
                                          </p:val>
                                        </p:tav>
                                        <p:tav tm="100000">
                                          <p:val>
                                            <p:strVal val="#ppt_x"/>
                                          </p:val>
                                        </p:tav>
                                      </p:tavLst>
                                    </p:anim>
                                    <p:anim calcmode="lin" valueType="num">
                                      <p:cBhvr>
                                        <p:cTn id="10" dur="500" fill="hold"/>
                                        <p:tgtEl>
                                          <p:spTgt spid="3256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6" name="1 Imagen" descr="bernini_david4.jpg"/>
          <p:cNvPicPr/>
          <p:nvPr/>
        </p:nvPicPr>
        <p:blipFill>
          <a:blip r:embed="rId2" cstate="print"/>
          <a:stretch/>
        </p:blipFill>
        <p:spPr>
          <a:xfrm>
            <a:off x="0" y="0"/>
            <a:ext cx="4925520" cy="6857280"/>
          </a:xfrm>
          <a:prstGeom prst="rect">
            <a:avLst/>
          </a:prstGeom>
          <a:ln w="0">
            <a:noFill/>
          </a:ln>
        </p:spPr>
      </p:pic>
      <p:pic>
        <p:nvPicPr>
          <p:cNvPr id="1007" name="2 Imagen" descr="_david-detail.jpg"/>
          <p:cNvPicPr/>
          <p:nvPr/>
        </p:nvPicPr>
        <p:blipFill>
          <a:blip r:embed="rId3" cstate="print"/>
          <a:stretch/>
        </p:blipFill>
        <p:spPr>
          <a:xfrm>
            <a:off x="5220000" y="332640"/>
            <a:ext cx="3599640" cy="62208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8" name="3 Marcador de contenido"/>
          <p:cNvPicPr/>
          <p:nvPr/>
        </p:nvPicPr>
        <p:blipFill>
          <a:blip r:embed="rId2" cstate="print"/>
          <a:stretch/>
        </p:blipFill>
        <p:spPr>
          <a:xfrm>
            <a:off x="71280" y="23760"/>
            <a:ext cx="4465080" cy="6833520"/>
          </a:xfrm>
          <a:prstGeom prst="rect">
            <a:avLst/>
          </a:prstGeom>
          <a:ln w="0">
            <a:noFill/>
          </a:ln>
        </p:spPr>
      </p:pic>
      <p:pic>
        <p:nvPicPr>
          <p:cNvPr id="1009" name="Picture 2" descr="bernini_david2[1]"/>
          <p:cNvPicPr/>
          <p:nvPr/>
        </p:nvPicPr>
        <p:blipFill>
          <a:blip r:embed="rId3" cstate="print"/>
          <a:srcRect l="16329" t="1969" r="3266" b="1969"/>
          <a:stretch/>
        </p:blipFill>
        <p:spPr>
          <a:xfrm>
            <a:off x="4716000" y="0"/>
            <a:ext cx="3418920" cy="67780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0" name="3 Imagen" descr="david.jpg"/>
          <p:cNvPicPr/>
          <p:nvPr/>
        </p:nvPicPr>
        <p:blipFill>
          <a:blip r:embed="rId2" cstate="print"/>
          <a:stretch/>
        </p:blipFill>
        <p:spPr>
          <a:xfrm>
            <a:off x="0" y="0"/>
            <a:ext cx="3589200" cy="6857280"/>
          </a:xfrm>
          <a:prstGeom prst="rect">
            <a:avLst/>
          </a:prstGeom>
          <a:ln w="0">
            <a:noFill/>
          </a:ln>
        </p:spPr>
      </p:pic>
      <p:pic>
        <p:nvPicPr>
          <p:cNvPr id="1011" name="5 Imagen" descr="Florence_-_David_by_Donatello.jpg"/>
          <p:cNvPicPr/>
          <p:nvPr/>
        </p:nvPicPr>
        <p:blipFill>
          <a:blip r:embed="rId3" cstate="print"/>
          <a:stretch/>
        </p:blipFill>
        <p:spPr>
          <a:xfrm>
            <a:off x="4140000" y="103680"/>
            <a:ext cx="4499280" cy="67536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6" name="2 Marcador de contenido"/>
          <p:cNvPicPr/>
          <p:nvPr/>
        </p:nvPicPr>
        <p:blipFill>
          <a:blip r:embed="rId2" cstate="print"/>
          <a:stretch/>
        </p:blipFill>
        <p:spPr>
          <a:xfrm>
            <a:off x="4500720" y="0"/>
            <a:ext cx="4642560" cy="6787440"/>
          </a:xfrm>
          <a:prstGeom prst="rect">
            <a:avLst/>
          </a:prstGeom>
          <a:ln w="0">
            <a:noFill/>
          </a:ln>
        </p:spPr>
      </p:pic>
      <p:sp>
        <p:nvSpPr>
          <p:cNvPr id="1017" name="CustomShape 1"/>
          <p:cNvSpPr/>
          <p:nvPr/>
        </p:nvSpPr>
        <p:spPr>
          <a:xfrm>
            <a:off x="323640" y="5445360"/>
            <a:ext cx="3959640" cy="1004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2000" b="0" strike="noStrike" spc="-1">
                <a:solidFill>
                  <a:srgbClr val="000000"/>
                </a:solidFill>
                <a:latin typeface="Calibri"/>
                <a:ea typeface="DejaVu Sans"/>
              </a:rPr>
              <a:t>Éxtasis de Santa Teresa</a:t>
            </a:r>
            <a:endParaRPr lang="es-ES" sz="2000" b="0" strike="noStrike" spc="-1">
              <a:latin typeface="Arial"/>
            </a:endParaRPr>
          </a:p>
          <a:p>
            <a:pPr>
              <a:lnSpc>
                <a:spcPct val="100000"/>
              </a:lnSpc>
            </a:pPr>
            <a:r>
              <a:rPr lang="es-ES" sz="2000" b="0" strike="noStrike" spc="-1">
                <a:solidFill>
                  <a:srgbClr val="000000"/>
                </a:solidFill>
                <a:latin typeface="Calibri"/>
                <a:ea typeface="DejaVu Sans"/>
              </a:rPr>
              <a:t>Capilla Cornaro</a:t>
            </a:r>
            <a:endParaRPr lang="es-ES" sz="2000" b="0" strike="noStrike" spc="-1">
              <a:latin typeface="Arial"/>
            </a:endParaRPr>
          </a:p>
          <a:p>
            <a:pPr>
              <a:lnSpc>
                <a:spcPct val="100000"/>
              </a:lnSpc>
            </a:pPr>
            <a:r>
              <a:rPr lang="es-ES" sz="2000" b="0" strike="noStrike" spc="-1">
                <a:solidFill>
                  <a:srgbClr val="000000"/>
                </a:solidFill>
                <a:latin typeface="Calibri"/>
                <a:ea typeface="DejaVu Sans"/>
              </a:rPr>
              <a:t>Iglesia de Santa María della Vittoria</a:t>
            </a: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Picture 2_0" descr="http://ec.kalipedia.com/kalipediamedia/artes/media/200707/18/hisarte/20070718klparthis_16.Ees.SCO.png"/>
          <p:cNvPicPr/>
          <p:nvPr/>
        </p:nvPicPr>
        <p:blipFill>
          <a:blip r:embed="rId2" cstate="print"/>
          <a:stretch/>
        </p:blipFill>
        <p:spPr>
          <a:xfrm>
            <a:off x="395280" y="836640"/>
            <a:ext cx="8748360" cy="5544720"/>
          </a:xfrm>
          <a:prstGeom prst="rect">
            <a:avLst/>
          </a:prstGeom>
          <a:ln w="0">
            <a:noFill/>
          </a:ln>
        </p:spPr>
      </p:pic>
      <p:sp>
        <p:nvSpPr>
          <p:cNvPr id="368" name="CustomShape 1"/>
          <p:cNvSpPr/>
          <p:nvPr/>
        </p:nvSpPr>
        <p:spPr>
          <a:xfrm>
            <a:off x="609480" y="142920"/>
            <a:ext cx="4033440" cy="428400"/>
          </a:xfrm>
          <a:prstGeom prst="rect">
            <a:avLst/>
          </a:prstGeom>
          <a:solidFill>
            <a:srgbClr val="FFFF66"/>
          </a:solid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800" b="0" strike="noStrike" spc="-1">
                <a:solidFill>
                  <a:srgbClr val="004D99"/>
                </a:solidFill>
                <a:latin typeface="Arial"/>
                <a:ea typeface="DejaVu Sans"/>
              </a:rPr>
              <a:t>MARCO GEOGRÁFICO</a:t>
            </a:r>
            <a:endParaRPr lang="es-ES" sz="2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rrowheads="1"/>
          </p:cNvPicPr>
          <p:nvPr/>
        </p:nvPicPr>
        <p:blipFill>
          <a:blip r:embed="rId2" cstate="print"/>
          <a:srcRect/>
          <a:stretch>
            <a:fillRect/>
          </a:stretch>
        </p:blipFill>
        <p:spPr bwMode="auto">
          <a:xfrm>
            <a:off x="3276600" y="333375"/>
            <a:ext cx="3125788" cy="4248150"/>
          </a:xfrm>
          <a:prstGeom prst="rect">
            <a:avLst/>
          </a:prstGeom>
          <a:noFill/>
          <a:ln w="9525">
            <a:noFill/>
            <a:miter lim="800000"/>
            <a:headEnd/>
            <a:tailEnd/>
          </a:ln>
        </p:spPr>
      </p:pic>
      <p:pic>
        <p:nvPicPr>
          <p:cNvPr id="169987" name="Picture 3"/>
          <p:cNvPicPr>
            <a:picLocks noChangeArrowheads="1"/>
          </p:cNvPicPr>
          <p:nvPr/>
        </p:nvPicPr>
        <p:blipFill>
          <a:blip r:embed="rId3" cstate="print"/>
          <a:srcRect/>
          <a:stretch>
            <a:fillRect/>
          </a:stretch>
        </p:blipFill>
        <p:spPr bwMode="auto">
          <a:xfrm>
            <a:off x="611188" y="981075"/>
            <a:ext cx="2349500" cy="3241675"/>
          </a:xfrm>
          <a:prstGeom prst="rect">
            <a:avLst/>
          </a:prstGeom>
          <a:noFill/>
          <a:ln w="25400">
            <a:solidFill>
              <a:schemeClr val="tx1"/>
            </a:solidFill>
            <a:miter lim="800000"/>
            <a:headEnd/>
            <a:tailEnd/>
          </a:ln>
        </p:spPr>
      </p:pic>
      <p:pic>
        <p:nvPicPr>
          <p:cNvPr id="169988" name="Picture 4"/>
          <p:cNvPicPr>
            <a:picLocks noChangeArrowheads="1"/>
          </p:cNvPicPr>
          <p:nvPr/>
        </p:nvPicPr>
        <p:blipFill>
          <a:blip r:embed="rId4" cstate="print"/>
          <a:srcRect/>
          <a:stretch>
            <a:fillRect/>
          </a:stretch>
        </p:blipFill>
        <p:spPr bwMode="auto">
          <a:xfrm>
            <a:off x="6732588" y="1125538"/>
            <a:ext cx="2087562" cy="2951162"/>
          </a:xfrm>
          <a:prstGeom prst="rect">
            <a:avLst/>
          </a:prstGeom>
          <a:noFill/>
          <a:ln w="25400">
            <a:solidFill>
              <a:schemeClr val="tx1"/>
            </a:solidFill>
            <a:miter lim="800000"/>
            <a:headEnd/>
            <a:tailEnd/>
          </a:ln>
        </p:spPr>
      </p:pic>
      <p:sp>
        <p:nvSpPr>
          <p:cNvPr id="319493" name="Text Box 5"/>
          <p:cNvSpPr txBox="1">
            <a:spLocks noChangeArrowheads="1"/>
          </p:cNvSpPr>
          <p:nvPr/>
        </p:nvSpPr>
        <p:spPr bwMode="auto">
          <a:xfrm>
            <a:off x="0" y="4652963"/>
            <a:ext cx="9144000" cy="2014537"/>
          </a:xfrm>
          <a:prstGeom prst="rect">
            <a:avLst/>
          </a:prstGeom>
          <a:noFill/>
          <a:ln w="12700">
            <a:noFill/>
            <a:miter lim="800000"/>
            <a:headEnd type="none" w="sm" len="sm"/>
            <a:tailEnd type="none" w="sm" len="sm"/>
          </a:ln>
        </p:spPr>
        <p:txBody>
          <a:bodyPr>
            <a:spAutoFit/>
          </a:bodyPr>
          <a:lstStyle/>
          <a:p>
            <a:r>
              <a:rPr lang="es-ES" sz="1800">
                <a:latin typeface="Arial" charset="0"/>
              </a:rPr>
              <a:t>El conjunto es un claro ejemplo de fusión de escultura y arquitectura. Nos encontramos ante una escena enmarcada por la arquitectura que nos incluye como participantes del fervor religioso de la santa.</a:t>
            </a:r>
          </a:p>
          <a:p>
            <a:r>
              <a:rPr lang="es-ES" sz="1800">
                <a:latin typeface="Arial" charset="0"/>
              </a:rPr>
              <a:t>Bernini utilizó iluminación natural que penetra por la parte superior, iluminan las dos figuras centrales y los rayos dorados parecen ser la verdadera fuente. </a:t>
            </a:r>
          </a:p>
          <a:p>
            <a:r>
              <a:rPr lang="es-ES" sz="1800">
                <a:latin typeface="Arial" charset="0"/>
              </a:rPr>
              <a:t> Bernini creó en la capilla Cornaro un espacio teatral, buscando efectos escenográficos lo más reales posible.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19493"/>
                                        </p:tgtEl>
                                        <p:attrNameLst>
                                          <p:attrName>style.visibility</p:attrName>
                                        </p:attrNameLst>
                                      </p:cBhvr>
                                      <p:to>
                                        <p:strVal val="visible"/>
                                      </p:to>
                                    </p:set>
                                    <p:anim calcmode="discrete" valueType="clr">
                                      <p:cBhvr override="childStyle">
                                        <p:cTn id="7" dur="80"/>
                                        <p:tgtEl>
                                          <p:spTgt spid="31949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19493"/>
                                        </p:tgtEl>
                                        <p:attrNameLst>
                                          <p:attrName>fillcolor</p:attrName>
                                        </p:attrNameLst>
                                      </p:cBhvr>
                                      <p:tavLst>
                                        <p:tav tm="0">
                                          <p:val>
                                            <p:clrVal>
                                              <a:schemeClr val="accent2"/>
                                            </p:clrVal>
                                          </p:val>
                                        </p:tav>
                                        <p:tav tm="50000">
                                          <p:val>
                                            <p:clrVal>
                                              <a:schemeClr val="hlink"/>
                                            </p:clrVal>
                                          </p:val>
                                        </p:tav>
                                      </p:tavLst>
                                    </p:anim>
                                    <p:set>
                                      <p:cBhvr>
                                        <p:cTn id="9" dur="80"/>
                                        <p:tgtEl>
                                          <p:spTgt spid="31949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8" name="Picture 2" descr="Santa_Maria_della_Vittoria_-_2[1]"/>
          <p:cNvPicPr/>
          <p:nvPr/>
        </p:nvPicPr>
        <p:blipFill>
          <a:blip r:embed="rId2" cstate="print"/>
          <a:stretch/>
        </p:blipFill>
        <p:spPr>
          <a:xfrm>
            <a:off x="539640" y="404640"/>
            <a:ext cx="8098560" cy="58316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0" name="1 Imagen" descr="altar.bmp"/>
          <p:cNvPicPr/>
          <p:nvPr/>
        </p:nvPicPr>
        <p:blipFill>
          <a:blip r:embed="rId2" cstate="print"/>
          <a:stretch/>
        </p:blipFill>
        <p:spPr>
          <a:xfrm>
            <a:off x="0" y="0"/>
            <a:ext cx="9143280" cy="68572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7" name="Text Box 3"/>
          <p:cNvSpPr txBox="1">
            <a:spLocks noChangeArrowheads="1"/>
          </p:cNvSpPr>
          <p:nvPr/>
        </p:nvSpPr>
        <p:spPr bwMode="auto">
          <a:xfrm>
            <a:off x="6443663" y="908050"/>
            <a:ext cx="2195512" cy="3662363"/>
          </a:xfrm>
          <a:prstGeom prst="rect">
            <a:avLst/>
          </a:prstGeom>
          <a:noFill/>
          <a:ln w="12700">
            <a:noFill/>
            <a:miter lim="800000"/>
            <a:headEnd type="none" w="sm" len="sm"/>
            <a:tailEnd type="none" w="sm" len="sm"/>
          </a:ln>
        </p:spPr>
        <p:txBody>
          <a:bodyPr>
            <a:spAutoFit/>
          </a:bodyPr>
          <a:lstStyle/>
          <a:p>
            <a:pPr>
              <a:spcBef>
                <a:spcPct val="50000"/>
              </a:spcBef>
            </a:pPr>
            <a:r>
              <a:rPr lang="es-ES" sz="1800" i="1">
                <a:latin typeface="Arial" charset="0"/>
              </a:rPr>
              <a:t>«Vi un ángel que venía del tronco de Dios, con una espada de oro que ardía al rojo vivo como una brasa encendida, y clavó esa espada en mi corazón. Desde ese momento sentí en mi alma el más grande amor a Dios</a:t>
            </a:r>
            <a:r>
              <a:rPr lang="es-ES" sz="1800">
                <a:latin typeface="Arial" charset="0"/>
              </a:rPr>
              <a:t>».</a:t>
            </a:r>
          </a:p>
        </p:txBody>
      </p:sp>
      <p:pic>
        <p:nvPicPr>
          <p:cNvPr id="171011" name="Picture 2" descr="cpcorext"/>
          <p:cNvPicPr>
            <a:picLocks noChangeAspect="1" noChangeArrowheads="1"/>
          </p:cNvPicPr>
          <p:nvPr/>
        </p:nvPicPr>
        <p:blipFill>
          <a:blip r:embed="rId2" cstate="print"/>
          <a:srcRect/>
          <a:stretch>
            <a:fillRect/>
          </a:stretch>
        </p:blipFill>
        <p:spPr bwMode="auto">
          <a:xfrm>
            <a:off x="1116013" y="26988"/>
            <a:ext cx="4729162" cy="6823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23587"/>
                                        </p:tgtEl>
                                        <p:attrNameLst>
                                          <p:attrName>style.visibility</p:attrName>
                                        </p:attrNameLst>
                                      </p:cBhvr>
                                      <p:to>
                                        <p:strVal val="visible"/>
                                      </p:to>
                                    </p:set>
                                    <p:anim calcmode="discrete" valueType="clr">
                                      <p:cBhvr override="childStyle">
                                        <p:cTn id="7" dur="80"/>
                                        <p:tgtEl>
                                          <p:spTgt spid="32358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23587"/>
                                        </p:tgtEl>
                                        <p:attrNameLst>
                                          <p:attrName>fillcolor</p:attrName>
                                        </p:attrNameLst>
                                      </p:cBhvr>
                                      <p:tavLst>
                                        <p:tav tm="0">
                                          <p:val>
                                            <p:clrVal>
                                              <a:schemeClr val="accent2"/>
                                            </p:clrVal>
                                          </p:val>
                                        </p:tav>
                                        <p:tav tm="50000">
                                          <p:val>
                                            <p:clrVal>
                                              <a:schemeClr val="hlink"/>
                                            </p:clrVal>
                                          </p:val>
                                        </p:tav>
                                      </p:tavLst>
                                    </p:anim>
                                    <p:set>
                                      <p:cBhvr>
                                        <p:cTn id="9" dur="80"/>
                                        <p:tgtEl>
                                          <p:spTgt spid="32358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cpcorlat"/>
          <p:cNvPicPr>
            <a:picLocks noChangeAspect="1" noChangeArrowheads="1"/>
          </p:cNvPicPr>
          <p:nvPr/>
        </p:nvPicPr>
        <p:blipFill>
          <a:blip r:embed="rId2" cstate="print"/>
          <a:srcRect/>
          <a:stretch>
            <a:fillRect/>
          </a:stretch>
        </p:blipFill>
        <p:spPr bwMode="auto">
          <a:xfrm>
            <a:off x="323850" y="71438"/>
            <a:ext cx="8496300" cy="6165850"/>
          </a:xfrm>
          <a:prstGeom prst="rect">
            <a:avLst/>
          </a:prstGeom>
          <a:noFill/>
          <a:ln w="9525">
            <a:noFill/>
            <a:miter lim="800000"/>
            <a:headEnd/>
            <a:tailEnd/>
          </a:ln>
        </p:spPr>
      </p:pic>
      <p:sp>
        <p:nvSpPr>
          <p:cNvPr id="168963" name="Rectangle 3"/>
          <p:cNvSpPr>
            <a:spLocks noChangeArrowheads="1"/>
          </p:cNvSpPr>
          <p:nvPr/>
        </p:nvSpPr>
        <p:spPr bwMode="auto">
          <a:xfrm>
            <a:off x="323850" y="6381750"/>
            <a:ext cx="6140450" cy="366713"/>
          </a:xfrm>
          <a:prstGeom prst="rect">
            <a:avLst/>
          </a:prstGeom>
          <a:noFill/>
          <a:ln w="12700">
            <a:noFill/>
            <a:miter lim="800000"/>
            <a:headEnd type="none" w="sm" len="sm"/>
            <a:tailEnd type="none" w="sm" len="sm"/>
          </a:ln>
        </p:spPr>
        <p:txBody>
          <a:bodyPr wrap="none" anchor="ctr">
            <a:spAutoFit/>
          </a:bodyPr>
          <a:lstStyle/>
          <a:p>
            <a:pPr algn="ctr" defTabSz="762000" eaLnBrk="1" hangingPunct="1"/>
            <a:r>
              <a:rPr lang="es-ES" sz="1800" b="1">
                <a:latin typeface="Arial" charset="0"/>
              </a:rPr>
              <a:t>Detalle de los cardenales Cornaro, en la pared derecha</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1" name="5 Marcador de contenido"/>
          <p:cNvPicPr/>
          <p:nvPr/>
        </p:nvPicPr>
        <p:blipFill>
          <a:blip r:embed="rId2" cstate="print"/>
          <a:stretch/>
        </p:blipFill>
        <p:spPr>
          <a:xfrm>
            <a:off x="4427640" y="0"/>
            <a:ext cx="4715640" cy="6801840"/>
          </a:xfrm>
          <a:prstGeom prst="rect">
            <a:avLst/>
          </a:prstGeom>
          <a:ln w="0">
            <a:noFill/>
          </a:ln>
        </p:spPr>
      </p:pic>
      <p:pic>
        <p:nvPicPr>
          <p:cNvPr id="1022" name="Picture 4" descr="bernini_theresa_face_front"/>
          <p:cNvPicPr/>
          <p:nvPr/>
        </p:nvPicPr>
        <p:blipFill>
          <a:blip r:embed="rId3" cstate="print"/>
          <a:stretch/>
        </p:blipFill>
        <p:spPr>
          <a:xfrm>
            <a:off x="0" y="0"/>
            <a:ext cx="4106160" cy="4436280"/>
          </a:xfrm>
          <a:prstGeom prst="rect">
            <a:avLst/>
          </a:prstGeom>
          <a:ln w="9525">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3" name="1 Imagen" descr="Santa_Maria_della_Vittoria_-_6.jpg"/>
          <p:cNvPicPr/>
          <p:nvPr/>
        </p:nvPicPr>
        <p:blipFill>
          <a:blip r:embed="rId2" cstate="print"/>
          <a:stretch/>
        </p:blipFill>
        <p:spPr>
          <a:xfrm>
            <a:off x="0" y="1124640"/>
            <a:ext cx="4770720" cy="4364280"/>
          </a:xfrm>
          <a:prstGeom prst="rect">
            <a:avLst/>
          </a:prstGeom>
          <a:ln w="0">
            <a:noFill/>
          </a:ln>
        </p:spPr>
      </p:pic>
      <p:pic>
        <p:nvPicPr>
          <p:cNvPr id="1024" name="2 Imagen" descr="Santa_Maria_della_Vittoria_-_7.jpg"/>
          <p:cNvPicPr/>
          <p:nvPr/>
        </p:nvPicPr>
        <p:blipFill>
          <a:blip r:embed="rId3" cstate="print"/>
          <a:stretch/>
        </p:blipFill>
        <p:spPr>
          <a:xfrm>
            <a:off x="4919760" y="1124640"/>
            <a:ext cx="4223520" cy="42922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2 Marcador de contenido"/>
          <p:cNvPicPr/>
          <p:nvPr/>
        </p:nvPicPr>
        <p:blipFill>
          <a:blip r:embed="rId2" cstate="print"/>
          <a:stretch/>
        </p:blipFill>
        <p:spPr>
          <a:xfrm>
            <a:off x="4973400" y="404640"/>
            <a:ext cx="4169880" cy="5503320"/>
          </a:xfrm>
          <a:prstGeom prst="rect">
            <a:avLst/>
          </a:prstGeom>
          <a:ln w="0">
            <a:noFill/>
          </a:ln>
        </p:spPr>
      </p:pic>
      <p:pic>
        <p:nvPicPr>
          <p:cNvPr id="1029" name="Picture 4" descr="bernini_theresa_face_front"/>
          <p:cNvPicPr/>
          <p:nvPr/>
        </p:nvPicPr>
        <p:blipFill>
          <a:blip r:embed="rId3" cstate="print"/>
          <a:stretch/>
        </p:blipFill>
        <p:spPr>
          <a:xfrm>
            <a:off x="0" y="0"/>
            <a:ext cx="4715640" cy="5095080"/>
          </a:xfrm>
          <a:prstGeom prst="rect">
            <a:avLst/>
          </a:prstGeom>
          <a:ln w="9525">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CustomShape 1"/>
          <p:cNvSpPr/>
          <p:nvPr/>
        </p:nvSpPr>
        <p:spPr>
          <a:xfrm>
            <a:off x="467640" y="692640"/>
            <a:ext cx="8208360" cy="5027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ea typeface="Calibri"/>
              </a:rPr>
              <a:t>Santa Teresa de Jesús, </a:t>
            </a:r>
            <a:r>
              <a:rPr lang="es-ES" sz="1800" b="0" i="1" strike="noStrike" spc="-1">
                <a:solidFill>
                  <a:srgbClr val="000000"/>
                </a:solidFill>
                <a:latin typeface="Calibri"/>
                <a:ea typeface="Calibri"/>
              </a:rPr>
              <a:t>Su vida</a:t>
            </a:r>
            <a:r>
              <a:rPr lang="es-ES" sz="1800" b="0" strike="noStrike" spc="-1">
                <a:solidFill>
                  <a:srgbClr val="000000"/>
                </a:solidFill>
                <a:latin typeface="Calibri"/>
                <a:ea typeface="Calibri"/>
              </a:rPr>
              <a:t>, capítulo XXIX.</a:t>
            </a:r>
            <a:endParaRPr lang="es-ES" sz="1800" b="0" strike="noStrike" spc="-1">
              <a:latin typeface="Arial"/>
            </a:endParaRPr>
          </a:p>
          <a:p>
            <a:pPr>
              <a:lnSpc>
                <a:spcPct val="100000"/>
              </a:lnSpc>
            </a:pPr>
            <a:endParaRPr lang="es-ES" sz="1800" b="0" strike="noStrike" spc="-1">
              <a:latin typeface="Arial"/>
            </a:endParaRPr>
          </a:p>
          <a:p>
            <a:pPr>
              <a:lnSpc>
                <a:spcPct val="100000"/>
              </a:lnSpc>
            </a:pPr>
            <a:r>
              <a:rPr lang="es-ES" sz="1800" b="0" i="1" strike="noStrike" spc="-1">
                <a:solidFill>
                  <a:srgbClr val="000000"/>
                </a:solidFill>
                <a:latin typeface="Calibri"/>
                <a:ea typeface="Calibri"/>
              </a:rPr>
              <a:t>Quiso el Señor, que viese aquí algunas veces esta visión: vía un ángel cabe mí hacia el lado izquierdo en forma corporal; lo que no suelo ver sino por maravilla. Aunque muchas veces se me representan ángeles, es sin verlos, sino como la visión pasada, que dije primero. En esta visión quiso el Señor le viese ansí: no era grande, sino pequeño, hermoso mucho, el rostro tan encendido, que parecía de los ángeles muy subidos, que parece todos se abrasan. Deben ser los que llaman cherubines, que los nombres no me los dicen: más bien veo que en el cielo hay tanta diferencia de unos ángeles a otros, que no lo sabría decir. Veíale en las manos un dardo de oro largo, y al fin del hierro me parecía tener un poco de fuego. Este me parecía meter con el corazón algunas veces, y que me llegaba a las entrañas: al sacarle me parecía las llevaba consigo, y me dejaba toda abrazada en amor grande de Dios. Era tan grande el dolor, que me hacía dar aquellos quejidos, y tan eccesiva la suavidad que me pone este grandísimo dolor, que no hay desear que se quite, ni se contenta el alma con menos que Dios. No es dolor corporal, sino espiritual,  aunque no deja de participar el cuerpo algo, y aun harto. Es un requiebro tan suave, que pasa entre el alma y Dios, que suplico yo a su bondad lo dé a gustar a quien pensare que miento</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BERNINI19"/>
          <p:cNvPicPr>
            <a:picLocks noChangeAspect="1" noChangeArrowheads="1"/>
          </p:cNvPicPr>
          <p:nvPr/>
        </p:nvPicPr>
        <p:blipFill>
          <a:blip r:embed="rId2" cstate="print"/>
          <a:srcRect/>
          <a:stretch>
            <a:fillRect/>
          </a:stretch>
        </p:blipFill>
        <p:spPr bwMode="auto">
          <a:xfrm>
            <a:off x="1258888" y="187325"/>
            <a:ext cx="4625975" cy="6670675"/>
          </a:xfrm>
          <a:prstGeom prst="rect">
            <a:avLst/>
          </a:prstGeom>
          <a:noFill/>
          <a:ln w="9525">
            <a:noFill/>
            <a:miter lim="800000"/>
            <a:headEnd/>
            <a:tailEnd/>
          </a:ln>
        </p:spPr>
      </p:pic>
      <p:sp>
        <p:nvSpPr>
          <p:cNvPr id="172035" name="Line 3"/>
          <p:cNvSpPr>
            <a:spLocks noChangeShapeType="1"/>
          </p:cNvSpPr>
          <p:nvPr/>
        </p:nvSpPr>
        <p:spPr bwMode="auto">
          <a:xfrm flipH="1" flipV="1">
            <a:off x="3346450" y="4651375"/>
            <a:ext cx="758825" cy="1290638"/>
          </a:xfrm>
          <a:prstGeom prst="line">
            <a:avLst/>
          </a:prstGeom>
          <a:noFill/>
          <a:ln w="57150">
            <a:solidFill>
              <a:srgbClr val="FF0000"/>
            </a:solidFill>
            <a:round/>
            <a:headEnd/>
            <a:tailEnd/>
          </a:ln>
        </p:spPr>
        <p:txBody>
          <a:bodyPr/>
          <a:lstStyle/>
          <a:p>
            <a:endParaRPr lang="es-ES"/>
          </a:p>
        </p:txBody>
      </p:sp>
      <p:sp>
        <p:nvSpPr>
          <p:cNvPr id="172036" name="Line 4"/>
          <p:cNvSpPr>
            <a:spLocks noChangeShapeType="1"/>
          </p:cNvSpPr>
          <p:nvPr/>
        </p:nvSpPr>
        <p:spPr bwMode="auto">
          <a:xfrm flipH="1">
            <a:off x="4211638" y="1987550"/>
            <a:ext cx="682625" cy="379413"/>
          </a:xfrm>
          <a:prstGeom prst="line">
            <a:avLst/>
          </a:prstGeom>
          <a:noFill/>
          <a:ln w="57150">
            <a:solidFill>
              <a:srgbClr val="FF0000"/>
            </a:solidFill>
            <a:round/>
            <a:headEnd/>
            <a:tailEnd/>
          </a:ln>
        </p:spPr>
        <p:txBody>
          <a:bodyPr/>
          <a:lstStyle/>
          <a:p>
            <a:endParaRPr lang="es-ES"/>
          </a:p>
        </p:txBody>
      </p:sp>
      <p:sp>
        <p:nvSpPr>
          <p:cNvPr id="172037" name="Line 5"/>
          <p:cNvSpPr>
            <a:spLocks noChangeShapeType="1"/>
          </p:cNvSpPr>
          <p:nvPr/>
        </p:nvSpPr>
        <p:spPr bwMode="auto">
          <a:xfrm>
            <a:off x="4211638" y="2347913"/>
            <a:ext cx="454025" cy="1968500"/>
          </a:xfrm>
          <a:prstGeom prst="line">
            <a:avLst/>
          </a:prstGeom>
          <a:noFill/>
          <a:ln w="57150">
            <a:solidFill>
              <a:srgbClr val="FF0000"/>
            </a:solidFill>
            <a:round/>
            <a:headEnd/>
            <a:tailEnd/>
          </a:ln>
        </p:spPr>
        <p:txBody>
          <a:bodyPr/>
          <a:lstStyle/>
          <a:p>
            <a:endParaRPr lang="es-ES"/>
          </a:p>
        </p:txBody>
      </p:sp>
      <p:sp>
        <p:nvSpPr>
          <p:cNvPr id="172038" name="Line 6"/>
          <p:cNvSpPr>
            <a:spLocks noChangeShapeType="1"/>
          </p:cNvSpPr>
          <p:nvPr/>
        </p:nvSpPr>
        <p:spPr bwMode="auto">
          <a:xfrm flipH="1">
            <a:off x="3346450" y="4219575"/>
            <a:ext cx="1365250" cy="454025"/>
          </a:xfrm>
          <a:prstGeom prst="line">
            <a:avLst/>
          </a:prstGeom>
          <a:noFill/>
          <a:ln w="57150">
            <a:solidFill>
              <a:srgbClr val="FF0000"/>
            </a:solidFill>
            <a:round/>
            <a:headEnd/>
            <a:tailEnd/>
          </a:ln>
        </p:spPr>
        <p:txBody>
          <a:bodyPr/>
          <a:lstStyle/>
          <a:p>
            <a:endParaRPr lang="es-ES"/>
          </a:p>
        </p:txBody>
      </p:sp>
      <p:sp>
        <p:nvSpPr>
          <p:cNvPr id="172039" name="Line 7"/>
          <p:cNvSpPr>
            <a:spLocks noChangeShapeType="1"/>
          </p:cNvSpPr>
          <p:nvPr/>
        </p:nvSpPr>
        <p:spPr bwMode="auto">
          <a:xfrm>
            <a:off x="1403350" y="1565275"/>
            <a:ext cx="2273300" cy="2122488"/>
          </a:xfrm>
          <a:prstGeom prst="line">
            <a:avLst/>
          </a:prstGeom>
          <a:noFill/>
          <a:ln w="57150">
            <a:solidFill>
              <a:srgbClr val="FFFF00"/>
            </a:solidFill>
            <a:round/>
            <a:headEnd/>
            <a:tailEnd type="triangle" w="med" len="med"/>
          </a:ln>
        </p:spPr>
        <p:txBody>
          <a:bodyPr/>
          <a:lstStyle/>
          <a:p>
            <a:endParaRPr lang="es-ES"/>
          </a:p>
        </p:txBody>
      </p:sp>
      <p:sp>
        <p:nvSpPr>
          <p:cNvPr id="172040" name="Line 8"/>
          <p:cNvSpPr>
            <a:spLocks noChangeShapeType="1"/>
          </p:cNvSpPr>
          <p:nvPr/>
        </p:nvSpPr>
        <p:spPr bwMode="auto">
          <a:xfrm>
            <a:off x="3203575" y="1052513"/>
            <a:ext cx="1136650" cy="984250"/>
          </a:xfrm>
          <a:prstGeom prst="line">
            <a:avLst/>
          </a:prstGeom>
          <a:noFill/>
          <a:ln w="57150">
            <a:solidFill>
              <a:schemeClr val="accent1"/>
            </a:solidFill>
            <a:round/>
            <a:headEnd type="triangle" w="med" len="med"/>
            <a:tailEnd type="triangle" w="med" len="med"/>
          </a:ln>
        </p:spPr>
        <p:txBody>
          <a:bodyPr/>
          <a:lstStyle/>
          <a:p>
            <a:endParaRPr lang="es-ES"/>
          </a:p>
        </p:txBody>
      </p:sp>
      <p:sp>
        <p:nvSpPr>
          <p:cNvPr id="172041" name="Line 9"/>
          <p:cNvSpPr>
            <a:spLocks noChangeShapeType="1"/>
          </p:cNvSpPr>
          <p:nvPr/>
        </p:nvSpPr>
        <p:spPr bwMode="auto">
          <a:xfrm flipH="1">
            <a:off x="1403350" y="187325"/>
            <a:ext cx="530225" cy="2276475"/>
          </a:xfrm>
          <a:prstGeom prst="line">
            <a:avLst/>
          </a:prstGeom>
          <a:noFill/>
          <a:ln w="38100">
            <a:solidFill>
              <a:srgbClr val="00CC00"/>
            </a:solidFill>
            <a:round/>
            <a:headEnd/>
            <a:tailEnd/>
          </a:ln>
        </p:spPr>
        <p:txBody>
          <a:bodyPr/>
          <a:lstStyle/>
          <a:p>
            <a:endParaRPr lang="es-ES"/>
          </a:p>
        </p:txBody>
      </p:sp>
      <p:sp>
        <p:nvSpPr>
          <p:cNvPr id="172042" name="Line 10"/>
          <p:cNvSpPr>
            <a:spLocks noChangeShapeType="1"/>
          </p:cNvSpPr>
          <p:nvPr/>
        </p:nvSpPr>
        <p:spPr bwMode="auto">
          <a:xfrm flipH="1">
            <a:off x="1978025" y="187325"/>
            <a:ext cx="531813" cy="3035300"/>
          </a:xfrm>
          <a:prstGeom prst="line">
            <a:avLst/>
          </a:prstGeom>
          <a:noFill/>
          <a:ln w="38100">
            <a:solidFill>
              <a:srgbClr val="00CC00"/>
            </a:solidFill>
            <a:round/>
            <a:headEnd/>
            <a:tailEnd/>
          </a:ln>
        </p:spPr>
        <p:txBody>
          <a:bodyPr/>
          <a:lstStyle/>
          <a:p>
            <a:endParaRPr lang="es-ES"/>
          </a:p>
        </p:txBody>
      </p:sp>
      <p:sp>
        <p:nvSpPr>
          <p:cNvPr id="172043" name="Line 11"/>
          <p:cNvSpPr>
            <a:spLocks noChangeShapeType="1"/>
          </p:cNvSpPr>
          <p:nvPr/>
        </p:nvSpPr>
        <p:spPr bwMode="auto">
          <a:xfrm>
            <a:off x="3562350" y="187325"/>
            <a:ext cx="76200" cy="2028825"/>
          </a:xfrm>
          <a:prstGeom prst="line">
            <a:avLst/>
          </a:prstGeom>
          <a:noFill/>
          <a:ln w="38100">
            <a:solidFill>
              <a:srgbClr val="00CC00"/>
            </a:solidFill>
            <a:round/>
            <a:headEnd/>
            <a:tailEnd/>
          </a:ln>
        </p:spPr>
        <p:txBody>
          <a:bodyPr/>
          <a:lstStyle/>
          <a:p>
            <a:endParaRPr lang="es-ES"/>
          </a:p>
        </p:txBody>
      </p:sp>
      <p:sp>
        <p:nvSpPr>
          <p:cNvPr id="172044" name="Line 12"/>
          <p:cNvSpPr>
            <a:spLocks noChangeShapeType="1"/>
          </p:cNvSpPr>
          <p:nvPr/>
        </p:nvSpPr>
        <p:spPr bwMode="auto">
          <a:xfrm>
            <a:off x="4643438" y="187325"/>
            <a:ext cx="682625" cy="2959100"/>
          </a:xfrm>
          <a:prstGeom prst="line">
            <a:avLst/>
          </a:prstGeom>
          <a:noFill/>
          <a:ln w="38100">
            <a:solidFill>
              <a:srgbClr val="00CC00"/>
            </a:solidFill>
            <a:round/>
            <a:headEnd/>
            <a:tailEnd/>
          </a:ln>
        </p:spPr>
        <p:txBody>
          <a:bodyPr/>
          <a:lstStyle/>
          <a:p>
            <a:endParaRPr lang="es-ES"/>
          </a:p>
        </p:txBody>
      </p:sp>
      <p:sp>
        <p:nvSpPr>
          <p:cNvPr id="172045" name="Line 13"/>
          <p:cNvSpPr>
            <a:spLocks noChangeShapeType="1"/>
          </p:cNvSpPr>
          <p:nvPr/>
        </p:nvSpPr>
        <p:spPr bwMode="auto">
          <a:xfrm>
            <a:off x="5146675" y="187325"/>
            <a:ext cx="454025" cy="1363663"/>
          </a:xfrm>
          <a:prstGeom prst="line">
            <a:avLst/>
          </a:prstGeom>
          <a:noFill/>
          <a:ln w="38100">
            <a:solidFill>
              <a:srgbClr val="00CC00"/>
            </a:solidFill>
            <a:round/>
            <a:headEnd/>
            <a:tailEnd/>
          </a:ln>
        </p:spPr>
        <p:txBody>
          <a:bodyPr/>
          <a:lstStyle/>
          <a:p>
            <a:endParaRPr lang="es-ES"/>
          </a:p>
        </p:txBody>
      </p:sp>
      <p:pic>
        <p:nvPicPr>
          <p:cNvPr id="172046" name="Picture 4" descr="cpcorter"/>
          <p:cNvPicPr>
            <a:picLocks noChangeAspect="1" noChangeArrowheads="1"/>
          </p:cNvPicPr>
          <p:nvPr/>
        </p:nvPicPr>
        <p:blipFill>
          <a:blip r:embed="rId3" cstate="print"/>
          <a:srcRect/>
          <a:stretch>
            <a:fillRect/>
          </a:stretch>
        </p:blipFill>
        <p:spPr bwMode="auto">
          <a:xfrm>
            <a:off x="6011863" y="3573463"/>
            <a:ext cx="3132137" cy="2998787"/>
          </a:xfrm>
          <a:prstGeom prst="rect">
            <a:avLst/>
          </a:prstGeom>
          <a:noFill/>
          <a:ln w="9525">
            <a:noFill/>
            <a:miter lim="800000"/>
            <a:headEnd/>
            <a:tailEnd/>
          </a:ln>
        </p:spPr>
      </p:pic>
      <p:pic>
        <p:nvPicPr>
          <p:cNvPr id="172048" name="Picture 2" descr="http://www.reypastor.org/departamentos/dhis/alsese/geh/capillacornaro/img/cabeza_angel.jpg"/>
          <p:cNvPicPr>
            <a:picLocks noChangeAspect="1" noChangeArrowheads="1"/>
          </p:cNvPicPr>
          <p:nvPr/>
        </p:nvPicPr>
        <p:blipFill>
          <a:blip r:embed="rId4" cstate="print"/>
          <a:srcRect/>
          <a:stretch>
            <a:fillRect/>
          </a:stretch>
        </p:blipFill>
        <p:spPr bwMode="auto">
          <a:xfrm>
            <a:off x="5983288" y="0"/>
            <a:ext cx="3160712" cy="3213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CustomShape 1"/>
          <p:cNvSpPr/>
          <p:nvPr/>
        </p:nvSpPr>
        <p:spPr>
          <a:xfrm>
            <a:off x="999720" y="213840"/>
            <a:ext cx="3714480" cy="49968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1" strike="noStrike" spc="-1">
                <a:solidFill>
                  <a:srgbClr val="FFFF66"/>
                </a:solidFill>
                <a:latin typeface="Arial"/>
              </a:rPr>
              <a:t>CONTEXTO</a:t>
            </a:r>
            <a:r>
              <a:rPr lang="es-ES" sz="2400" b="1" strike="noStrike" spc="-1">
                <a:solidFill>
                  <a:srgbClr val="004D99"/>
                </a:solidFill>
                <a:latin typeface="Arial"/>
              </a:rPr>
              <a:t> </a:t>
            </a:r>
            <a:r>
              <a:rPr lang="es-ES" sz="2400" b="1" strike="noStrike" spc="-1">
                <a:solidFill>
                  <a:srgbClr val="FFFF66"/>
                </a:solidFill>
                <a:latin typeface="Arial"/>
              </a:rPr>
              <a:t>HISTÓRICO</a:t>
            </a:r>
            <a:endParaRPr lang="es-ES" sz="2400" b="0" strike="noStrike" spc="-1">
              <a:latin typeface="Arial"/>
            </a:endParaRPr>
          </a:p>
        </p:txBody>
      </p:sp>
      <p:sp>
        <p:nvSpPr>
          <p:cNvPr id="370" name="CustomShape 2"/>
          <p:cNvSpPr/>
          <p:nvPr/>
        </p:nvSpPr>
        <p:spPr>
          <a:xfrm>
            <a:off x="1285560" y="999720"/>
            <a:ext cx="1785600" cy="528624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ormAutofit/>
          </a:bodyPr>
          <a:lstStyle/>
          <a:p>
            <a:pPr>
              <a:lnSpc>
                <a:spcPct val="100000"/>
              </a:lnSpc>
              <a:spcBef>
                <a:spcPts val="499"/>
              </a:spcBef>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s-ES" sz="1800" b="0" strike="noStrike" spc="-1">
              <a:latin typeface="Arial"/>
            </a:endParaRPr>
          </a:p>
          <a:p>
            <a:pPr marL="342720" indent="-342360">
              <a:lnSpc>
                <a:spcPct val="100000"/>
              </a:lnSpc>
              <a:spcBef>
                <a:spcPts val="44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66"/>
                </a:solidFill>
                <a:latin typeface="Arial"/>
                <a:ea typeface="Arial"/>
              </a:rPr>
              <a:t>POLÍTICA</a:t>
            </a:r>
            <a:endParaRPr lang="es-ES" sz="1800" b="0" strike="noStrike" spc="-1">
              <a:latin typeface="Arial"/>
            </a:endParaRPr>
          </a:p>
          <a:p>
            <a:pPr marL="342720" indent="-342360">
              <a:lnSpc>
                <a:spcPct val="100000"/>
              </a:lnSpc>
              <a:spcBef>
                <a:spcPts val="448"/>
              </a:spcBef>
              <a:tabLst>
                <a:tab pos="0" algn="l"/>
              </a:tabLst>
            </a:pPr>
            <a:r>
              <a:rPr lang="es-ES" sz="1800" b="1" strike="noStrike" spc="-1">
                <a:solidFill>
                  <a:srgbClr val="FFFF66"/>
                </a:solidFill>
                <a:latin typeface="Arial"/>
                <a:ea typeface="Arial"/>
              </a:rPr>
              <a:t> </a:t>
            </a:r>
            <a:endParaRPr lang="es-ES" sz="1800" b="0" strike="noStrike" spc="-1">
              <a:latin typeface="Arial"/>
            </a:endParaRPr>
          </a:p>
          <a:p>
            <a:pPr marL="342720" indent="-342360">
              <a:lnSpc>
                <a:spcPct val="100000"/>
              </a:lnSpc>
              <a:spcBef>
                <a:spcPts val="448"/>
              </a:spcBef>
              <a:tabLst>
                <a:tab pos="0" algn="l"/>
              </a:tabLst>
            </a:pPr>
            <a:endParaRPr lang="es-ES" sz="1800" b="0" strike="noStrike" spc="-1">
              <a:latin typeface="Arial"/>
            </a:endParaRPr>
          </a:p>
          <a:p>
            <a:pPr marL="342720" indent="-342360">
              <a:lnSpc>
                <a:spcPct val="100000"/>
              </a:lnSpc>
              <a:spcBef>
                <a:spcPts val="44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66"/>
                </a:solidFill>
                <a:latin typeface="Arial"/>
                <a:ea typeface="Arial"/>
              </a:rPr>
              <a:t>ECONOMÍA</a:t>
            </a:r>
            <a:endParaRPr lang="es-ES" sz="1800" b="0" strike="noStrike" spc="-1">
              <a:latin typeface="Arial"/>
            </a:endParaRPr>
          </a:p>
          <a:p>
            <a:pPr marL="342720" indent="-342360">
              <a:lnSpc>
                <a:spcPct val="100000"/>
              </a:lnSpc>
              <a:spcBef>
                <a:spcPts val="448"/>
              </a:spcBef>
              <a:tabLst>
                <a:tab pos="0" algn="l"/>
              </a:tabLst>
            </a:pPr>
            <a:endParaRPr lang="es-ES" sz="1800" b="0" strike="noStrike" spc="-1">
              <a:latin typeface="Arial"/>
            </a:endParaRPr>
          </a:p>
          <a:p>
            <a:pPr marL="342720" indent="-342360">
              <a:lnSpc>
                <a:spcPct val="100000"/>
              </a:lnSpc>
              <a:spcBef>
                <a:spcPts val="448"/>
              </a:spcBef>
              <a:tabLst>
                <a:tab pos="0" algn="l"/>
              </a:tabLst>
            </a:pPr>
            <a:endParaRPr lang="es-ES" sz="1800" b="0" strike="noStrike" spc="-1">
              <a:latin typeface="Arial"/>
            </a:endParaRPr>
          </a:p>
          <a:p>
            <a:pPr marL="342720" indent="-342360">
              <a:lnSpc>
                <a:spcPct val="100000"/>
              </a:lnSpc>
              <a:spcBef>
                <a:spcPts val="44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66"/>
                </a:solidFill>
                <a:latin typeface="Arial"/>
                <a:ea typeface="Arial"/>
              </a:rPr>
              <a:t>SOCIEDAD</a:t>
            </a:r>
            <a:endParaRPr lang="es-ES" sz="1800" b="0" strike="noStrike" spc="-1">
              <a:latin typeface="Arial"/>
            </a:endParaRPr>
          </a:p>
          <a:p>
            <a:pPr marL="342720" indent="-342360">
              <a:lnSpc>
                <a:spcPct val="100000"/>
              </a:lnSpc>
              <a:spcBef>
                <a:spcPts val="448"/>
              </a:spcBef>
              <a:tabLst>
                <a:tab pos="0" algn="l"/>
              </a:tabLst>
            </a:pPr>
            <a:endParaRPr lang="es-ES" sz="1800" b="0" strike="noStrike" spc="-1">
              <a:latin typeface="Arial"/>
            </a:endParaRPr>
          </a:p>
          <a:p>
            <a:pPr marL="342720" indent="-342360">
              <a:lnSpc>
                <a:spcPct val="100000"/>
              </a:lnSpc>
              <a:spcBef>
                <a:spcPts val="44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66"/>
                </a:solidFill>
                <a:latin typeface="Arial"/>
                <a:ea typeface="Arial"/>
              </a:rPr>
              <a:t>RELIGIÓN</a:t>
            </a:r>
            <a:endParaRPr lang="es-ES" sz="1800" b="0" strike="noStrike" spc="-1">
              <a:latin typeface="Arial"/>
            </a:endParaRPr>
          </a:p>
          <a:p>
            <a:pPr marL="342720" indent="-342360">
              <a:lnSpc>
                <a:spcPct val="100000"/>
              </a:lnSpc>
              <a:spcBef>
                <a:spcPts val="448"/>
              </a:spcBef>
              <a:tabLst>
                <a:tab pos="0" algn="l"/>
              </a:tabLst>
            </a:pPr>
            <a:r>
              <a:rPr lang="es-ES" sz="1800" b="1" strike="noStrike" spc="-1">
                <a:solidFill>
                  <a:srgbClr val="FFFF66"/>
                </a:solidFill>
                <a:latin typeface="Arial"/>
                <a:ea typeface="Arial"/>
              </a:rPr>
              <a:t>   </a:t>
            </a:r>
            <a:endParaRPr lang="es-ES" sz="1800" b="0" strike="noStrike" spc="-1">
              <a:latin typeface="Arial"/>
            </a:endParaRPr>
          </a:p>
          <a:p>
            <a:pPr marL="342720" indent="-342360">
              <a:lnSpc>
                <a:spcPct val="100000"/>
              </a:lnSpc>
              <a:spcBef>
                <a:spcPts val="44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1800" b="1" strike="noStrike" spc="-1">
                <a:solidFill>
                  <a:srgbClr val="FFFF66"/>
                </a:solidFill>
                <a:latin typeface="Arial"/>
                <a:ea typeface="Arial"/>
              </a:rPr>
              <a:t>CULTURA</a:t>
            </a:r>
            <a:endParaRPr lang="es-ES" sz="1800" b="0" strike="noStrike" spc="-1">
              <a:latin typeface="Arial"/>
            </a:endParaRPr>
          </a:p>
          <a:p>
            <a:pPr marL="342720" indent="-342360">
              <a:lnSpc>
                <a:spcPct val="100000"/>
              </a:lnSpc>
              <a:spcBef>
                <a:spcPts val="448"/>
              </a:spcBef>
              <a:tabLst>
                <a:tab pos="0" algn="l"/>
              </a:tabLst>
            </a:pPr>
            <a:r>
              <a:rPr lang="es-ES" sz="1800" b="1" strike="noStrike" spc="-1">
                <a:solidFill>
                  <a:srgbClr val="FFFF66"/>
                </a:solidFill>
                <a:latin typeface="Arial"/>
                <a:ea typeface="Arial"/>
              </a:rPr>
              <a:t> </a:t>
            </a:r>
            <a:endParaRPr lang="es-ES" sz="1800" b="0" strike="noStrike" spc="-1">
              <a:latin typeface="Arial"/>
            </a:endParaRPr>
          </a:p>
          <a:p>
            <a:pPr marL="342720" indent="-342360">
              <a:lnSpc>
                <a:spcPct val="100000"/>
              </a:lnSpc>
              <a:spcBef>
                <a:spcPts val="44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gl-ES" sz="1800" b="1" strike="noStrike" spc="-1">
                <a:solidFill>
                  <a:srgbClr val="FFFF66"/>
                </a:solidFill>
                <a:latin typeface="Arial"/>
                <a:ea typeface="Arial"/>
              </a:rPr>
              <a:t>CIENCIA</a:t>
            </a:r>
            <a:endParaRPr lang="es-ES" sz="1800" b="0" strike="noStrike" spc="-1">
              <a:latin typeface="Arial"/>
            </a:endParaRPr>
          </a:p>
        </p:txBody>
      </p:sp>
      <p:sp>
        <p:nvSpPr>
          <p:cNvPr id="371" name="CustomShape 3"/>
          <p:cNvSpPr/>
          <p:nvPr/>
        </p:nvSpPr>
        <p:spPr>
          <a:xfrm>
            <a:off x="3214800" y="5286240"/>
            <a:ext cx="4357080" cy="580320"/>
          </a:xfrm>
          <a:prstGeom prst="rect">
            <a:avLst/>
          </a:prstGeom>
          <a:solidFill>
            <a:srgbClr val="FFFF66"/>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1600" b="0" strike="noStrike" spc="-1">
                <a:solidFill>
                  <a:srgbClr val="004D99"/>
                </a:solidFill>
                <a:latin typeface="Arial"/>
                <a:ea typeface="Arial"/>
              </a:rPr>
              <a:t>Moderna, experimental y cuantitativa. </a:t>
            </a:r>
            <a:r>
              <a:rPr lang="es-ES" sz="1600" b="0" strike="noStrike" spc="-1">
                <a:solidFill>
                  <a:srgbClr val="004D99"/>
                </a:solidFill>
                <a:latin typeface="Arial"/>
                <a:ea typeface="Arial"/>
              </a:rPr>
              <a:t>Revolución científica: Galileo, Pascal, Newton</a:t>
            </a:r>
            <a:r>
              <a:rPr lang="gl-ES" sz="1600" b="0" strike="noStrike" spc="-1">
                <a:solidFill>
                  <a:srgbClr val="004D99"/>
                </a:solidFill>
                <a:latin typeface="Arial"/>
                <a:ea typeface="Arial"/>
              </a:rPr>
              <a:t> </a:t>
            </a:r>
            <a:endParaRPr lang="es-ES" sz="1600" b="0" strike="noStrike" spc="-1">
              <a:latin typeface="Arial"/>
            </a:endParaRPr>
          </a:p>
        </p:txBody>
      </p:sp>
      <p:sp>
        <p:nvSpPr>
          <p:cNvPr id="372" name="CustomShape 4"/>
          <p:cNvSpPr/>
          <p:nvPr/>
        </p:nvSpPr>
        <p:spPr>
          <a:xfrm>
            <a:off x="3214800" y="1285920"/>
            <a:ext cx="3785760" cy="1067040"/>
          </a:xfrm>
          <a:prstGeom prst="rect">
            <a:avLst/>
          </a:prstGeom>
          <a:solidFill>
            <a:srgbClr val="FFFF71"/>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4D99"/>
                </a:solidFill>
                <a:latin typeface="Arial"/>
                <a:ea typeface="Arial"/>
              </a:rPr>
              <a:t>A</a:t>
            </a:r>
            <a:r>
              <a:rPr lang="gl-ES" sz="1600" b="0" strike="noStrike" spc="-1">
                <a:solidFill>
                  <a:srgbClr val="004D99"/>
                </a:solidFill>
                <a:latin typeface="Arial"/>
                <a:ea typeface="Arial"/>
              </a:rPr>
              <a:t>firmación de los estados nacionales</a:t>
            </a:r>
            <a:r>
              <a:rPr lang="es-ES" sz="1600" b="0" strike="noStrike" spc="-1">
                <a:solidFill>
                  <a:srgbClr val="004D99"/>
                </a:solidFill>
                <a:latin typeface="Arial"/>
                <a:ea typeface="Arial"/>
              </a:rPr>
              <a:t>.</a:t>
            </a:r>
            <a:r>
              <a:rPr lang="gl-ES" sz="1600" b="0" strike="noStrike" spc="-1">
                <a:solidFill>
                  <a:srgbClr val="004D99"/>
                </a:solidFill>
                <a:latin typeface="Arial"/>
                <a:ea typeface="Arial"/>
              </a:rPr>
              <a:t>             </a:t>
            </a:r>
            <a:endParaRPr lang="es-ES" sz="16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4D99"/>
                </a:solidFill>
                <a:latin typeface="Arial"/>
                <a:ea typeface="Arial"/>
              </a:rPr>
              <a:t>M</a:t>
            </a:r>
            <a:r>
              <a:rPr lang="gl-ES" sz="1600" b="0" strike="noStrike" spc="-1">
                <a:solidFill>
                  <a:srgbClr val="004D99"/>
                </a:solidFill>
                <a:latin typeface="Arial"/>
                <a:ea typeface="Arial"/>
              </a:rPr>
              <a:t>onarquía absoluta de derecho divino. </a:t>
            </a:r>
            <a:endParaRPr lang="es-ES" sz="16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1600" b="0" strike="noStrike" spc="-1">
                <a:solidFill>
                  <a:srgbClr val="004D99"/>
                </a:solidFill>
                <a:latin typeface="Arial"/>
                <a:ea typeface="Arial"/>
              </a:rPr>
              <a:t>Grandes potencia</a:t>
            </a:r>
            <a:r>
              <a:rPr lang="es-ES" sz="1600" b="0" strike="noStrike" spc="-1">
                <a:solidFill>
                  <a:srgbClr val="004D99"/>
                </a:solidFill>
                <a:latin typeface="Arial"/>
                <a:ea typeface="Arial"/>
              </a:rPr>
              <a:t>s: Inglaterra y Francia</a:t>
            </a:r>
            <a:endParaRPr lang="es-ES" sz="1600" b="0" strike="noStrike" spc="-1">
              <a:latin typeface="Arial"/>
            </a:endParaRPr>
          </a:p>
        </p:txBody>
      </p:sp>
      <p:sp>
        <p:nvSpPr>
          <p:cNvPr id="373" name="CustomShape 5"/>
          <p:cNvSpPr/>
          <p:nvPr/>
        </p:nvSpPr>
        <p:spPr>
          <a:xfrm>
            <a:off x="3214800" y="2357280"/>
            <a:ext cx="5357520" cy="580320"/>
          </a:xfrm>
          <a:prstGeom prst="rect">
            <a:avLst/>
          </a:prstGeom>
          <a:solidFill>
            <a:srgbClr val="FFFF71"/>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4D99"/>
                </a:solidFill>
                <a:latin typeface="Arial"/>
                <a:ea typeface="Arial"/>
              </a:rPr>
              <a:t>D</a:t>
            </a:r>
            <a:r>
              <a:rPr lang="gl-ES" sz="1600" b="0" strike="noStrike" spc="-1">
                <a:solidFill>
                  <a:srgbClr val="004D99"/>
                </a:solidFill>
                <a:latin typeface="Arial"/>
                <a:ea typeface="Arial"/>
              </a:rPr>
              <a:t>esarrollo económico sin precedentes</a:t>
            </a:r>
            <a:r>
              <a:rPr lang="es-ES" sz="1600" b="0" strike="noStrike" spc="-1">
                <a:solidFill>
                  <a:srgbClr val="004D99"/>
                </a:solidFill>
                <a:latin typeface="Arial"/>
                <a:ea typeface="Arial"/>
              </a:rPr>
              <a:t>:</a:t>
            </a:r>
            <a:r>
              <a:rPr lang="gl-ES" sz="1600" b="0" strike="noStrike" spc="-1">
                <a:solidFill>
                  <a:srgbClr val="004D99"/>
                </a:solidFill>
                <a:latin typeface="Arial"/>
                <a:ea typeface="Arial"/>
              </a:rPr>
              <a:t> </a:t>
            </a:r>
            <a:r>
              <a:rPr lang="es-ES" sz="1600" b="0" strike="noStrike" spc="-1">
                <a:solidFill>
                  <a:srgbClr val="004D99"/>
                </a:solidFill>
                <a:latin typeface="Arial"/>
                <a:ea typeface="Arial"/>
              </a:rPr>
              <a:t>Países Bajos</a:t>
            </a:r>
            <a:endParaRPr lang="es-ES" sz="16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4D99"/>
                </a:solidFill>
                <a:latin typeface="Arial"/>
                <a:ea typeface="Arial"/>
              </a:rPr>
              <a:t>Mercantilismo. Avance del sistema económico capitalista </a:t>
            </a:r>
            <a:endParaRPr lang="es-ES" sz="1600" b="0" strike="noStrike" spc="-1">
              <a:latin typeface="Arial"/>
            </a:endParaRPr>
          </a:p>
        </p:txBody>
      </p:sp>
      <p:sp>
        <p:nvSpPr>
          <p:cNvPr id="374" name="CustomShape 6"/>
          <p:cNvSpPr/>
          <p:nvPr/>
        </p:nvSpPr>
        <p:spPr>
          <a:xfrm>
            <a:off x="3214800" y="3214800"/>
            <a:ext cx="3214080" cy="580320"/>
          </a:xfrm>
          <a:prstGeom prst="rect">
            <a:avLst/>
          </a:prstGeom>
          <a:solidFill>
            <a:srgbClr val="FFFF71"/>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4D99"/>
                </a:solidFill>
                <a:latin typeface="Arial"/>
                <a:ea typeface="Arial"/>
              </a:rPr>
              <a:t>Auge de la burguesía, pero se mantiene </a:t>
            </a:r>
            <a:r>
              <a:rPr lang="gl-ES" sz="1600" b="0" strike="noStrike" spc="-1">
                <a:solidFill>
                  <a:srgbClr val="004D99"/>
                </a:solidFill>
                <a:latin typeface="Arial"/>
                <a:ea typeface="Arial"/>
              </a:rPr>
              <a:t>la sociedad estamental</a:t>
            </a:r>
            <a:endParaRPr lang="es-ES" sz="1600" b="0" strike="noStrike" spc="-1">
              <a:latin typeface="Arial"/>
            </a:endParaRPr>
          </a:p>
        </p:txBody>
      </p:sp>
      <p:sp>
        <p:nvSpPr>
          <p:cNvPr id="375" name="CustomShape 7"/>
          <p:cNvSpPr/>
          <p:nvPr/>
        </p:nvSpPr>
        <p:spPr>
          <a:xfrm>
            <a:off x="3214800" y="4000680"/>
            <a:ext cx="4428720" cy="336960"/>
          </a:xfrm>
          <a:prstGeom prst="rect">
            <a:avLst/>
          </a:prstGeom>
          <a:solidFill>
            <a:srgbClr val="FFFF66"/>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1600" b="0" strike="noStrike" spc="-1">
                <a:solidFill>
                  <a:srgbClr val="004D99"/>
                </a:solidFill>
                <a:latin typeface="Arial"/>
                <a:ea typeface="Arial"/>
              </a:rPr>
              <a:t>Reforma protestante y Contrarreforma católica</a:t>
            </a:r>
            <a:endParaRPr lang="es-ES" sz="1600" b="0" strike="noStrike" spc="-1">
              <a:latin typeface="Arial"/>
            </a:endParaRPr>
          </a:p>
        </p:txBody>
      </p:sp>
      <p:sp>
        <p:nvSpPr>
          <p:cNvPr id="376" name="CustomShape 8"/>
          <p:cNvSpPr/>
          <p:nvPr/>
        </p:nvSpPr>
        <p:spPr>
          <a:xfrm>
            <a:off x="3214800" y="4500720"/>
            <a:ext cx="4642920" cy="580320"/>
          </a:xfrm>
          <a:prstGeom prst="rect">
            <a:avLst/>
          </a:prstGeom>
          <a:solidFill>
            <a:srgbClr val="FFFF66"/>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4D99"/>
                </a:solidFill>
                <a:latin typeface="Arial"/>
                <a:ea typeface="Arial"/>
              </a:rPr>
              <a:t>T</a:t>
            </a:r>
            <a:r>
              <a:rPr lang="gl-ES" sz="1600" b="0" strike="noStrike" spc="-1">
                <a:solidFill>
                  <a:srgbClr val="004D99"/>
                </a:solidFill>
                <a:latin typeface="Arial"/>
                <a:ea typeface="Arial"/>
              </a:rPr>
              <a:t>endencia</a:t>
            </a:r>
            <a:r>
              <a:rPr lang="es-ES" sz="1600" b="0" strike="noStrike" spc="-1">
                <a:solidFill>
                  <a:srgbClr val="004D99"/>
                </a:solidFill>
                <a:latin typeface="Arial"/>
                <a:ea typeface="Arial"/>
              </a:rPr>
              <a:t> en la Literatura</a:t>
            </a:r>
            <a:r>
              <a:rPr lang="gl-ES" sz="1600" b="0" strike="noStrike" spc="-1">
                <a:solidFill>
                  <a:srgbClr val="004D99"/>
                </a:solidFill>
                <a:latin typeface="Arial"/>
                <a:ea typeface="Arial"/>
              </a:rPr>
              <a:t> al artificio y al ingeni</a:t>
            </a:r>
            <a:r>
              <a:rPr lang="es-ES" sz="1600" b="0" strike="noStrike" spc="-1">
                <a:solidFill>
                  <a:srgbClr val="004D99"/>
                </a:solidFill>
                <a:latin typeface="Arial"/>
                <a:ea typeface="Arial"/>
              </a:rPr>
              <a:t>o </a:t>
            </a:r>
            <a:endParaRPr lang="es-ES" sz="16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4D99"/>
                </a:solidFill>
                <a:latin typeface="Arial"/>
                <a:ea typeface="Arial"/>
              </a:rPr>
              <a:t>Conceptismo y Culteranismo</a:t>
            </a:r>
            <a:endParaRPr lang="es-ES" sz="1600" b="0" strike="noStrike" spc="-1">
              <a:latin typeface="Arial"/>
            </a:endParaRPr>
          </a:p>
        </p:txBody>
      </p:sp>
      <p:sp>
        <p:nvSpPr>
          <p:cNvPr id="377" name="Line 9"/>
          <p:cNvSpPr/>
          <p:nvPr/>
        </p:nvSpPr>
        <p:spPr>
          <a:xfrm flipH="1" flipV="1">
            <a:off x="999720" y="1285920"/>
            <a:ext cx="2071800" cy="1440"/>
          </a:xfrm>
          <a:prstGeom prst="line">
            <a:avLst/>
          </a:prstGeom>
          <a:ln w="12600" cap="sq">
            <a:solidFill>
              <a:srgbClr val="FFFF7D"/>
            </a:solidFill>
            <a:miter/>
          </a:ln>
        </p:spPr>
        <p:style>
          <a:lnRef idx="0">
            <a:scrgbClr r="0" g="0" b="0"/>
          </a:lnRef>
          <a:fillRef idx="0">
            <a:scrgbClr r="0" g="0" b="0"/>
          </a:fillRef>
          <a:effectRef idx="0">
            <a:scrgbClr r="0" g="0" b="0"/>
          </a:effectRef>
          <a:fontRef idx="minor"/>
        </p:style>
      </p:sp>
      <p:sp>
        <p:nvSpPr>
          <p:cNvPr id="378" name="Line 10"/>
          <p:cNvSpPr/>
          <p:nvPr/>
        </p:nvSpPr>
        <p:spPr>
          <a:xfrm flipH="1">
            <a:off x="998640" y="1285920"/>
            <a:ext cx="1440" cy="4502160"/>
          </a:xfrm>
          <a:prstGeom prst="line">
            <a:avLst/>
          </a:prstGeom>
          <a:ln w="12600" cap="sq">
            <a:solidFill>
              <a:srgbClr val="FFFF7D"/>
            </a:solidFill>
            <a:miter/>
          </a:ln>
        </p:spPr>
        <p:style>
          <a:lnRef idx="0">
            <a:scrgbClr r="0" g="0" b="0"/>
          </a:lnRef>
          <a:fillRef idx="0">
            <a:scrgbClr r="0" g="0" b="0"/>
          </a:fillRef>
          <a:effectRef idx="0">
            <a:scrgbClr r="0" g="0" b="0"/>
          </a:effectRef>
          <a:fontRef idx="minor"/>
        </p:style>
      </p:sp>
      <p:sp>
        <p:nvSpPr>
          <p:cNvPr id="379" name="Line 11"/>
          <p:cNvSpPr/>
          <p:nvPr/>
        </p:nvSpPr>
        <p:spPr>
          <a:xfrm>
            <a:off x="1000080" y="5786280"/>
            <a:ext cx="2143080" cy="1800"/>
          </a:xfrm>
          <a:prstGeom prst="line">
            <a:avLst/>
          </a:prstGeom>
          <a:ln w="12600" cap="sq">
            <a:solidFill>
              <a:srgbClr val="FFFF7D"/>
            </a:solidFill>
            <a:miter/>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1763713" y="0"/>
            <a:ext cx="5543550" cy="836613"/>
          </a:xfrm>
          <a:prstGeom prst="rect">
            <a:avLst/>
          </a:prstGeom>
          <a:noFill/>
          <a:ln w="9525">
            <a:noFill/>
            <a:miter lim="800000"/>
            <a:headEnd/>
            <a:tailEnd/>
          </a:ln>
        </p:spPr>
        <p:txBody>
          <a:bodyPr lIns="92075" tIns="46038" rIns="92075" bIns="46038" anchor="ctr"/>
          <a:lstStyle/>
          <a:p>
            <a:pPr defTabSz="762000"/>
            <a:r>
              <a:rPr lang="es-ES" sz="2000" b="1" i="1">
                <a:latin typeface="Arial" charset="0"/>
              </a:rPr>
              <a:t>Sepulcro de la Beata Ludovica Albertoni.</a:t>
            </a:r>
            <a:br>
              <a:rPr lang="es-ES" sz="2000" b="1" i="1">
                <a:latin typeface="Arial" charset="0"/>
              </a:rPr>
            </a:br>
            <a:r>
              <a:rPr lang="es-ES" sz="2000" b="1">
                <a:latin typeface="Arial" charset="0"/>
              </a:rPr>
              <a:t>Mármol,  1671-74</a:t>
            </a:r>
          </a:p>
        </p:txBody>
      </p:sp>
      <p:pic>
        <p:nvPicPr>
          <p:cNvPr id="173059" name="Picture 2" descr="ludovica"/>
          <p:cNvPicPr>
            <a:picLocks noChangeAspect="1" noChangeArrowheads="1"/>
          </p:cNvPicPr>
          <p:nvPr/>
        </p:nvPicPr>
        <p:blipFill>
          <a:blip r:embed="rId2" cstate="print"/>
          <a:srcRect/>
          <a:stretch>
            <a:fillRect/>
          </a:stretch>
        </p:blipFill>
        <p:spPr bwMode="auto">
          <a:xfrm>
            <a:off x="900113" y="981075"/>
            <a:ext cx="7173912" cy="3859213"/>
          </a:xfrm>
          <a:prstGeom prst="rect">
            <a:avLst/>
          </a:prstGeom>
          <a:noFill/>
          <a:ln w="9525">
            <a:noFill/>
            <a:miter lim="800000"/>
            <a:headEnd/>
            <a:tailEnd/>
          </a:ln>
        </p:spPr>
      </p:pic>
      <p:sp>
        <p:nvSpPr>
          <p:cNvPr id="333828" name="Rectangle 4"/>
          <p:cNvSpPr>
            <a:spLocks noChangeArrowheads="1"/>
          </p:cNvSpPr>
          <p:nvPr/>
        </p:nvSpPr>
        <p:spPr bwMode="auto">
          <a:xfrm>
            <a:off x="684213" y="5084763"/>
            <a:ext cx="8424862" cy="1584325"/>
          </a:xfrm>
          <a:prstGeom prst="rect">
            <a:avLst/>
          </a:prstGeom>
          <a:noFill/>
          <a:ln w="9525">
            <a:noFill/>
            <a:miter lim="800000"/>
            <a:headEnd/>
            <a:tailEnd/>
          </a:ln>
        </p:spPr>
        <p:txBody>
          <a:bodyPr lIns="92075" tIns="46038" rIns="92075" bIns="46038"/>
          <a:lstStyle/>
          <a:p>
            <a:pPr defTabSz="762000">
              <a:lnSpc>
                <a:spcPct val="80000"/>
              </a:lnSpc>
              <a:spcBef>
                <a:spcPct val="20000"/>
              </a:spcBef>
            </a:pPr>
            <a:r>
              <a:rPr lang="es-ES" sz="1600">
                <a:latin typeface="Arial" charset="0"/>
              </a:rPr>
              <a:t>Fue beatificada en 1671 por el papa Clemente X, siendo la obra encargada.</a:t>
            </a:r>
          </a:p>
          <a:p>
            <a:pPr defTabSz="762000">
              <a:lnSpc>
                <a:spcPct val="80000"/>
              </a:lnSpc>
              <a:spcBef>
                <a:spcPct val="20000"/>
              </a:spcBef>
            </a:pPr>
            <a:r>
              <a:rPr lang="es-ES" sz="1600">
                <a:latin typeface="Arial" charset="0"/>
              </a:rPr>
              <a:t>Se trata de una obra de carácter espectacular, siendo el marco de la capilla redecorado por el propio Bernini. La capilla nos recuerda a una capilla Cornaro en miniatura.</a:t>
            </a:r>
          </a:p>
          <a:p>
            <a:pPr defTabSz="762000">
              <a:lnSpc>
                <a:spcPct val="80000"/>
              </a:lnSpc>
              <a:spcBef>
                <a:spcPct val="20000"/>
              </a:spcBef>
            </a:pPr>
            <a:r>
              <a:rPr lang="es-ES" sz="1600">
                <a:latin typeface="Arial" charset="0"/>
              </a:rPr>
              <a:t>La figura de Ludovica es también una nueva Santa Teresa y se le ve invadida por una </a:t>
            </a:r>
            <a:r>
              <a:rPr lang="es-ES" sz="1600" i="1">
                <a:latin typeface="Arial" charset="0"/>
              </a:rPr>
              <a:t>crispación</a:t>
            </a:r>
            <a:r>
              <a:rPr lang="es-ES" sz="1600">
                <a:latin typeface="Arial" charset="0"/>
              </a:rPr>
              <a:t> de carácter místico muy propia de la época.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33828"/>
                                        </p:tgtEl>
                                        <p:attrNameLst>
                                          <p:attrName>style.visibility</p:attrName>
                                        </p:attrNameLst>
                                      </p:cBhvr>
                                      <p:to>
                                        <p:strVal val="visible"/>
                                      </p:to>
                                    </p:set>
                                    <p:anim calcmode="discrete" valueType="clr">
                                      <p:cBhvr override="childStyle">
                                        <p:cTn id="7" dur="80"/>
                                        <p:tgtEl>
                                          <p:spTgt spid="33382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33828"/>
                                        </p:tgtEl>
                                        <p:attrNameLst>
                                          <p:attrName>fillcolor</p:attrName>
                                        </p:attrNameLst>
                                      </p:cBhvr>
                                      <p:tavLst>
                                        <p:tav tm="0">
                                          <p:val>
                                            <p:clrVal>
                                              <a:schemeClr val="accent2"/>
                                            </p:clrVal>
                                          </p:val>
                                        </p:tav>
                                        <p:tav tm="50000">
                                          <p:val>
                                            <p:clrVal>
                                              <a:schemeClr val="hlink"/>
                                            </p:clrVal>
                                          </p:val>
                                        </p:tav>
                                      </p:tavLst>
                                    </p:anim>
                                    <p:set>
                                      <p:cBhvr>
                                        <p:cTn id="9" dur="80"/>
                                        <p:tgtEl>
                                          <p:spTgt spid="3338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3" descr="RomeBerniniLudovica1194"/>
          <p:cNvPicPr/>
          <p:nvPr/>
        </p:nvPicPr>
        <p:blipFill>
          <a:blip r:embed="rId2" cstate="print"/>
          <a:srcRect t="26772"/>
          <a:stretch/>
        </p:blipFill>
        <p:spPr>
          <a:xfrm>
            <a:off x="0" y="0"/>
            <a:ext cx="9095760" cy="3745800"/>
          </a:xfrm>
          <a:prstGeom prst="rect">
            <a:avLst/>
          </a:prstGeom>
          <a:ln w="0">
            <a:noFill/>
          </a:ln>
        </p:spPr>
      </p:pic>
      <p:sp>
        <p:nvSpPr>
          <p:cNvPr id="1027" name="CustomShape 1"/>
          <p:cNvSpPr/>
          <p:nvPr/>
        </p:nvSpPr>
        <p:spPr>
          <a:xfrm>
            <a:off x="395640" y="5013000"/>
            <a:ext cx="640800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ea typeface="DejaVu Sans"/>
              </a:rPr>
              <a:t>Beata Ludovica Albertoni</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3" descr="Gian Lorenzo Bernini - Tomba al Papa Urbano VIII (Roma, San Pietro in Vaticano, 1627-1647) .jpg"/>
          <p:cNvPicPr>
            <a:picLocks noChangeAspect="1" noChangeArrowheads="1"/>
          </p:cNvPicPr>
          <p:nvPr/>
        </p:nvPicPr>
        <p:blipFill>
          <a:blip r:embed="rId2" cstate="print"/>
          <a:srcRect/>
          <a:stretch>
            <a:fillRect/>
          </a:stretch>
        </p:blipFill>
        <p:spPr bwMode="auto">
          <a:xfrm>
            <a:off x="107950" y="71438"/>
            <a:ext cx="4870450" cy="6786562"/>
          </a:xfrm>
          <a:prstGeom prst="rect">
            <a:avLst/>
          </a:prstGeom>
          <a:noFill/>
          <a:ln w="9525">
            <a:noFill/>
            <a:miter lim="800000"/>
            <a:headEnd/>
            <a:tailEnd/>
          </a:ln>
        </p:spPr>
      </p:pic>
      <p:sp>
        <p:nvSpPr>
          <p:cNvPr id="184323" name="Rectangle 4"/>
          <p:cNvSpPr>
            <a:spLocks noChangeArrowheads="1"/>
          </p:cNvSpPr>
          <p:nvPr/>
        </p:nvSpPr>
        <p:spPr bwMode="auto">
          <a:xfrm>
            <a:off x="323850" y="333375"/>
            <a:ext cx="4824413" cy="646113"/>
          </a:xfrm>
          <a:prstGeom prst="rect">
            <a:avLst/>
          </a:prstGeom>
          <a:noFill/>
          <a:ln w="9525">
            <a:noFill/>
            <a:miter lim="800000"/>
            <a:headEnd/>
            <a:tailEnd/>
          </a:ln>
        </p:spPr>
        <p:txBody>
          <a:bodyPr lIns="92075" tIns="46038" rIns="92075" bIns="46038" anchor="ctr"/>
          <a:lstStyle/>
          <a:p>
            <a:pPr defTabSz="762000"/>
            <a:r>
              <a:rPr lang="es-ES" b="1" i="1">
                <a:solidFill>
                  <a:schemeClr val="bg1"/>
                </a:solidFill>
                <a:latin typeface="Arial" charset="0"/>
              </a:rPr>
              <a:t>Tumba de Urbano VIII</a:t>
            </a:r>
            <a:r>
              <a:rPr lang="es-ES" b="1">
                <a:solidFill>
                  <a:schemeClr val="bg1"/>
                </a:solidFill>
                <a:latin typeface="Arial" charset="0"/>
              </a:rPr>
              <a:t> (1628-47)</a:t>
            </a:r>
          </a:p>
        </p:txBody>
      </p:sp>
      <p:sp>
        <p:nvSpPr>
          <p:cNvPr id="184324" name="Rectangle 4"/>
          <p:cNvSpPr>
            <a:spLocks noChangeArrowheads="1"/>
          </p:cNvSpPr>
          <p:nvPr/>
        </p:nvSpPr>
        <p:spPr bwMode="auto">
          <a:xfrm>
            <a:off x="5111750" y="549275"/>
            <a:ext cx="4032250" cy="5835650"/>
          </a:xfrm>
          <a:prstGeom prst="rect">
            <a:avLst/>
          </a:prstGeom>
          <a:noFill/>
          <a:ln w="9525">
            <a:noFill/>
            <a:miter lim="800000"/>
            <a:headEnd/>
            <a:tailEnd/>
          </a:ln>
        </p:spPr>
        <p:txBody>
          <a:bodyPr lIns="92075" tIns="46038" rIns="92075" bIns="46038"/>
          <a:lstStyle/>
          <a:p>
            <a:pPr marL="342900" indent="-342900" defTabSz="762000">
              <a:lnSpc>
                <a:spcPct val="80000"/>
              </a:lnSpc>
              <a:spcBef>
                <a:spcPct val="20000"/>
              </a:spcBef>
              <a:buFontTx/>
              <a:buChar char="•"/>
            </a:pPr>
            <a:r>
              <a:rPr lang="es-ES" sz="2000">
                <a:latin typeface="Arial" charset="0"/>
              </a:rPr>
              <a:t>El pontífice se encuentra sedente en su cátedra y bendiciendo sobre su tumba, rodeado de las alegorías de la Caridad y la Justicia.</a:t>
            </a:r>
          </a:p>
          <a:p>
            <a:pPr marL="342900" indent="-342900" defTabSz="762000">
              <a:lnSpc>
                <a:spcPct val="80000"/>
              </a:lnSpc>
              <a:spcBef>
                <a:spcPct val="20000"/>
              </a:spcBef>
              <a:buFontTx/>
              <a:buChar char="•"/>
            </a:pPr>
            <a:r>
              <a:rPr lang="es-ES" sz="2000">
                <a:latin typeface="Arial" charset="0"/>
              </a:rPr>
              <a:t> Bernini no  sigue el modelo habitual de sepulcro papal (arco triunfal en cuya parte central se sitúa la figura arrodillada del pontífice). La composición es piramidal y el único motivo de carácter funerario es el sarcófago.</a:t>
            </a:r>
          </a:p>
          <a:p>
            <a:pPr marL="342900" indent="-342900" defTabSz="762000">
              <a:lnSpc>
                <a:spcPct val="80000"/>
              </a:lnSpc>
              <a:spcBef>
                <a:spcPct val="20000"/>
              </a:spcBef>
              <a:buFontTx/>
              <a:buChar char="•"/>
            </a:pPr>
            <a:r>
              <a:rPr lang="es-ES" sz="2000">
                <a:latin typeface="Arial" charset="0"/>
              </a:rPr>
              <a:t>La figura de Urbano VIII se muestra al mundo coronado por la tiara y con gesto arrogante. </a:t>
            </a:r>
          </a:p>
          <a:p>
            <a:pPr marL="342900" indent="-342900" defTabSz="762000">
              <a:lnSpc>
                <a:spcPct val="80000"/>
              </a:lnSpc>
              <a:spcBef>
                <a:spcPct val="20000"/>
              </a:spcBef>
              <a:buFontTx/>
              <a:buChar char="•"/>
            </a:pPr>
            <a:r>
              <a:rPr lang="es-ES" sz="2000">
                <a:latin typeface="Arial" charset="0"/>
              </a:rPr>
              <a:t>El propio papa sugiere éste como un monumento a la fama póstuma.</a:t>
            </a:r>
            <a:endParaRPr lang="es-ES" sz="200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2" descr="URBANO VIII - BERNINI1"/>
          <p:cNvPicPr/>
          <p:nvPr/>
        </p:nvPicPr>
        <p:blipFill>
          <a:blip r:embed="rId2" cstate="print"/>
          <a:srcRect t="14174"/>
          <a:stretch/>
        </p:blipFill>
        <p:spPr>
          <a:xfrm>
            <a:off x="3203640" y="0"/>
            <a:ext cx="5928480" cy="6782760"/>
          </a:xfrm>
          <a:prstGeom prst="rect">
            <a:avLst/>
          </a:prstGeom>
          <a:ln w="0">
            <a:noFill/>
          </a:ln>
        </p:spPr>
      </p:pic>
      <p:sp>
        <p:nvSpPr>
          <p:cNvPr id="1031" name="CustomShape 1"/>
          <p:cNvSpPr/>
          <p:nvPr/>
        </p:nvSpPr>
        <p:spPr>
          <a:xfrm>
            <a:off x="179640" y="5589360"/>
            <a:ext cx="287964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ea typeface="DejaVu Sans"/>
              </a:rPr>
              <a:t>Tumba Urbano VIII</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ChangeArrowheads="1"/>
          </p:cNvSpPr>
          <p:nvPr/>
        </p:nvSpPr>
        <p:spPr bwMode="auto">
          <a:xfrm>
            <a:off x="827088" y="404813"/>
            <a:ext cx="3167062" cy="792162"/>
          </a:xfrm>
          <a:prstGeom prst="rect">
            <a:avLst/>
          </a:prstGeom>
          <a:noFill/>
          <a:ln w="9525">
            <a:noFill/>
            <a:miter lim="800000"/>
            <a:headEnd/>
            <a:tailEnd/>
          </a:ln>
        </p:spPr>
        <p:txBody>
          <a:bodyPr lIns="92075" tIns="46038" rIns="92075" bIns="46038" anchor="ctr"/>
          <a:lstStyle/>
          <a:p>
            <a:pPr algn="ctr" defTabSz="762000"/>
            <a:r>
              <a:rPr lang="es-ES" sz="2000" b="1" i="1">
                <a:latin typeface="Arial" charset="0"/>
              </a:rPr>
              <a:t>Tumba de Alejandro VII</a:t>
            </a:r>
          </a:p>
        </p:txBody>
      </p:sp>
      <p:pic>
        <p:nvPicPr>
          <p:cNvPr id="185347" name="Picture 3" descr="Bernini_Tumba de Alejandro VII"/>
          <p:cNvPicPr>
            <a:picLocks noChangeAspect="1" noChangeArrowheads="1"/>
          </p:cNvPicPr>
          <p:nvPr/>
        </p:nvPicPr>
        <p:blipFill>
          <a:blip r:embed="rId2" cstate="print"/>
          <a:srcRect/>
          <a:stretch>
            <a:fillRect/>
          </a:stretch>
        </p:blipFill>
        <p:spPr bwMode="auto">
          <a:xfrm>
            <a:off x="0" y="0"/>
            <a:ext cx="5311775" cy="6858000"/>
          </a:xfrm>
          <a:prstGeom prst="rect">
            <a:avLst/>
          </a:prstGeom>
          <a:noFill/>
          <a:ln w="9525">
            <a:noFill/>
            <a:miter lim="800000"/>
            <a:headEnd/>
            <a:tailEnd/>
          </a:ln>
        </p:spPr>
      </p:pic>
      <p:pic>
        <p:nvPicPr>
          <p:cNvPr id="185348" name="Picture 4" descr="Bernini_Tumba de Alejandro VII_Verdad"/>
          <p:cNvPicPr>
            <a:picLocks noChangeAspect="1" noChangeArrowheads="1"/>
          </p:cNvPicPr>
          <p:nvPr/>
        </p:nvPicPr>
        <p:blipFill>
          <a:blip r:embed="rId3" cstate="print"/>
          <a:srcRect/>
          <a:stretch>
            <a:fillRect/>
          </a:stretch>
        </p:blipFill>
        <p:spPr bwMode="auto">
          <a:xfrm>
            <a:off x="5940425" y="0"/>
            <a:ext cx="2819400" cy="3068638"/>
          </a:xfrm>
          <a:prstGeom prst="rect">
            <a:avLst/>
          </a:prstGeom>
          <a:noFill/>
          <a:ln w="9525">
            <a:noFill/>
            <a:miter lim="800000"/>
            <a:headEnd/>
            <a:tailEnd/>
          </a:ln>
        </p:spPr>
      </p:pic>
      <p:sp>
        <p:nvSpPr>
          <p:cNvPr id="185349" name="Rectangle 5"/>
          <p:cNvSpPr>
            <a:spLocks noChangeArrowheads="1"/>
          </p:cNvSpPr>
          <p:nvPr/>
        </p:nvSpPr>
        <p:spPr bwMode="auto">
          <a:xfrm>
            <a:off x="6804025" y="0"/>
            <a:ext cx="1974850" cy="336550"/>
          </a:xfrm>
          <a:prstGeom prst="rect">
            <a:avLst/>
          </a:prstGeom>
          <a:noFill/>
          <a:ln w="12700">
            <a:noFill/>
            <a:miter lim="800000"/>
            <a:headEnd type="none" w="sm" len="sm"/>
            <a:tailEnd type="none" w="sm" len="sm"/>
          </a:ln>
        </p:spPr>
        <p:txBody>
          <a:bodyPr wrap="none">
            <a:spAutoFit/>
          </a:bodyPr>
          <a:lstStyle/>
          <a:p>
            <a:r>
              <a:rPr lang="es-ES" sz="1600" b="1" i="1">
                <a:solidFill>
                  <a:schemeClr val="bg1"/>
                </a:solidFill>
                <a:latin typeface="Arial" charset="0"/>
              </a:rPr>
              <a:t>La Verdad, d</a:t>
            </a:r>
            <a:r>
              <a:rPr lang="es-ES" sz="1600" b="1">
                <a:solidFill>
                  <a:schemeClr val="bg1"/>
                </a:solidFill>
                <a:latin typeface="Arial" charset="0"/>
              </a:rPr>
              <a:t>etalle</a:t>
            </a:r>
            <a:r>
              <a:rPr lang="es-ES" sz="1600"/>
              <a:t> </a:t>
            </a:r>
          </a:p>
        </p:txBody>
      </p:sp>
      <p:sp>
        <p:nvSpPr>
          <p:cNvPr id="185350" name="Rectangle 6"/>
          <p:cNvSpPr>
            <a:spLocks noChangeArrowheads="1"/>
          </p:cNvSpPr>
          <p:nvPr/>
        </p:nvSpPr>
        <p:spPr bwMode="auto">
          <a:xfrm>
            <a:off x="5614988" y="3195638"/>
            <a:ext cx="3529012" cy="3387725"/>
          </a:xfrm>
          <a:prstGeom prst="rect">
            <a:avLst/>
          </a:prstGeom>
          <a:noFill/>
          <a:ln w="12700">
            <a:noFill/>
            <a:miter lim="800000"/>
            <a:headEnd type="none" w="sm" len="sm"/>
            <a:tailEnd type="none" w="sm" len="sm"/>
          </a:ln>
          <a:effectLst/>
        </p:spPr>
        <p:txBody>
          <a:bodyPr>
            <a:spAutoFit/>
          </a:bodyPr>
          <a:lstStyle/>
          <a:p>
            <a:r>
              <a:rPr lang="es-ES" sz="1800">
                <a:latin typeface="Arial" charset="0"/>
              </a:rPr>
              <a:t>El pontífice es representado arrodillado humildemente y sin la tiara. Bajo él esta la puerta de una de las sacristías de San Pedro, utilizada aquí en un sentido dramático y espacial como entrada al Más Allá. Esta es señalada por la Muerte, no como la Fama del </a:t>
            </a:r>
            <a:r>
              <a:rPr lang="es-ES" sz="1800" i="1">
                <a:latin typeface="Arial" charset="0"/>
              </a:rPr>
              <a:t>Sepulcro de Urbano VIII</a:t>
            </a:r>
            <a:r>
              <a:rPr lang="es-ES" sz="1800">
                <a:latin typeface="Arial" charset="0"/>
              </a:rPr>
              <a:t>, sino portando un reloj da arena a modo de recuerdo de su omnipresencia.</a:t>
            </a:r>
          </a:p>
        </p:txBody>
      </p:sp>
      <p:sp>
        <p:nvSpPr>
          <p:cNvPr id="185351" name="Rectangle 7"/>
          <p:cNvSpPr>
            <a:spLocks noChangeArrowheads="1"/>
          </p:cNvSpPr>
          <p:nvPr/>
        </p:nvSpPr>
        <p:spPr bwMode="auto">
          <a:xfrm>
            <a:off x="179388" y="441325"/>
            <a:ext cx="4711700" cy="336550"/>
          </a:xfrm>
          <a:prstGeom prst="rect">
            <a:avLst/>
          </a:prstGeom>
          <a:noFill/>
          <a:ln w="12700">
            <a:noFill/>
            <a:miter lim="800000"/>
            <a:headEnd type="none" w="sm" len="sm"/>
            <a:tailEnd type="none" w="sm" len="sm"/>
          </a:ln>
          <a:effectLst/>
        </p:spPr>
        <p:txBody>
          <a:bodyPr wrap="none">
            <a:spAutoFit/>
          </a:bodyPr>
          <a:lstStyle/>
          <a:p>
            <a:pPr>
              <a:lnSpc>
                <a:spcPct val="80000"/>
              </a:lnSpc>
              <a:spcBef>
                <a:spcPct val="20000"/>
              </a:spcBef>
            </a:pPr>
            <a:r>
              <a:rPr lang="es-ES" sz="2000" b="1" i="1">
                <a:solidFill>
                  <a:schemeClr val="bg1"/>
                </a:solidFill>
                <a:latin typeface="Arial" charset="0"/>
              </a:rPr>
              <a:t>Sepulcro de Alejandro VII </a:t>
            </a:r>
            <a:r>
              <a:rPr lang="es-ES" sz="2000" b="1">
                <a:solidFill>
                  <a:schemeClr val="bg1"/>
                </a:solidFill>
                <a:latin typeface="Arial" charset="0"/>
              </a:rPr>
              <a:t>(1671-1678)</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1 Imagen" descr="fuente de los cuatro rios.jpg"/>
          <p:cNvPicPr/>
          <p:nvPr/>
        </p:nvPicPr>
        <p:blipFill>
          <a:blip r:embed="rId2" cstate="print"/>
          <a:stretch/>
        </p:blipFill>
        <p:spPr>
          <a:xfrm>
            <a:off x="2195640" y="0"/>
            <a:ext cx="3976920" cy="6857280"/>
          </a:xfrm>
          <a:prstGeom prst="rect">
            <a:avLst/>
          </a:prstGeom>
          <a:ln w="0">
            <a:noFill/>
          </a:ln>
        </p:spPr>
      </p:pic>
      <p:sp>
        <p:nvSpPr>
          <p:cNvPr id="1037" name="CustomShape 1"/>
          <p:cNvSpPr/>
          <p:nvPr/>
        </p:nvSpPr>
        <p:spPr>
          <a:xfrm>
            <a:off x="6300360" y="5517360"/>
            <a:ext cx="259164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ea typeface="DejaVu Sans"/>
              </a:rPr>
              <a:t>Fuente de los Cuatro Ríos</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1 Imagen" descr="fuente-cuatro-rios.jpg"/>
          <p:cNvPicPr/>
          <p:nvPr/>
        </p:nvPicPr>
        <p:blipFill>
          <a:blip r:embed="rId2" cstate="print"/>
          <a:stretch/>
        </p:blipFill>
        <p:spPr>
          <a:xfrm>
            <a:off x="285840" y="571680"/>
            <a:ext cx="8571960" cy="57142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1 Imagen" descr="Fuente+de+los+Cuatro+R%C3%ADos,+Roma.jpg"/>
          <p:cNvPicPr/>
          <p:nvPr/>
        </p:nvPicPr>
        <p:blipFill>
          <a:blip r:embed="rId2" cstate="print"/>
          <a:stretch/>
        </p:blipFill>
        <p:spPr>
          <a:xfrm>
            <a:off x="752760" y="476640"/>
            <a:ext cx="7851240" cy="606852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1 Imagen" descr="fuente del triton.jpg"/>
          <p:cNvPicPr/>
          <p:nvPr/>
        </p:nvPicPr>
        <p:blipFill>
          <a:blip r:embed="rId2" cstate="print"/>
          <a:stretch/>
        </p:blipFill>
        <p:spPr>
          <a:xfrm>
            <a:off x="971640" y="0"/>
            <a:ext cx="5142960" cy="6857280"/>
          </a:xfrm>
          <a:prstGeom prst="rect">
            <a:avLst/>
          </a:prstGeom>
          <a:ln w="0">
            <a:noFill/>
          </a:ln>
        </p:spPr>
      </p:pic>
      <p:sp>
        <p:nvSpPr>
          <p:cNvPr id="1041" name="CustomShape 1"/>
          <p:cNvSpPr/>
          <p:nvPr/>
        </p:nvSpPr>
        <p:spPr>
          <a:xfrm>
            <a:off x="6300360" y="5805360"/>
            <a:ext cx="266364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ea typeface="DejaVu Sans"/>
              </a:rPr>
              <a:t>Fuente del Tritón</a:t>
            </a:r>
            <a:endParaRPr lang="es-ES" sz="1800" b="0" strike="noStrike" spc="-1">
              <a:latin typeface="Arial"/>
            </a:endParaRPr>
          </a:p>
          <a:p>
            <a:pPr>
              <a:lnSpc>
                <a:spcPct val="100000"/>
              </a:lnSpc>
            </a:pPr>
            <a:r>
              <a:rPr lang="es-ES" sz="1800" b="0" strike="noStrike" spc="-1">
                <a:solidFill>
                  <a:srgbClr val="000000"/>
                </a:solidFill>
                <a:latin typeface="Calibri"/>
                <a:ea typeface="DejaVu Sans"/>
              </a:rPr>
              <a:t>Piazza Barberini </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rluisxiv"/>
          <p:cNvPicPr>
            <a:picLocks noChangeAspect="1" noChangeArrowheads="1"/>
          </p:cNvPicPr>
          <p:nvPr/>
        </p:nvPicPr>
        <p:blipFill>
          <a:blip r:embed="rId2" cstate="print"/>
          <a:srcRect/>
          <a:stretch>
            <a:fillRect/>
          </a:stretch>
        </p:blipFill>
        <p:spPr bwMode="auto">
          <a:xfrm>
            <a:off x="0" y="0"/>
            <a:ext cx="5805488" cy="6858000"/>
          </a:xfrm>
          <a:prstGeom prst="rect">
            <a:avLst/>
          </a:prstGeom>
          <a:noFill/>
          <a:ln w="9525">
            <a:noFill/>
            <a:miter lim="800000"/>
            <a:headEnd/>
            <a:tailEnd/>
          </a:ln>
        </p:spPr>
      </p:pic>
      <p:sp>
        <p:nvSpPr>
          <p:cNvPr id="338962" name="Rectangle 18"/>
          <p:cNvSpPr>
            <a:spLocks noChangeArrowheads="1"/>
          </p:cNvSpPr>
          <p:nvPr/>
        </p:nvSpPr>
        <p:spPr bwMode="auto">
          <a:xfrm>
            <a:off x="5940425" y="333375"/>
            <a:ext cx="3203575" cy="3167063"/>
          </a:xfrm>
          <a:prstGeom prst="rect">
            <a:avLst/>
          </a:prstGeom>
          <a:noFill/>
          <a:ln w="9525">
            <a:noFill/>
            <a:miter lim="800000"/>
            <a:headEnd/>
            <a:tailEnd/>
          </a:ln>
        </p:spPr>
        <p:txBody>
          <a:bodyPr lIns="92075" tIns="46038" rIns="92075" bIns="46038"/>
          <a:lstStyle/>
          <a:p>
            <a:pPr defTabSz="762000" eaLnBrk="1" hangingPunct="1"/>
            <a:r>
              <a:rPr lang="es-ES" sz="1800">
                <a:latin typeface="Arial" charset="0"/>
                <a:cs typeface="Arial" charset="0"/>
              </a:rPr>
              <a:t>Busto  de </a:t>
            </a:r>
            <a:r>
              <a:rPr lang="es-ES" sz="1800" b="1" i="1">
                <a:latin typeface="Arial" charset="0"/>
              </a:rPr>
              <a:t>Luis XIV </a:t>
            </a:r>
            <a:r>
              <a:rPr lang="es-ES" sz="1800">
                <a:latin typeface="Arial" charset="0"/>
              </a:rPr>
              <a:t>(1665).</a:t>
            </a:r>
            <a:r>
              <a:rPr lang="es-ES" sz="1800" b="1" i="1">
                <a:latin typeface="Arial" charset="0"/>
              </a:rPr>
              <a:t> </a:t>
            </a:r>
            <a:r>
              <a:rPr lang="es-ES" sz="1800">
                <a:latin typeface="Arial" charset="0"/>
              </a:rPr>
              <a:t> </a:t>
            </a:r>
          </a:p>
          <a:p>
            <a:pPr defTabSz="762000" eaLnBrk="1" hangingPunct="1"/>
            <a:endParaRPr lang="es-ES" sz="1800">
              <a:latin typeface="Arial" charset="0"/>
            </a:endParaRPr>
          </a:p>
          <a:p>
            <a:pPr defTabSz="762000" eaLnBrk="1" hangingPunct="1"/>
            <a:endParaRPr lang="es-ES" sz="1800">
              <a:latin typeface="Arial" charset="0"/>
            </a:endParaRPr>
          </a:p>
          <a:p>
            <a:pPr defTabSz="762000" eaLnBrk="1" hangingPunct="1"/>
            <a:endParaRPr lang="es-ES" sz="1800">
              <a:latin typeface="Arial" charset="0"/>
            </a:endParaRPr>
          </a:p>
          <a:p>
            <a:pPr defTabSz="762000" eaLnBrk="1" hangingPunct="1"/>
            <a:r>
              <a:rPr lang="es-ES" sz="1800">
                <a:latin typeface="Arial" charset="0"/>
              </a:rPr>
              <a:t>Retrato realizado por Bernini durante su visita a Francia.</a:t>
            </a:r>
          </a:p>
          <a:p>
            <a:pPr defTabSz="762000"/>
            <a:endParaRPr lang="es-ES" sz="1800">
              <a:latin typeface="Arial" charset="0"/>
            </a:endParaRPr>
          </a:p>
          <a:p>
            <a:pPr defTabSz="762000"/>
            <a:r>
              <a:rPr lang="es-ES" sz="1800">
                <a:latin typeface="Arial" charset="0"/>
              </a:rPr>
              <a:t>Muestra la moda de la época, mostrándonos las grandes pelucas utilizadas. Los abundantes pliegues dan dinamismo a la figura y generan una difuminación de carácter pictórico.</a:t>
            </a:r>
          </a:p>
          <a:p>
            <a:pPr defTabSz="762000"/>
            <a:r>
              <a:rPr lang="es-ES" sz="1800">
                <a:latin typeface="Arial" charset="0"/>
              </a:rPr>
              <a:t>El gesto es altanero y lleno de dignidad, inherente a su importante posición como monarca, y sus rasgos muestran un sentimiento de distanciamiento e imperturbabilidad.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38962"/>
                                        </p:tgtEl>
                                        <p:attrNameLst>
                                          <p:attrName>style.visibility</p:attrName>
                                        </p:attrNameLst>
                                      </p:cBhvr>
                                      <p:to>
                                        <p:strVal val="visible"/>
                                      </p:to>
                                    </p:set>
                                    <p:anim calcmode="discrete" valueType="clr">
                                      <p:cBhvr override="childStyle">
                                        <p:cTn id="7" dur="80"/>
                                        <p:tgtEl>
                                          <p:spTgt spid="33896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38962"/>
                                        </p:tgtEl>
                                        <p:attrNameLst>
                                          <p:attrName>fillcolor</p:attrName>
                                        </p:attrNameLst>
                                      </p:cBhvr>
                                      <p:tavLst>
                                        <p:tav tm="0">
                                          <p:val>
                                            <p:clrVal>
                                              <a:schemeClr val="accent2"/>
                                            </p:clrVal>
                                          </p:val>
                                        </p:tav>
                                        <p:tav tm="50000">
                                          <p:val>
                                            <p:clrVal>
                                              <a:schemeClr val="hlink"/>
                                            </p:clrVal>
                                          </p:val>
                                        </p:tav>
                                      </p:tavLst>
                                    </p:anim>
                                    <p:set>
                                      <p:cBhvr>
                                        <p:cTn id="9" dur="80"/>
                                        <p:tgtEl>
                                          <p:spTgt spid="3389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6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CustomShape 1"/>
          <p:cNvSpPr/>
          <p:nvPr/>
        </p:nvSpPr>
        <p:spPr>
          <a:xfrm>
            <a:off x="500040" y="928800"/>
            <a:ext cx="8286480" cy="285696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2720" indent="-342360">
              <a:lnSpc>
                <a:spcPct val="80000"/>
              </a:lnSpc>
              <a:spcBef>
                <a:spcPts val="499"/>
              </a:spcBef>
              <a:buClr>
                <a:srgbClr val="FFFF66"/>
              </a:buClr>
              <a:buSzPct val="150000"/>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66"/>
                </a:solidFill>
                <a:latin typeface="Arial"/>
                <a:ea typeface="DejaVu Sans"/>
              </a:rPr>
              <a:t>El término BARROCO” = BARRUECO (en portugués: “perlas deformes”) </a:t>
            </a:r>
            <a:r>
              <a:rPr lang="es-ES" sz="2000" b="0" strike="noStrike" spc="-1">
                <a:solidFill>
                  <a:srgbClr val="FFFFFF"/>
                </a:solidFill>
                <a:latin typeface="Arial"/>
                <a:ea typeface="DejaVu Sans"/>
              </a:rPr>
              <a:t>fue usado con un sentido despectivo, para subrayar el exceso, la teatralidad y la exageración ornamental                    </a:t>
            </a:r>
            <a:endParaRPr lang="es-ES" sz="2000" b="0" strike="noStrike" spc="-1">
              <a:latin typeface="Arial"/>
            </a:endParaRPr>
          </a:p>
          <a:p>
            <a:pPr marL="342720" indent="-342360">
              <a:lnSpc>
                <a:spcPct val="80000"/>
              </a:lnSpc>
              <a:spcBef>
                <a:spcPts val="499"/>
              </a:spcBef>
              <a:tabLst>
                <a:tab pos="0" algn="l"/>
              </a:tabLst>
            </a:pPr>
            <a:r>
              <a:rPr lang="es-ES" sz="2000" b="0" strike="noStrike" spc="-1">
                <a:solidFill>
                  <a:srgbClr val="FFFFFF"/>
                </a:solidFill>
                <a:latin typeface="Arial"/>
                <a:ea typeface="DejaVu Sans"/>
              </a:rPr>
              <a:t>                                                                    </a:t>
            </a:r>
            <a:endParaRPr lang="es-ES" sz="2000" b="0" strike="noStrike" spc="-1">
              <a:latin typeface="Arial"/>
            </a:endParaRPr>
          </a:p>
          <a:p>
            <a:pPr marL="342720" indent="-342360">
              <a:lnSpc>
                <a:spcPct val="80000"/>
              </a:lnSpc>
              <a:spcBef>
                <a:spcPts val="499"/>
              </a:spcBef>
              <a:buClr>
                <a:srgbClr val="FFFF66"/>
              </a:buClr>
              <a:buSzPct val="150000"/>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0" strike="noStrike" spc="-1">
                <a:solidFill>
                  <a:srgbClr val="FFFFFF"/>
                </a:solidFill>
                <a:latin typeface="Arial"/>
                <a:ea typeface="DejaVu Sans"/>
              </a:rPr>
              <a:t>Fue rehabilitado en 1888 por un historiador alemán de arte, quién identificó al barroco como oponente al Renacimiento y como una evolución dentro del arte. </a:t>
            </a:r>
            <a:endParaRPr lang="es-ES" sz="2000" b="0" strike="noStrike" spc="-1">
              <a:latin typeface="Arial"/>
            </a:endParaRPr>
          </a:p>
        </p:txBody>
      </p:sp>
      <p:sp>
        <p:nvSpPr>
          <p:cNvPr id="381" name="CustomShape 2"/>
          <p:cNvSpPr/>
          <p:nvPr/>
        </p:nvSpPr>
        <p:spPr>
          <a:xfrm>
            <a:off x="733320" y="214200"/>
            <a:ext cx="3855600" cy="459360"/>
          </a:xfrm>
          <a:prstGeom prst="rect">
            <a:avLst/>
          </a:prstGeom>
          <a:solidFill>
            <a:srgbClr val="FFFF66"/>
          </a:solidFill>
          <a:ln w="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004D99"/>
                </a:solidFill>
                <a:latin typeface="Arial"/>
                <a:ea typeface="DejaVu Sans"/>
              </a:rPr>
              <a:t>EL TÉRMINO “BARROCO”</a:t>
            </a:r>
            <a:endParaRPr lang="es-ES" sz="2400" b="0" strike="noStrike" spc="-1">
              <a:latin typeface="Arial"/>
            </a:endParaRPr>
          </a:p>
        </p:txBody>
      </p:sp>
      <p:sp>
        <p:nvSpPr>
          <p:cNvPr id="382" name="CustomShape 3"/>
          <p:cNvSpPr/>
          <p:nvPr/>
        </p:nvSpPr>
        <p:spPr>
          <a:xfrm>
            <a:off x="5357880" y="4857840"/>
            <a:ext cx="2928600" cy="15710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66"/>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noAutofit/>
          </a:bodyPr>
          <a:lstStyle/>
          <a:p>
            <a:pPr algn="just">
              <a:lnSpc>
                <a:spcPct val="100000"/>
              </a:lnSpc>
              <a:spcBef>
                <a:spcPts val="74"/>
              </a:spcBef>
              <a:spcAft>
                <a:spcPts val="74"/>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3366"/>
                </a:solidFill>
                <a:latin typeface="Arial"/>
                <a:ea typeface="DejaVu Sans"/>
              </a:rPr>
              <a:t>Visión pictórica y apariencia</a:t>
            </a:r>
            <a:endParaRPr lang="es-ES" sz="1600" b="0" strike="noStrike" spc="-1">
              <a:latin typeface="Arial"/>
            </a:endParaRPr>
          </a:p>
          <a:p>
            <a:pPr>
              <a:lnSpc>
                <a:spcPct val="100000"/>
              </a:lnSpc>
              <a:spcAft>
                <a:spcPts val="9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3366"/>
                </a:solidFill>
                <a:latin typeface="Arial"/>
                <a:ea typeface="DejaVu Sans"/>
              </a:rPr>
              <a:t>Composición en profundidad             Dinamismo                    Formas abiertas         Subordinación al motivo            Claridad relativa</a:t>
            </a:r>
            <a:endParaRPr lang="es-ES" sz="1600" b="0" strike="noStrike" spc="-1">
              <a:latin typeface="Arial"/>
            </a:endParaRPr>
          </a:p>
        </p:txBody>
      </p:sp>
      <p:sp>
        <p:nvSpPr>
          <p:cNvPr id="383" name="CustomShape 4"/>
          <p:cNvSpPr/>
          <p:nvPr/>
        </p:nvSpPr>
        <p:spPr>
          <a:xfrm>
            <a:off x="2071800" y="3929040"/>
            <a:ext cx="5071680" cy="78552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algn="just">
              <a:lnSpc>
                <a:spcPct val="100000"/>
              </a:lnSpc>
              <a:spcBef>
                <a:spcPts val="74"/>
              </a:spcBef>
              <a:spcAft>
                <a:spcPts val="74"/>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1" strike="noStrike" spc="-1">
                <a:solidFill>
                  <a:srgbClr val="FFFF66"/>
                </a:solidFill>
                <a:latin typeface="Times New Roman"/>
                <a:ea typeface="DejaVu Sans"/>
              </a:rPr>
              <a:t>                  </a:t>
            </a:r>
            <a:r>
              <a:rPr lang="es-ES" sz="1600" b="1" strike="noStrike" spc="-1">
                <a:solidFill>
                  <a:srgbClr val="FFFF66"/>
                </a:solidFill>
                <a:latin typeface="Arial"/>
                <a:ea typeface="DejaVu Sans"/>
              </a:rPr>
              <a:t>      CRITERIO DE WÖLFFLIN</a:t>
            </a:r>
            <a:r>
              <a:rPr lang="es-ES" sz="1600" b="1" strike="noStrike" spc="-1">
                <a:solidFill>
                  <a:srgbClr val="FFFF66"/>
                </a:solidFill>
                <a:latin typeface="Times New Roman"/>
                <a:ea typeface="DejaVu Sans"/>
              </a:rPr>
              <a:t>  </a:t>
            </a:r>
            <a:endParaRPr lang="es-ES" sz="16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400" b="0" strike="noStrike" spc="-1">
                <a:solidFill>
                  <a:srgbClr val="FFFF66"/>
                </a:solidFill>
                <a:latin typeface="Times New Roman"/>
                <a:ea typeface="DejaVu Sans"/>
              </a:rPr>
              <a:t>                                                                                                               </a:t>
            </a:r>
            <a:endParaRPr lang="es-ES" sz="1400" b="0" strike="noStrike" spc="-1">
              <a:latin typeface="Arial"/>
            </a:endParaRPr>
          </a:p>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400" b="0" strike="noStrike" spc="-1">
                <a:solidFill>
                  <a:srgbClr val="FFFF66"/>
                </a:solidFill>
                <a:latin typeface="Times New Roman"/>
                <a:ea typeface="DejaVu Sans"/>
              </a:rPr>
              <a:t>               </a:t>
            </a:r>
            <a:r>
              <a:rPr lang="es-ES" sz="1400" b="1" strike="noStrike" spc="-1">
                <a:solidFill>
                  <a:srgbClr val="FFFF66"/>
                </a:solidFill>
                <a:latin typeface="Arial"/>
                <a:ea typeface="DejaVu Sans"/>
              </a:rPr>
              <a:t>RENACIMIENTO                            BARROCO</a:t>
            </a:r>
            <a:endParaRPr lang="es-ES" sz="1400" b="0" strike="noStrike" spc="-1">
              <a:latin typeface="Arial"/>
            </a:endParaRPr>
          </a:p>
          <a:p>
            <a:pPr>
              <a:lnSpc>
                <a:spcPct val="100000"/>
              </a:lnSpc>
              <a:spcAft>
                <a:spcPts val="9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100" b="0" strike="noStrike" spc="-1">
                <a:solidFill>
                  <a:srgbClr val="FFFF66"/>
                </a:solidFill>
                <a:latin typeface="Calibri"/>
                <a:ea typeface="DejaVu Sans"/>
              </a:rPr>
              <a:t>     </a:t>
            </a:r>
            <a:endParaRPr lang="es-ES" sz="1100" b="0" strike="noStrike" spc="-1">
              <a:latin typeface="Arial"/>
            </a:endParaRPr>
          </a:p>
        </p:txBody>
      </p:sp>
      <p:sp>
        <p:nvSpPr>
          <p:cNvPr id="384" name="CustomShape 5"/>
          <p:cNvSpPr/>
          <p:nvPr/>
        </p:nvSpPr>
        <p:spPr>
          <a:xfrm>
            <a:off x="1071720" y="4857840"/>
            <a:ext cx="3285720" cy="1553760"/>
          </a:xfrm>
          <a:prstGeom prst="rect">
            <a:avLst/>
          </a:prstGeom>
          <a:solidFill>
            <a:srgbClr val="FFFF66"/>
          </a:solid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Aft>
                <a:spcPts val="998"/>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sz="1600" b="0" strike="noStrike" spc="-1">
                <a:solidFill>
                  <a:srgbClr val="003366"/>
                </a:solidFill>
                <a:latin typeface="Arial"/>
                <a:ea typeface="DejaVu Sans"/>
              </a:rPr>
              <a:t>Visión plástica y contornos           Composición en planos  Estatismo                           Formas cerradas                           Unidad compositiva                      Claridad absoluta de cada objeto</a:t>
            </a:r>
            <a:endParaRPr lang="es-ES" sz="1600" b="0" strike="noStrike" spc="-1">
              <a:latin typeface="Arial"/>
            </a:endParaRPr>
          </a:p>
        </p:txBody>
      </p:sp>
      <p:sp>
        <p:nvSpPr>
          <p:cNvPr id="385" name="CustomShape 6"/>
          <p:cNvSpPr/>
          <p:nvPr/>
        </p:nvSpPr>
        <p:spPr>
          <a:xfrm>
            <a:off x="4500720" y="4929120"/>
            <a:ext cx="713880" cy="285480"/>
          </a:xfrm>
          <a:custGeom>
            <a:avLst/>
            <a:gdLst/>
            <a:ahLst/>
            <a:cxnLst/>
            <a:rect l="l" t="t" r="r" b="b"/>
            <a:pathLst>
              <a:path w="1986" h="796">
                <a:moveTo>
                  <a:pt x="0" y="397"/>
                </a:moveTo>
                <a:lnTo>
                  <a:pt x="395" y="0"/>
                </a:lnTo>
                <a:lnTo>
                  <a:pt x="395" y="198"/>
                </a:lnTo>
                <a:lnTo>
                  <a:pt x="1589" y="198"/>
                </a:lnTo>
                <a:lnTo>
                  <a:pt x="1589" y="0"/>
                </a:lnTo>
                <a:lnTo>
                  <a:pt x="1985" y="397"/>
                </a:lnTo>
                <a:lnTo>
                  <a:pt x="1589" y="795"/>
                </a:lnTo>
                <a:lnTo>
                  <a:pt x="1589" y="596"/>
                </a:lnTo>
                <a:lnTo>
                  <a:pt x="395" y="596"/>
                </a:lnTo>
                <a:lnTo>
                  <a:pt x="395" y="795"/>
                </a:lnTo>
                <a:lnTo>
                  <a:pt x="0" y="397"/>
                </a:lnTo>
              </a:path>
            </a:pathLst>
          </a:custGeom>
          <a:solidFill>
            <a:srgbClr val="DFEA7A"/>
          </a:solidFill>
          <a:ln w="12600" cap="sq">
            <a:solidFill>
              <a:srgbClr val="FFFFFF"/>
            </a:solidFill>
            <a:miter/>
          </a:ln>
        </p:spPr>
        <p:style>
          <a:lnRef idx="0">
            <a:scrgbClr r="0" g="0" b="0"/>
          </a:lnRef>
          <a:fillRef idx="0">
            <a:scrgbClr r="0" g="0" b="0"/>
          </a:fillRef>
          <a:effectRef idx="0">
            <a:scrgbClr r="0" g="0" b="0"/>
          </a:effectRef>
          <a:fontRef idx="minor"/>
        </p:style>
      </p:sp>
      <p:sp>
        <p:nvSpPr>
          <p:cNvPr id="386" name="Line 7"/>
          <p:cNvSpPr/>
          <p:nvPr/>
        </p:nvSpPr>
        <p:spPr>
          <a:xfrm flipH="1" flipV="1">
            <a:off x="1357200" y="4071960"/>
            <a:ext cx="1857600" cy="1440"/>
          </a:xfrm>
          <a:prstGeom prst="line">
            <a:avLst/>
          </a:prstGeom>
          <a:ln w="19080" cap="sq">
            <a:solidFill>
              <a:srgbClr val="FFFF71"/>
            </a:solidFill>
            <a:miter/>
          </a:ln>
        </p:spPr>
        <p:style>
          <a:lnRef idx="0">
            <a:scrgbClr r="0" g="0" b="0"/>
          </a:lnRef>
          <a:fillRef idx="0">
            <a:scrgbClr r="0" g="0" b="0"/>
          </a:fillRef>
          <a:effectRef idx="0">
            <a:scrgbClr r="0" g="0" b="0"/>
          </a:effectRef>
          <a:fontRef idx="minor"/>
        </p:style>
      </p:sp>
      <p:sp>
        <p:nvSpPr>
          <p:cNvPr id="387" name="CustomShape 8"/>
          <p:cNvSpPr/>
          <p:nvPr/>
        </p:nvSpPr>
        <p:spPr>
          <a:xfrm flipH="1">
            <a:off x="1354680" y="4073040"/>
            <a:ext cx="1800" cy="786240"/>
          </a:xfrm>
          <a:custGeom>
            <a:avLst/>
            <a:gdLst/>
            <a:ahLst/>
            <a:cxnLst/>
            <a:rect l="l" t="t" r="r" b="b"/>
            <a:pathLst>
              <a:path w="21600" h="21600">
                <a:moveTo>
                  <a:pt x="0" y="0"/>
                </a:moveTo>
                <a:lnTo>
                  <a:pt x="21600" y="21600"/>
                </a:lnTo>
              </a:path>
            </a:pathLst>
          </a:custGeom>
          <a:noFill/>
          <a:ln w="19080" cap="sq">
            <a:solidFill>
              <a:srgbClr val="FFFF71"/>
            </a:solidFill>
            <a:miter/>
            <a:tailEnd type="arrow" w="med" len="med"/>
          </a:ln>
        </p:spPr>
        <p:style>
          <a:lnRef idx="0">
            <a:scrgbClr r="0" g="0" b="0"/>
          </a:lnRef>
          <a:fillRef idx="0">
            <a:scrgbClr r="0" g="0" b="0"/>
          </a:fillRef>
          <a:effectRef idx="0">
            <a:scrgbClr r="0" g="0" b="0"/>
          </a:effectRef>
          <a:fontRef idx="minor"/>
        </p:style>
      </p:sp>
      <p:sp>
        <p:nvSpPr>
          <p:cNvPr id="388" name="Line 9"/>
          <p:cNvSpPr/>
          <p:nvPr/>
        </p:nvSpPr>
        <p:spPr>
          <a:xfrm>
            <a:off x="6000840" y="4071960"/>
            <a:ext cx="1857240" cy="1440"/>
          </a:xfrm>
          <a:prstGeom prst="line">
            <a:avLst/>
          </a:prstGeom>
          <a:ln w="19080" cap="sq">
            <a:solidFill>
              <a:srgbClr val="FFFF71"/>
            </a:solidFill>
            <a:miter/>
          </a:ln>
        </p:spPr>
        <p:style>
          <a:lnRef idx="0">
            <a:scrgbClr r="0" g="0" b="0"/>
          </a:lnRef>
          <a:fillRef idx="0">
            <a:scrgbClr r="0" g="0" b="0"/>
          </a:fillRef>
          <a:effectRef idx="0">
            <a:scrgbClr r="0" g="0" b="0"/>
          </a:effectRef>
          <a:fontRef idx="minor"/>
        </p:style>
      </p:sp>
      <p:sp>
        <p:nvSpPr>
          <p:cNvPr id="389" name="CustomShape 10"/>
          <p:cNvSpPr/>
          <p:nvPr/>
        </p:nvSpPr>
        <p:spPr>
          <a:xfrm flipH="1">
            <a:off x="7857360" y="4073040"/>
            <a:ext cx="2160" cy="786240"/>
          </a:xfrm>
          <a:custGeom>
            <a:avLst/>
            <a:gdLst/>
            <a:ahLst/>
            <a:cxnLst/>
            <a:rect l="l" t="t" r="r" b="b"/>
            <a:pathLst>
              <a:path w="21600" h="21600">
                <a:moveTo>
                  <a:pt x="0" y="0"/>
                </a:moveTo>
                <a:lnTo>
                  <a:pt x="21600" y="21600"/>
                </a:lnTo>
              </a:path>
            </a:pathLst>
          </a:custGeom>
          <a:noFill/>
          <a:ln w="19080" cap="sq">
            <a:solidFill>
              <a:srgbClr val="FFFF71"/>
            </a:solidFill>
            <a:miter/>
            <a:tailEnd type="arrow" w="med" len="me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ChangeArrowheads="1"/>
          </p:cNvSpPr>
          <p:nvPr/>
        </p:nvSpPr>
        <p:spPr bwMode="auto">
          <a:xfrm>
            <a:off x="4859338" y="404813"/>
            <a:ext cx="4284662" cy="5859462"/>
          </a:xfrm>
          <a:prstGeom prst="rect">
            <a:avLst/>
          </a:prstGeom>
          <a:noFill/>
          <a:ln w="12700">
            <a:noFill/>
            <a:miter lim="800000"/>
            <a:headEnd type="none" w="sm" len="sm"/>
            <a:tailEnd type="none" w="sm" len="sm"/>
          </a:ln>
        </p:spPr>
        <p:txBody>
          <a:bodyPr>
            <a:spAutoFit/>
          </a:bodyPr>
          <a:lstStyle/>
          <a:p>
            <a:r>
              <a:rPr lang="es-ES" sz="1800">
                <a:latin typeface="Arial" charset="0"/>
              </a:rPr>
              <a:t>Busto de 70 cm. de </a:t>
            </a:r>
            <a:r>
              <a:rPr lang="es-ES" sz="1800" b="1" i="1">
                <a:latin typeface="Arial" charset="0"/>
              </a:rPr>
              <a:t>Constantanza Buanorelli </a:t>
            </a:r>
            <a:r>
              <a:rPr lang="es-ES" sz="1800">
                <a:latin typeface="Arial" charset="0"/>
              </a:rPr>
              <a:t>(h. 1635).</a:t>
            </a:r>
            <a:r>
              <a:rPr lang="es-ES" sz="1800" b="1" i="1">
                <a:latin typeface="Arial" charset="0"/>
              </a:rPr>
              <a:t> </a:t>
            </a:r>
          </a:p>
          <a:p>
            <a:endParaRPr lang="es-ES" sz="1800" b="1" i="1">
              <a:latin typeface="Arial" charset="0"/>
            </a:endParaRPr>
          </a:p>
          <a:p>
            <a:endParaRPr lang="es-ES" sz="1800" b="1" i="1">
              <a:latin typeface="Arial" charset="0"/>
            </a:endParaRPr>
          </a:p>
          <a:p>
            <a:r>
              <a:rPr lang="es-ES" sz="1800">
                <a:latin typeface="Arial" charset="0"/>
              </a:rPr>
              <a:t>En este busto aparece representada la que fue amante de Bernini y mujer de uno de sus oficiales. Este retrato es una muestra de la obra de madurez de Bernini. Se caracteriza por </a:t>
            </a:r>
            <a:r>
              <a:rPr lang="es-ES" sz="1800" b="1">
                <a:latin typeface="Arial" charset="0"/>
              </a:rPr>
              <a:t>la inmediatez e instantaneidad</a:t>
            </a:r>
            <a:r>
              <a:rPr lang="es-ES" sz="1800">
                <a:latin typeface="Arial" charset="0"/>
              </a:rPr>
              <a:t> de la percepción de la retratada, así como por su </a:t>
            </a:r>
            <a:r>
              <a:rPr lang="es-ES" sz="1800" b="1">
                <a:latin typeface="Arial" charset="0"/>
              </a:rPr>
              <a:t>realismo</a:t>
            </a:r>
            <a:r>
              <a:rPr lang="es-ES" sz="1800">
                <a:latin typeface="Arial" charset="0"/>
              </a:rPr>
              <a:t>. </a:t>
            </a:r>
          </a:p>
          <a:p>
            <a:r>
              <a:rPr lang="es-ES" sz="1800">
                <a:latin typeface="Arial" charset="0"/>
              </a:rPr>
              <a:t>La baja situación social de Constanza permite una cercanía que se hace imposible en los retratos protocolarios y de carácter oficial.</a:t>
            </a:r>
          </a:p>
          <a:p>
            <a:endParaRPr lang="es-ES" sz="1800">
              <a:latin typeface="Arial" charset="0"/>
            </a:endParaRPr>
          </a:p>
          <a:p>
            <a:endParaRPr lang="es-ES" sz="1800">
              <a:latin typeface="Arial" charset="0"/>
            </a:endParaRPr>
          </a:p>
          <a:p>
            <a:endParaRPr lang="es-ES" sz="1800">
              <a:latin typeface="Arial" charset="0"/>
            </a:endParaRPr>
          </a:p>
          <a:p>
            <a:endParaRPr lang="es-ES" sz="1800">
              <a:latin typeface="Arial" charset="0"/>
            </a:endParaRPr>
          </a:p>
          <a:p>
            <a:endParaRPr lang="es-ES" sz="1800">
              <a:latin typeface="Arial" charset="0"/>
            </a:endParaRPr>
          </a:p>
        </p:txBody>
      </p:sp>
      <p:pic>
        <p:nvPicPr>
          <p:cNvPr id="176131" name="Picture 3" descr="rjoven"/>
          <p:cNvPicPr>
            <a:picLocks noChangeAspect="1" noChangeArrowheads="1"/>
          </p:cNvPicPr>
          <p:nvPr/>
        </p:nvPicPr>
        <p:blipFill>
          <a:blip r:embed="rId2" cstate="print"/>
          <a:srcRect/>
          <a:stretch>
            <a:fillRect/>
          </a:stretch>
        </p:blipFill>
        <p:spPr bwMode="auto">
          <a:xfrm>
            <a:off x="0" y="0"/>
            <a:ext cx="4773613"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44066"/>
                                        </p:tgtEl>
                                        <p:attrNameLst>
                                          <p:attrName>style.visibility</p:attrName>
                                        </p:attrNameLst>
                                      </p:cBhvr>
                                      <p:to>
                                        <p:strVal val="visible"/>
                                      </p:to>
                                    </p:set>
                                    <p:anim calcmode="discrete" valueType="clr">
                                      <p:cBhvr override="childStyle">
                                        <p:cTn id="7" dur="80"/>
                                        <p:tgtEl>
                                          <p:spTgt spid="34406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44066"/>
                                        </p:tgtEl>
                                        <p:attrNameLst>
                                          <p:attrName>fillcolor</p:attrName>
                                        </p:attrNameLst>
                                      </p:cBhvr>
                                      <p:tavLst>
                                        <p:tav tm="0">
                                          <p:val>
                                            <p:clrVal>
                                              <a:schemeClr val="accent2"/>
                                            </p:clrVal>
                                          </p:val>
                                        </p:tav>
                                        <p:tav tm="50000">
                                          <p:val>
                                            <p:clrVal>
                                              <a:schemeClr val="hlink"/>
                                            </p:clrVal>
                                          </p:val>
                                        </p:tav>
                                      </p:tavLst>
                                    </p:anim>
                                    <p:set>
                                      <p:cBhvr>
                                        <p:cTn id="9" dur="80"/>
                                        <p:tgtEl>
                                          <p:spTgt spid="34406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ChangeArrowheads="1"/>
          </p:cNvSpPr>
          <p:nvPr/>
        </p:nvSpPr>
        <p:spPr bwMode="auto">
          <a:xfrm>
            <a:off x="0" y="4724400"/>
            <a:ext cx="9028113" cy="3284538"/>
          </a:xfrm>
          <a:prstGeom prst="rect">
            <a:avLst/>
          </a:prstGeom>
          <a:noFill/>
          <a:ln w="9525">
            <a:noFill/>
            <a:miter lim="800000"/>
            <a:headEnd/>
            <a:tailEnd/>
          </a:ln>
        </p:spPr>
        <p:txBody>
          <a:bodyPr lIns="92075" tIns="46038" rIns="92075" bIns="46038"/>
          <a:lstStyle/>
          <a:p>
            <a:pPr defTabSz="762000">
              <a:lnSpc>
                <a:spcPct val="80000"/>
              </a:lnSpc>
              <a:spcBef>
                <a:spcPct val="20000"/>
              </a:spcBef>
            </a:pPr>
            <a:r>
              <a:rPr lang="es-ES" sz="1800">
                <a:latin typeface="Arial" charset="0"/>
              </a:rPr>
              <a:t>En esta fuente Bernini representa alegóricamente el río más importante de cada uno de los cuatro continentes: el Danubio de Europa, el Río de la Plata de América, el Nilo de África y el Indo de Asia. </a:t>
            </a:r>
          </a:p>
          <a:p>
            <a:pPr defTabSz="762000">
              <a:lnSpc>
                <a:spcPct val="80000"/>
              </a:lnSpc>
              <a:spcBef>
                <a:spcPct val="20000"/>
              </a:spcBef>
            </a:pPr>
            <a:r>
              <a:rPr lang="es-ES" sz="1800">
                <a:latin typeface="Arial" charset="0"/>
              </a:rPr>
              <a:t>Las figuras de las alegorías son colosales, realizadas en travertino, apoyándose estas en una suerte de montaña horadada y estando acompañadas respectivamente por un caballo (Europa), un león (África) y un caimán (América). </a:t>
            </a:r>
          </a:p>
          <a:p>
            <a:pPr defTabSz="762000">
              <a:lnSpc>
                <a:spcPct val="80000"/>
              </a:lnSpc>
              <a:spcBef>
                <a:spcPct val="20000"/>
              </a:spcBef>
            </a:pPr>
            <a:r>
              <a:rPr lang="es-ES" sz="1800">
                <a:latin typeface="Arial" charset="0"/>
              </a:rPr>
              <a:t>El conjunto se encuentra coronado por un obelisco, sobre éste se posa una paloma, símbolo del Espíritu Santo y emblema de los Pamphili. </a:t>
            </a:r>
          </a:p>
        </p:txBody>
      </p:sp>
      <p:pic>
        <p:nvPicPr>
          <p:cNvPr id="178179" name="Picture 3" descr="Fuente%20de%20los%20Cuatro%20Rios2"/>
          <p:cNvPicPr>
            <a:picLocks noChangeAspect="1" noChangeArrowheads="1"/>
          </p:cNvPicPr>
          <p:nvPr/>
        </p:nvPicPr>
        <p:blipFill>
          <a:blip r:embed="rId2" cstate="print"/>
          <a:srcRect/>
          <a:stretch>
            <a:fillRect/>
          </a:stretch>
        </p:blipFill>
        <p:spPr bwMode="auto">
          <a:xfrm>
            <a:off x="0" y="0"/>
            <a:ext cx="6407150" cy="4652963"/>
          </a:xfrm>
          <a:prstGeom prst="rect">
            <a:avLst/>
          </a:prstGeom>
          <a:noFill/>
          <a:ln w="9525">
            <a:noFill/>
            <a:miter lim="800000"/>
            <a:headEnd/>
            <a:tailEnd/>
          </a:ln>
        </p:spPr>
      </p:pic>
      <p:sp>
        <p:nvSpPr>
          <p:cNvPr id="178180" name="Text Box 4"/>
          <p:cNvSpPr txBox="1">
            <a:spLocks noChangeArrowheads="1"/>
          </p:cNvSpPr>
          <p:nvPr/>
        </p:nvSpPr>
        <p:spPr bwMode="auto">
          <a:xfrm>
            <a:off x="6732588" y="1773238"/>
            <a:ext cx="1944687" cy="1878012"/>
          </a:xfrm>
          <a:prstGeom prst="rect">
            <a:avLst/>
          </a:prstGeom>
          <a:noFill/>
          <a:ln w="12700">
            <a:noFill/>
            <a:miter lim="800000"/>
            <a:headEnd type="none" w="sm" len="sm"/>
            <a:tailEnd type="none" w="sm" len="sm"/>
          </a:ln>
        </p:spPr>
        <p:txBody>
          <a:bodyPr>
            <a:spAutoFit/>
          </a:bodyPr>
          <a:lstStyle/>
          <a:p>
            <a:pPr>
              <a:spcBef>
                <a:spcPct val="50000"/>
              </a:spcBef>
            </a:pPr>
            <a:r>
              <a:rPr lang="es-ES" sz="1800" b="1" i="1">
                <a:latin typeface="Arial" charset="0"/>
              </a:rPr>
              <a:t>Fuente de los Cuatro Ríos</a:t>
            </a:r>
            <a:r>
              <a:rPr lang="es-ES" sz="1800" b="1">
                <a:latin typeface="Arial" charset="0"/>
              </a:rPr>
              <a:t> (1648-1651).</a:t>
            </a:r>
          </a:p>
          <a:p>
            <a:pPr>
              <a:spcBef>
                <a:spcPct val="50000"/>
              </a:spcBef>
            </a:pPr>
            <a:r>
              <a:rPr lang="es-ES" sz="1800" b="1">
                <a:latin typeface="Arial" charset="0"/>
              </a:rPr>
              <a:t>Plaza Navona, antiguo circo Domiciano.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45090"/>
                                        </p:tgtEl>
                                        <p:attrNameLst>
                                          <p:attrName>style.visibility</p:attrName>
                                        </p:attrNameLst>
                                      </p:cBhvr>
                                      <p:to>
                                        <p:strVal val="visible"/>
                                      </p:to>
                                    </p:set>
                                    <p:anim calcmode="discrete" valueType="clr">
                                      <p:cBhvr override="childStyle">
                                        <p:cTn id="7" dur="80"/>
                                        <p:tgtEl>
                                          <p:spTgt spid="34509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45090"/>
                                        </p:tgtEl>
                                        <p:attrNameLst>
                                          <p:attrName>fillcolor</p:attrName>
                                        </p:attrNameLst>
                                      </p:cBhvr>
                                      <p:tavLst>
                                        <p:tav tm="0">
                                          <p:val>
                                            <p:clrVal>
                                              <a:schemeClr val="accent2"/>
                                            </p:clrVal>
                                          </p:val>
                                        </p:tav>
                                        <p:tav tm="50000">
                                          <p:val>
                                            <p:clrVal>
                                              <a:schemeClr val="hlink"/>
                                            </p:clrVal>
                                          </p:val>
                                        </p:tav>
                                      </p:tavLst>
                                    </p:anim>
                                    <p:set>
                                      <p:cBhvr>
                                        <p:cTn id="9" dur="80"/>
                                        <p:tgtEl>
                                          <p:spTgt spid="34509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fcrios2"/>
          <p:cNvPicPr>
            <a:picLocks noChangeAspect="1" noChangeArrowheads="1"/>
          </p:cNvPicPr>
          <p:nvPr/>
        </p:nvPicPr>
        <p:blipFill>
          <a:blip r:embed="rId2" cstate="print"/>
          <a:srcRect/>
          <a:stretch>
            <a:fillRect/>
          </a:stretch>
        </p:blipFill>
        <p:spPr bwMode="auto">
          <a:xfrm>
            <a:off x="971550" y="404813"/>
            <a:ext cx="7129463" cy="5492750"/>
          </a:xfrm>
          <a:prstGeom prst="rect">
            <a:avLst/>
          </a:prstGeom>
          <a:noFill/>
          <a:ln w="9525">
            <a:noFill/>
            <a:miter lim="800000"/>
            <a:headEnd/>
            <a:tailEnd/>
          </a:ln>
        </p:spPr>
      </p:pic>
      <p:sp>
        <p:nvSpPr>
          <p:cNvPr id="180227" name="Rectangle 3"/>
          <p:cNvSpPr>
            <a:spLocks noChangeArrowheads="1"/>
          </p:cNvSpPr>
          <p:nvPr/>
        </p:nvSpPr>
        <p:spPr bwMode="auto">
          <a:xfrm>
            <a:off x="2124075" y="6092825"/>
            <a:ext cx="5175250" cy="366713"/>
          </a:xfrm>
          <a:prstGeom prst="rect">
            <a:avLst/>
          </a:prstGeom>
          <a:noFill/>
          <a:ln w="12700">
            <a:noFill/>
            <a:miter lim="800000"/>
            <a:headEnd type="none" w="sm" len="sm"/>
            <a:tailEnd type="none" w="sm" len="sm"/>
          </a:ln>
        </p:spPr>
        <p:txBody>
          <a:bodyPr wrap="none" anchor="ctr">
            <a:spAutoFit/>
          </a:bodyPr>
          <a:lstStyle/>
          <a:p>
            <a:pPr defTabSz="762000" eaLnBrk="1" hangingPunct="1"/>
            <a:r>
              <a:rPr lang="es-ES" sz="1800" b="1">
                <a:latin typeface="Arial" charset="0"/>
              </a:rPr>
              <a:t>Fuente de los Cuatro Ríos (1648-1651), detalle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ChangeArrowheads="1"/>
          </p:cNvSpPr>
          <p:nvPr/>
        </p:nvSpPr>
        <p:spPr bwMode="auto">
          <a:xfrm>
            <a:off x="5651500" y="2276475"/>
            <a:ext cx="3276600" cy="3024188"/>
          </a:xfrm>
          <a:prstGeom prst="rect">
            <a:avLst/>
          </a:prstGeom>
          <a:noFill/>
          <a:ln w="9525">
            <a:noFill/>
            <a:miter lim="800000"/>
            <a:headEnd/>
            <a:tailEnd/>
          </a:ln>
        </p:spPr>
        <p:txBody>
          <a:bodyPr lIns="92075" tIns="46038" rIns="92075" bIns="46038" anchor="ctr"/>
          <a:lstStyle/>
          <a:p>
            <a:pPr defTabSz="762000"/>
            <a:r>
              <a:rPr lang="es-ES" sz="1800" b="1" i="1">
                <a:latin typeface="Arial" charset="0"/>
              </a:rPr>
              <a:t>Cátedra de San Pedro</a:t>
            </a:r>
            <a:r>
              <a:rPr lang="es-ES" sz="1800" b="1">
                <a:latin typeface="Arial" charset="0"/>
              </a:rPr>
              <a:t> (1657-66) </a:t>
            </a:r>
            <a:br>
              <a:rPr lang="es-ES" sz="1800" b="1">
                <a:latin typeface="Arial" charset="0"/>
              </a:rPr>
            </a:br>
            <a:r>
              <a:rPr lang="es-ES" sz="1800">
                <a:latin typeface="Arial" charset="0"/>
              </a:rPr>
              <a:t>Mármol, bronce y estuco dorado.</a:t>
            </a:r>
            <a:br>
              <a:rPr lang="es-ES" sz="1800">
                <a:latin typeface="Arial" charset="0"/>
              </a:rPr>
            </a:br>
            <a:r>
              <a:rPr lang="es-ES" sz="1800">
                <a:latin typeface="Arial" charset="0"/>
              </a:rPr>
              <a:t>Se trata de un </a:t>
            </a:r>
            <a:r>
              <a:rPr lang="es-ES" sz="1800" b="1">
                <a:latin typeface="Arial" charset="0"/>
              </a:rPr>
              <a:t>altar</a:t>
            </a:r>
            <a:r>
              <a:rPr lang="es-ES" sz="1800">
                <a:latin typeface="Arial" charset="0"/>
              </a:rPr>
              <a:t>, dentro del cual se encuentra la cátedra de San Pedro. Está situada en el ábside principal de San Pedro del Vaticano.</a:t>
            </a:r>
            <a:br>
              <a:rPr lang="es-ES" sz="1800">
                <a:latin typeface="Arial" charset="0"/>
              </a:rPr>
            </a:br>
            <a:endParaRPr lang="es-ES" sz="1800">
              <a:latin typeface="Arial" charset="0"/>
            </a:endParaRPr>
          </a:p>
        </p:txBody>
      </p:sp>
      <p:pic>
        <p:nvPicPr>
          <p:cNvPr id="182275" name="Picture 2"/>
          <p:cNvPicPr>
            <a:picLocks noChangeArrowheads="1"/>
          </p:cNvPicPr>
          <p:nvPr/>
        </p:nvPicPr>
        <p:blipFill>
          <a:blip r:embed="rId2" cstate="print"/>
          <a:srcRect/>
          <a:stretch>
            <a:fillRect/>
          </a:stretch>
        </p:blipFill>
        <p:spPr bwMode="auto">
          <a:xfrm>
            <a:off x="395288" y="0"/>
            <a:ext cx="51435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50210"/>
                                        </p:tgtEl>
                                        <p:attrNameLst>
                                          <p:attrName>style.visibility</p:attrName>
                                        </p:attrNameLst>
                                      </p:cBhvr>
                                      <p:to>
                                        <p:strVal val="visible"/>
                                      </p:to>
                                    </p:set>
                                    <p:anim calcmode="discrete" valueType="clr">
                                      <p:cBhvr override="childStyle">
                                        <p:cTn id="7" dur="80"/>
                                        <p:tgtEl>
                                          <p:spTgt spid="3502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50210"/>
                                        </p:tgtEl>
                                        <p:attrNameLst>
                                          <p:attrName>fillcolor</p:attrName>
                                        </p:attrNameLst>
                                      </p:cBhvr>
                                      <p:tavLst>
                                        <p:tav tm="0">
                                          <p:val>
                                            <p:clrVal>
                                              <a:schemeClr val="accent2"/>
                                            </p:clrVal>
                                          </p:val>
                                        </p:tav>
                                        <p:tav tm="50000">
                                          <p:val>
                                            <p:clrVal>
                                              <a:schemeClr val="hlink"/>
                                            </p:clrVal>
                                          </p:val>
                                        </p:tav>
                                      </p:tavLst>
                                    </p:anim>
                                    <p:set>
                                      <p:cBhvr>
                                        <p:cTn id="9" dur="80"/>
                                        <p:tgtEl>
                                          <p:spTgt spid="3502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ChangeArrowheads="1"/>
          </p:cNvSpPr>
          <p:nvPr/>
        </p:nvSpPr>
        <p:spPr bwMode="auto">
          <a:xfrm>
            <a:off x="4500563" y="188913"/>
            <a:ext cx="4643437" cy="5697537"/>
          </a:xfrm>
          <a:prstGeom prst="rect">
            <a:avLst/>
          </a:prstGeom>
          <a:noFill/>
          <a:ln w="9525">
            <a:noFill/>
            <a:miter lim="800000"/>
            <a:headEnd/>
            <a:tailEnd/>
          </a:ln>
        </p:spPr>
        <p:txBody>
          <a:bodyPr lIns="92075" tIns="46038" rIns="92075" bIns="46038"/>
          <a:lstStyle/>
          <a:p>
            <a:pPr marL="342900" indent="-342900" defTabSz="762000">
              <a:lnSpc>
                <a:spcPct val="80000"/>
              </a:lnSpc>
              <a:spcBef>
                <a:spcPct val="20000"/>
              </a:spcBef>
            </a:pPr>
            <a:r>
              <a:rPr lang="es-ES" sz="2000" b="1" i="1">
                <a:latin typeface="Arial" charset="0"/>
              </a:rPr>
              <a:t>   Cátedra de San Pedro (1657-1666)</a:t>
            </a:r>
          </a:p>
          <a:p>
            <a:pPr marL="342900" indent="-342900" defTabSz="762000">
              <a:lnSpc>
                <a:spcPct val="80000"/>
              </a:lnSpc>
              <a:spcBef>
                <a:spcPct val="20000"/>
              </a:spcBef>
            </a:pPr>
            <a:r>
              <a:rPr lang="es-ES" sz="2000">
                <a:latin typeface="Arial" charset="0"/>
              </a:rPr>
              <a:t>     Bernini realiza este altar transparente, en el que la luz es utilizada como un elemento de la composición. La luz pasa a través de un vitral donde es transformada por el color de éste, configurando la Gloria. En el centro una paloma, simbolizando el Espíritu Santo.</a:t>
            </a:r>
          </a:p>
          <a:p>
            <a:pPr marL="342900" indent="-342900" defTabSz="762000">
              <a:lnSpc>
                <a:spcPct val="80000"/>
              </a:lnSpc>
              <a:spcBef>
                <a:spcPct val="20000"/>
              </a:spcBef>
            </a:pPr>
            <a:r>
              <a:rPr lang="es-ES" sz="2000">
                <a:latin typeface="Arial" charset="0"/>
              </a:rPr>
              <a:t>     Bajo el Espíritu Santo se sitúa la supuesta cátedra de San Pedro, recubierta de bronce con relieves sobredorados. Se encuentra ingrávidamente sostenida y custodiada por cuatro figuras colosales  que representan los Santos Padres de la Iglesia. </a:t>
            </a:r>
          </a:p>
          <a:p>
            <a:pPr marL="342900" indent="-342900" defTabSz="762000">
              <a:lnSpc>
                <a:spcPct val="80000"/>
              </a:lnSpc>
              <a:spcBef>
                <a:spcPct val="20000"/>
              </a:spcBef>
            </a:pPr>
            <a:r>
              <a:rPr lang="es-ES" sz="2000">
                <a:latin typeface="Arial" charset="0"/>
              </a:rPr>
              <a:t>	Se trata de un monumento de glorificación de la autoridad papal, en contra de la opinión protestante. Las figuras de los Santos Padres simbolizan la </a:t>
            </a:r>
            <a:r>
              <a:rPr lang="es-ES" sz="2000" b="1">
                <a:latin typeface="Arial" charset="0"/>
              </a:rPr>
              <a:t>universalidad del papado</a:t>
            </a:r>
            <a:r>
              <a:rPr lang="es-ES" sz="2000">
                <a:latin typeface="Arial" charset="0"/>
              </a:rPr>
              <a:t>, y la representación del Espíritu Santo representa la </a:t>
            </a:r>
            <a:r>
              <a:rPr lang="es-ES" sz="2000" b="1">
                <a:latin typeface="Arial" charset="0"/>
              </a:rPr>
              <a:t>infalibilidad de los papas</a:t>
            </a:r>
            <a:r>
              <a:rPr lang="es-ES" sz="2000">
                <a:latin typeface="Arial" charset="0"/>
              </a:rPr>
              <a:t>.</a:t>
            </a:r>
          </a:p>
        </p:txBody>
      </p:sp>
      <p:pic>
        <p:nvPicPr>
          <p:cNvPr id="183299" name="Picture 2" descr="catedra"/>
          <p:cNvPicPr>
            <a:picLocks noChangeAspect="1" noChangeArrowheads="1"/>
          </p:cNvPicPr>
          <p:nvPr/>
        </p:nvPicPr>
        <p:blipFill>
          <a:blip r:embed="rId2" cstate="print"/>
          <a:srcRect/>
          <a:stretch>
            <a:fillRect/>
          </a:stretch>
        </p:blipFill>
        <p:spPr bwMode="auto">
          <a:xfrm>
            <a:off x="323850" y="549275"/>
            <a:ext cx="4067175" cy="59039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51234"/>
                                        </p:tgtEl>
                                        <p:attrNameLst>
                                          <p:attrName>style.visibility</p:attrName>
                                        </p:attrNameLst>
                                      </p:cBhvr>
                                      <p:to>
                                        <p:strVal val="visible"/>
                                      </p:to>
                                    </p:set>
                                    <p:anim calcmode="discrete" valueType="clr">
                                      <p:cBhvr override="childStyle">
                                        <p:cTn id="7" dur="80"/>
                                        <p:tgtEl>
                                          <p:spTgt spid="35123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51234"/>
                                        </p:tgtEl>
                                        <p:attrNameLst>
                                          <p:attrName>fillcolor</p:attrName>
                                        </p:attrNameLst>
                                      </p:cBhvr>
                                      <p:tavLst>
                                        <p:tav tm="0">
                                          <p:val>
                                            <p:clrVal>
                                              <a:schemeClr val="accent2"/>
                                            </p:clrVal>
                                          </p:val>
                                        </p:tav>
                                        <p:tav tm="50000">
                                          <p:val>
                                            <p:clrVal>
                                              <a:schemeClr val="hlink"/>
                                            </p:clrVal>
                                          </p:val>
                                        </p:tav>
                                      </p:tavLst>
                                    </p:anim>
                                    <p:set>
                                      <p:cBhvr>
                                        <p:cTn id="9" dur="80"/>
                                        <p:tgtEl>
                                          <p:spTgt spid="35123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 name="CustomShape 1"/>
          <p:cNvSpPr/>
          <p:nvPr/>
        </p:nvSpPr>
        <p:spPr>
          <a:xfrm>
            <a:off x="722160" y="4406760"/>
            <a:ext cx="7771680" cy="1361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ES" sz="4000" b="1" strike="noStrike" cap="all" spc="-1">
                <a:solidFill>
                  <a:srgbClr val="000000"/>
                </a:solidFill>
                <a:latin typeface="Calibri"/>
              </a:rPr>
              <a:t>FRANCIA</a:t>
            </a:r>
            <a:endParaRPr lang="es-ES" sz="4000" b="0" strike="noStrike" spc="-1">
              <a:latin typeface="Arial"/>
            </a:endParaRPr>
          </a:p>
        </p:txBody>
      </p:sp>
      <p:sp>
        <p:nvSpPr>
          <p:cNvPr id="1098" name="CustomShape 2"/>
          <p:cNvSpPr/>
          <p:nvPr/>
        </p:nvSpPr>
        <p:spPr>
          <a:xfrm>
            <a:off x="722160" y="2906640"/>
            <a:ext cx="7771680" cy="1499400"/>
          </a:xfrm>
          <a:prstGeom prst="rect">
            <a:avLst/>
          </a:prstGeom>
          <a:noFill/>
          <a:ln w="0">
            <a:no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 name="Picture 2" descr="F:\IMAGENES\BARROCO. ESCULTURA\FRANCIA Escultura\GIRARDON\François Girardon, Tumba del cardenal Richelieu, (1675-1694).jpg"/>
          <p:cNvPicPr/>
          <p:nvPr/>
        </p:nvPicPr>
        <p:blipFill>
          <a:blip r:embed="rId2" cstate="print"/>
          <a:stretch/>
        </p:blipFill>
        <p:spPr>
          <a:xfrm>
            <a:off x="3852720" y="9360"/>
            <a:ext cx="5290560" cy="6847920"/>
          </a:xfrm>
          <a:prstGeom prst="rect">
            <a:avLst/>
          </a:prstGeom>
          <a:ln w="0">
            <a:noFill/>
          </a:ln>
        </p:spPr>
      </p:pic>
      <p:sp>
        <p:nvSpPr>
          <p:cNvPr id="1137" name="CustomShape 1"/>
          <p:cNvSpPr/>
          <p:nvPr/>
        </p:nvSpPr>
        <p:spPr>
          <a:xfrm>
            <a:off x="0" y="5877360"/>
            <a:ext cx="370728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s-ES" sz="1800" b="0" strike="noStrike" spc="-1">
              <a:latin typeface="Arial"/>
            </a:endParaRPr>
          </a:p>
          <a:p>
            <a:pPr>
              <a:lnSpc>
                <a:spcPct val="100000"/>
              </a:lnSpc>
            </a:pPr>
            <a:r>
              <a:rPr lang="es-ES" sz="1800" b="0" strike="noStrike" spc="-1">
                <a:solidFill>
                  <a:srgbClr val="000000"/>
                </a:solidFill>
                <a:latin typeface="Calibri"/>
                <a:ea typeface="DejaVu Sans"/>
              </a:rPr>
              <a:t>Tumba del Cardenal Richelieu </a:t>
            </a:r>
            <a:endParaRPr lang="es-ES" sz="1800" b="0" strike="noStrike" spc="-1">
              <a:latin typeface="Arial"/>
            </a:endParaRPr>
          </a:p>
        </p:txBody>
      </p:sp>
      <p:sp>
        <p:nvSpPr>
          <p:cNvPr id="1138" name="CustomShape 2"/>
          <p:cNvSpPr/>
          <p:nvPr/>
        </p:nvSpPr>
        <p:spPr>
          <a:xfrm>
            <a:off x="323640" y="548640"/>
            <a:ext cx="3638160" cy="57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3200" b="0" strike="noStrike" spc="-1">
                <a:solidFill>
                  <a:srgbClr val="000000"/>
                </a:solidFill>
                <a:latin typeface="Calibri"/>
                <a:ea typeface="DejaVu Sans"/>
              </a:rPr>
              <a:t>François Girandon</a:t>
            </a:r>
            <a:endParaRPr lang="es-ES" sz="32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9" name="Picture 4" descr="Sin título15"/>
          <p:cNvPicPr/>
          <p:nvPr/>
        </p:nvPicPr>
        <p:blipFill>
          <a:blip r:embed="rId2" cstate="print"/>
          <a:stretch/>
        </p:blipFill>
        <p:spPr>
          <a:xfrm>
            <a:off x="4724280" y="0"/>
            <a:ext cx="3755160" cy="6857280"/>
          </a:xfrm>
          <a:prstGeom prst="rect">
            <a:avLst/>
          </a:prstGeom>
          <a:ln w="9525">
            <a:noFill/>
          </a:ln>
        </p:spPr>
      </p:pic>
      <p:sp>
        <p:nvSpPr>
          <p:cNvPr id="1140" name="CustomShape 1"/>
          <p:cNvSpPr/>
          <p:nvPr/>
        </p:nvSpPr>
        <p:spPr>
          <a:xfrm>
            <a:off x="323640" y="5301360"/>
            <a:ext cx="3815640" cy="11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s-ES" sz="1800" b="0" strike="noStrike" spc="-1">
              <a:latin typeface="Arial"/>
            </a:endParaRPr>
          </a:p>
          <a:p>
            <a:pPr>
              <a:lnSpc>
                <a:spcPct val="100000"/>
              </a:lnSpc>
            </a:pPr>
            <a:r>
              <a:rPr lang="es-ES" sz="1800" b="0" strike="noStrike" spc="-1">
                <a:solidFill>
                  <a:srgbClr val="000000"/>
                </a:solidFill>
                <a:latin typeface="Calibri"/>
                <a:ea typeface="DejaVu Sans"/>
              </a:rPr>
              <a:t>María Adelaida de Saboya como Diana cazadora</a:t>
            </a:r>
            <a:endParaRPr lang="es-ES" sz="1800" b="0" strike="noStrike" spc="-1">
              <a:latin typeface="Arial"/>
            </a:endParaRPr>
          </a:p>
          <a:p>
            <a:pPr>
              <a:lnSpc>
                <a:spcPct val="100000"/>
              </a:lnSpc>
            </a:pPr>
            <a:endParaRPr lang="es-ES" sz="1800" b="0" strike="noStrike" spc="-1">
              <a:latin typeface="Arial"/>
            </a:endParaRPr>
          </a:p>
        </p:txBody>
      </p:sp>
      <p:sp>
        <p:nvSpPr>
          <p:cNvPr id="1141" name="CustomShape 2"/>
          <p:cNvSpPr/>
          <p:nvPr/>
        </p:nvSpPr>
        <p:spPr>
          <a:xfrm>
            <a:off x="683640" y="908640"/>
            <a:ext cx="4810680" cy="57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3200" b="0" strike="noStrike" spc="-1">
                <a:solidFill>
                  <a:srgbClr val="000000"/>
                </a:solidFill>
                <a:latin typeface="Calibri"/>
                <a:ea typeface="DejaVu Sans"/>
              </a:rPr>
              <a:t>Antoine Coysevox</a:t>
            </a:r>
            <a:endParaRPr lang="es-ES" sz="32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2" name="Picture 2" descr="F:\IMAGENES\BARROCO. ESCULTURA\FRANCIA Escultura\PUGET, Pierre\Pierre Puget, Milón de Crotona, (1672-1682), mármol, alto 27.jpg"/>
          <p:cNvPicPr/>
          <p:nvPr/>
        </p:nvPicPr>
        <p:blipFill>
          <a:blip r:embed="rId2" cstate="print"/>
          <a:stretch/>
        </p:blipFill>
        <p:spPr>
          <a:xfrm>
            <a:off x="0" y="15840"/>
            <a:ext cx="5171400" cy="6841440"/>
          </a:xfrm>
          <a:prstGeom prst="rect">
            <a:avLst/>
          </a:prstGeom>
          <a:ln w="0">
            <a:noFill/>
          </a:ln>
        </p:spPr>
      </p:pic>
      <p:sp>
        <p:nvSpPr>
          <p:cNvPr id="1143" name="CustomShape 1"/>
          <p:cNvSpPr/>
          <p:nvPr/>
        </p:nvSpPr>
        <p:spPr>
          <a:xfrm>
            <a:off x="5436000" y="5373360"/>
            <a:ext cx="323964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ea typeface="DejaVu Sans"/>
              </a:rPr>
              <a:t>Milón de Crotona</a:t>
            </a:r>
            <a:endParaRPr lang="es-ES" sz="1800" b="0" strike="noStrike" spc="-1">
              <a:latin typeface="Arial"/>
            </a:endParaRPr>
          </a:p>
        </p:txBody>
      </p:sp>
      <p:sp>
        <p:nvSpPr>
          <p:cNvPr id="1144" name="CustomShape 2"/>
          <p:cNvSpPr/>
          <p:nvPr/>
        </p:nvSpPr>
        <p:spPr>
          <a:xfrm>
            <a:off x="5364000" y="620640"/>
            <a:ext cx="3167640" cy="57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3200" b="0" strike="noStrike" spc="-1">
                <a:solidFill>
                  <a:srgbClr val="000000"/>
                </a:solidFill>
                <a:latin typeface="Calibri"/>
                <a:ea typeface="DejaVu Sans"/>
              </a:rPr>
              <a:t>Pierre Puget</a:t>
            </a:r>
            <a:endParaRPr lang="es-ES" sz="32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5" name="Picture 4" descr="Gianlorenzo Bernini, Plutón y Proserpina, (1621-1622), mármo"/>
          <p:cNvPicPr/>
          <p:nvPr/>
        </p:nvPicPr>
        <p:blipFill>
          <a:blip r:embed="rId2" cstate="print"/>
          <a:srcRect r="370"/>
          <a:stretch/>
        </p:blipFill>
        <p:spPr>
          <a:xfrm>
            <a:off x="642240" y="46080"/>
            <a:ext cx="2999880" cy="6334560"/>
          </a:xfrm>
          <a:prstGeom prst="rect">
            <a:avLst/>
          </a:prstGeom>
          <a:ln w="9525">
            <a:noFill/>
          </a:ln>
        </p:spPr>
      </p:pic>
      <p:pic>
        <p:nvPicPr>
          <p:cNvPr id="1146" name="Picture 3" descr="François Girardon, Rapto de Proserpina, (1677-1699), mármol,(detalle del grupo), altura del grupo, 270 cm"/>
          <p:cNvPicPr/>
          <p:nvPr/>
        </p:nvPicPr>
        <p:blipFill>
          <a:blip r:embed="rId3" cstate="print"/>
          <a:stretch/>
        </p:blipFill>
        <p:spPr>
          <a:xfrm>
            <a:off x="4428000" y="188640"/>
            <a:ext cx="4402800" cy="6120000"/>
          </a:xfrm>
          <a:prstGeom prst="rect">
            <a:avLst/>
          </a:prstGeom>
          <a:ln w="9525">
            <a:noFill/>
          </a:ln>
        </p:spPr>
      </p:pic>
      <p:sp>
        <p:nvSpPr>
          <p:cNvPr id="1147" name="CustomShape 1"/>
          <p:cNvSpPr/>
          <p:nvPr/>
        </p:nvSpPr>
        <p:spPr>
          <a:xfrm>
            <a:off x="4572000" y="6381360"/>
            <a:ext cx="223164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ea typeface="DejaVu Sans"/>
              </a:rPr>
              <a:t>Girardon</a:t>
            </a:r>
            <a:endParaRPr lang="es-ES" sz="1800" b="0" strike="noStrike" spc="-1">
              <a:latin typeface="Arial"/>
            </a:endParaRPr>
          </a:p>
        </p:txBody>
      </p:sp>
      <p:sp>
        <p:nvSpPr>
          <p:cNvPr id="1148" name="CustomShape 2"/>
          <p:cNvSpPr/>
          <p:nvPr/>
        </p:nvSpPr>
        <p:spPr>
          <a:xfrm>
            <a:off x="827640" y="6453360"/>
            <a:ext cx="165564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Calibri"/>
                <a:ea typeface="DejaVu Sans"/>
              </a:rPr>
              <a:t>Bernini</a:t>
            </a:r>
            <a:endParaRPr lang="es-ES"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CustomShape 1"/>
          <p:cNvSpPr/>
          <p:nvPr/>
        </p:nvSpPr>
        <p:spPr>
          <a:xfrm>
            <a:off x="1000080" y="213840"/>
            <a:ext cx="6214680" cy="785520"/>
          </a:xfrm>
          <a:prstGeom prst="rect">
            <a:avLst/>
          </a:prstGeom>
          <a:solidFill>
            <a:srgbClr val="FFFF71"/>
          </a:solid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2400" b="0" strike="noStrike" spc="-1">
                <a:solidFill>
                  <a:srgbClr val="004D99"/>
                </a:solidFill>
                <a:latin typeface="Arial"/>
                <a:ea typeface="Arial"/>
              </a:rPr>
              <a:t>LA SITUACIÓN HISTÓRICA CONDICIONA LOS MODELOS DE BARROCO </a:t>
            </a:r>
            <a:endParaRPr lang="es-ES" sz="2400" b="0" strike="noStrike" spc="-1">
              <a:latin typeface="Arial"/>
            </a:endParaRPr>
          </a:p>
        </p:txBody>
      </p:sp>
      <p:sp>
        <p:nvSpPr>
          <p:cNvPr id="416" name="CustomShape 2"/>
          <p:cNvSpPr/>
          <p:nvPr/>
        </p:nvSpPr>
        <p:spPr>
          <a:xfrm>
            <a:off x="642960" y="1356840"/>
            <a:ext cx="8214840" cy="507168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ormAutofit fontScale="91000" lnSpcReduction="10000"/>
          </a:bodyPr>
          <a:lstStyle/>
          <a:p>
            <a:pPr marL="342720" indent="-342360">
              <a:lnSpc>
                <a:spcPct val="90000"/>
              </a:lnSpc>
              <a:spcBef>
                <a:spcPts val="598"/>
              </a:spcBef>
              <a:buClr>
                <a:srgbClr val="FFFF71"/>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gl-ES" sz="2400" b="0" strike="noStrike" spc="-1">
                <a:solidFill>
                  <a:srgbClr val="FFFF66"/>
                </a:solidFill>
                <a:latin typeface="Arial"/>
                <a:ea typeface="Arial"/>
              </a:rPr>
              <a:t>1.-</a:t>
            </a:r>
            <a:r>
              <a:rPr lang="gl-ES" sz="2400" b="1" strike="noStrike" spc="-1">
                <a:solidFill>
                  <a:srgbClr val="FFFF66"/>
                </a:solidFill>
                <a:latin typeface="Arial"/>
                <a:ea typeface="Arial"/>
              </a:rPr>
              <a:t>EL BARROCO DE LA CONTRARREFORMA</a:t>
            </a:r>
            <a:r>
              <a:rPr lang="es-ES" sz="2400" b="0" strike="noStrike" spc="-1">
                <a:solidFill>
                  <a:srgbClr val="FFFFFF"/>
                </a:solidFill>
                <a:latin typeface="Arial"/>
                <a:ea typeface="Arial Unicode MS"/>
              </a:rPr>
              <a:t>: </a:t>
            </a:r>
            <a:endParaRPr lang="es-ES" sz="2400" b="0" strike="noStrike" spc="-1">
              <a:latin typeface="Arial"/>
            </a:endParaRPr>
          </a:p>
          <a:p>
            <a:pPr marL="342720" indent="-342360">
              <a:lnSpc>
                <a:spcPct val="90000"/>
              </a:lnSpc>
              <a:spcBef>
                <a:spcPts val="598"/>
              </a:spcBef>
              <a:tabLst>
                <a:tab pos="0" algn="l"/>
              </a:tabLst>
            </a:pPr>
            <a:r>
              <a:rPr lang="es-ES" sz="2400" b="0" strike="noStrike" spc="-1">
                <a:solidFill>
                  <a:srgbClr val="FFFFFF"/>
                </a:solidFill>
                <a:latin typeface="Arial"/>
                <a:ea typeface="Arial Unicode MS"/>
              </a:rPr>
              <a:t>         </a:t>
            </a:r>
            <a:r>
              <a:rPr lang="gl-ES" sz="2400" b="0" strike="noStrike" spc="-1">
                <a:solidFill>
                  <a:srgbClr val="FFFFFF"/>
                </a:solidFill>
                <a:latin typeface="Arial"/>
                <a:ea typeface="Arial"/>
              </a:rPr>
              <a:t>finalidad de comunicar exaltadamente los </a:t>
            </a:r>
            <a:endParaRPr lang="es-ES" sz="2400" b="0" strike="noStrike" spc="-1">
              <a:latin typeface="Arial"/>
            </a:endParaRPr>
          </a:p>
          <a:p>
            <a:pPr marL="342720" indent="-342360">
              <a:lnSpc>
                <a:spcPct val="90000"/>
              </a:lnSpc>
              <a:spcBef>
                <a:spcPts val="598"/>
              </a:spcBef>
              <a:tabLst>
                <a:tab pos="0" algn="l"/>
              </a:tabLst>
            </a:pPr>
            <a:r>
              <a:rPr lang="gl-ES" sz="2400" b="0" strike="noStrike" spc="-1">
                <a:solidFill>
                  <a:srgbClr val="FFFFFF"/>
                </a:solidFill>
                <a:latin typeface="Arial"/>
                <a:ea typeface="Arial"/>
              </a:rPr>
              <a:t>         postulados del Concilio de Trento (1545-1563).           Propaganda de la fe católica</a:t>
            </a:r>
            <a:endParaRPr lang="es-ES" sz="2400" b="0" strike="noStrike" spc="-1">
              <a:latin typeface="Arial"/>
            </a:endParaRPr>
          </a:p>
          <a:p>
            <a:pPr marL="342720" indent="-342360">
              <a:lnSpc>
                <a:spcPct val="90000"/>
              </a:lnSpc>
              <a:spcBef>
                <a:spcPts val="598"/>
              </a:spcBef>
              <a:tabLst>
                <a:tab pos="0" algn="l"/>
              </a:tabLst>
            </a:pPr>
            <a:endParaRPr lang="es-ES" sz="2400" b="0" strike="noStrike" spc="-1">
              <a:latin typeface="Arial"/>
            </a:endParaRPr>
          </a:p>
          <a:p>
            <a:pPr marL="342720" indent="-342360">
              <a:lnSpc>
                <a:spcPct val="90000"/>
              </a:lnSpc>
              <a:spcBef>
                <a:spcPts val="598"/>
              </a:spcBef>
              <a:buClr>
                <a:srgbClr val="FFFF71"/>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gl-ES" sz="2400" b="0" strike="noStrike" spc="-1">
                <a:solidFill>
                  <a:srgbClr val="FFFF66"/>
                </a:solidFill>
                <a:latin typeface="Arial"/>
                <a:ea typeface="Arial"/>
              </a:rPr>
              <a:t>2.-</a:t>
            </a:r>
            <a:r>
              <a:rPr lang="gl-ES" sz="2400" b="1" strike="noStrike" spc="-1">
                <a:solidFill>
                  <a:srgbClr val="FFFF66"/>
                </a:solidFill>
                <a:latin typeface="Arial"/>
                <a:ea typeface="Arial"/>
              </a:rPr>
              <a:t>EL  BARROCO DEL ABSOLUTISMO</a:t>
            </a:r>
            <a:r>
              <a:rPr lang="gl-ES" sz="2400" b="0" strike="noStrike" spc="-1">
                <a:solidFill>
                  <a:srgbClr val="FFFFFF"/>
                </a:solidFill>
                <a:latin typeface="Arial"/>
                <a:ea typeface="Arial"/>
              </a:rPr>
              <a:t>: de carácter </a:t>
            </a:r>
            <a:endParaRPr lang="es-ES" sz="2400" b="0" strike="noStrike" spc="-1">
              <a:latin typeface="Arial"/>
            </a:endParaRPr>
          </a:p>
          <a:p>
            <a:pPr marL="342720" indent="-342360">
              <a:lnSpc>
                <a:spcPct val="90000"/>
              </a:lnSpc>
              <a:spcBef>
                <a:spcPts val="598"/>
              </a:spcBef>
              <a:tabLst>
                <a:tab pos="0" algn="l"/>
              </a:tabLst>
            </a:pPr>
            <a:r>
              <a:rPr lang="gl-ES" sz="2400" b="0" strike="noStrike" spc="-1">
                <a:solidFill>
                  <a:srgbClr val="FFFFFF"/>
                </a:solidFill>
                <a:latin typeface="Arial"/>
                <a:ea typeface="Arial"/>
              </a:rPr>
              <a:t>         más clásico, con una finalidad de </a:t>
            </a:r>
            <a:r>
              <a:rPr lang="es-ES" sz="2400" b="0" strike="noStrike" spc="-1">
                <a:solidFill>
                  <a:srgbClr val="FFFFFF"/>
                </a:solidFill>
                <a:latin typeface="Arial"/>
                <a:ea typeface="Arial"/>
              </a:rPr>
              <a:t>exaltar  el </a:t>
            </a:r>
            <a:r>
              <a:rPr lang="gl-ES" sz="2400" b="0" strike="noStrike" spc="-1">
                <a:solidFill>
                  <a:srgbClr val="FFFFFF"/>
                </a:solidFill>
                <a:latin typeface="Arial"/>
                <a:ea typeface="Arial"/>
              </a:rPr>
              <a:t>poder </a:t>
            </a:r>
            <a:endParaRPr lang="es-ES" sz="2400" b="0" strike="noStrike" spc="-1">
              <a:latin typeface="Arial"/>
            </a:endParaRPr>
          </a:p>
          <a:p>
            <a:pPr marL="342720" indent="-342360">
              <a:lnSpc>
                <a:spcPct val="90000"/>
              </a:lnSpc>
              <a:spcBef>
                <a:spcPts val="598"/>
              </a:spcBef>
              <a:tabLst>
                <a:tab pos="0" algn="l"/>
              </a:tabLst>
            </a:pPr>
            <a:r>
              <a:rPr lang="gl-ES" sz="2400" b="0" strike="noStrike" spc="-1">
                <a:solidFill>
                  <a:srgbClr val="FFFFFF"/>
                </a:solidFill>
                <a:latin typeface="Arial"/>
                <a:ea typeface="Arial"/>
              </a:rPr>
              <a:t>         real.</a:t>
            </a:r>
            <a:endParaRPr lang="es-ES" sz="2400" b="0" strike="noStrike" spc="-1">
              <a:latin typeface="Arial"/>
            </a:endParaRPr>
          </a:p>
          <a:p>
            <a:pPr marL="342720" indent="-342360">
              <a:lnSpc>
                <a:spcPct val="90000"/>
              </a:lnSpc>
              <a:spcBef>
                <a:spcPts val="598"/>
              </a:spcBef>
              <a:tabLst>
                <a:tab pos="0" algn="l"/>
              </a:tabLst>
            </a:pPr>
            <a:endParaRPr lang="es-ES" sz="2400" b="0" strike="noStrike" spc="-1">
              <a:latin typeface="Arial"/>
            </a:endParaRPr>
          </a:p>
          <a:p>
            <a:pPr marL="342720" indent="-342360">
              <a:lnSpc>
                <a:spcPct val="90000"/>
              </a:lnSpc>
              <a:spcBef>
                <a:spcPts val="598"/>
              </a:spcBef>
              <a:buClr>
                <a:srgbClr val="FFFF71"/>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gl-ES" sz="2400" b="0" strike="noStrike" spc="-1">
                <a:solidFill>
                  <a:srgbClr val="FFFF66"/>
                </a:solidFill>
                <a:latin typeface="Arial"/>
                <a:ea typeface="Arial"/>
              </a:rPr>
              <a:t>3.-</a:t>
            </a:r>
            <a:r>
              <a:rPr lang="gl-ES" sz="2400" b="1" strike="noStrike" spc="-1">
                <a:solidFill>
                  <a:srgbClr val="FFFF66"/>
                </a:solidFill>
                <a:latin typeface="Arial"/>
                <a:ea typeface="Arial"/>
              </a:rPr>
              <a:t>EL BARROCO PROTESTANTE</a:t>
            </a:r>
            <a:r>
              <a:rPr lang="gl-ES" sz="2400" b="0" strike="noStrike" spc="-1">
                <a:solidFill>
                  <a:srgbClr val="FFFFFF"/>
                </a:solidFill>
                <a:latin typeface="Arial"/>
                <a:ea typeface="Arial"/>
              </a:rPr>
              <a:t>: dirigido a una</a:t>
            </a:r>
            <a:r>
              <a:rPr lang="es-ES" sz="2400" b="0" strike="noStrike" spc="-1">
                <a:solidFill>
                  <a:srgbClr val="FFFFFF"/>
                </a:solidFill>
                <a:latin typeface="Arial"/>
                <a:ea typeface="Arial"/>
              </a:rPr>
              <a:t> </a:t>
            </a:r>
            <a:endParaRPr lang="es-ES" sz="2400" b="0" strike="noStrike" spc="-1">
              <a:latin typeface="Arial"/>
            </a:endParaRPr>
          </a:p>
          <a:p>
            <a:pPr marL="342720" indent="-342360">
              <a:lnSpc>
                <a:spcPct val="90000"/>
              </a:lnSpc>
              <a:spcBef>
                <a:spcPts val="598"/>
              </a:spcBef>
              <a:tabLst>
                <a:tab pos="0" algn="l"/>
              </a:tabLst>
            </a:pPr>
            <a:r>
              <a:rPr lang="es-ES" sz="2400" b="0" strike="noStrike" spc="-1">
                <a:solidFill>
                  <a:srgbClr val="FFFFFF"/>
                </a:solidFill>
                <a:latin typeface="Arial"/>
                <a:ea typeface="Arial"/>
              </a:rPr>
              <a:t>         </a:t>
            </a:r>
            <a:r>
              <a:rPr lang="gl-ES" sz="2400" b="0" strike="noStrike" spc="-1">
                <a:solidFill>
                  <a:srgbClr val="FFFFFF"/>
                </a:solidFill>
                <a:latin typeface="Arial"/>
                <a:ea typeface="Arial"/>
              </a:rPr>
              <a:t>clientela de carácter burgués, con una predilección </a:t>
            </a:r>
            <a:endParaRPr lang="es-ES" sz="2400" b="0" strike="noStrike" spc="-1">
              <a:latin typeface="Arial"/>
            </a:endParaRPr>
          </a:p>
          <a:p>
            <a:pPr marL="342720" indent="-342360">
              <a:lnSpc>
                <a:spcPct val="90000"/>
              </a:lnSpc>
              <a:spcBef>
                <a:spcPts val="598"/>
              </a:spcBef>
              <a:tabLst>
                <a:tab pos="0" algn="l"/>
              </a:tabLst>
            </a:pPr>
            <a:r>
              <a:rPr lang="gl-ES" sz="2400" b="0" strike="noStrike" spc="-1">
                <a:solidFill>
                  <a:srgbClr val="FFFFFF"/>
                </a:solidFill>
                <a:latin typeface="Arial"/>
                <a:ea typeface="Arial"/>
              </a:rPr>
              <a:t>         por los temas costumbristas  (</a:t>
            </a:r>
            <a:r>
              <a:rPr lang="es-ES_tradnl" sz="2400" b="0" strike="noStrike" spc="-1">
                <a:solidFill>
                  <a:srgbClr val="FFFFFF"/>
                </a:solidFill>
                <a:latin typeface="Arial"/>
                <a:ea typeface="Arial"/>
              </a:rPr>
              <a:t>Inglaterra y Holanda).</a:t>
            </a:r>
            <a:endParaRPr lang="es-ES" sz="2400" b="0" strike="noStrike" spc="-1">
              <a:latin typeface="Arial"/>
            </a:endParaRPr>
          </a:p>
          <a:p>
            <a:pPr>
              <a:lnSpc>
                <a:spcPct val="90000"/>
              </a:lnSpc>
              <a:spcBef>
                <a:spcPts val="697"/>
              </a:spcBef>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es-ES" sz="2400" b="0" strike="noStrike" spc="-1">
              <a:latin typeface="Arial"/>
            </a:endParaRPr>
          </a:p>
          <a:p>
            <a:pPr marL="342720" indent="-342360">
              <a:lnSpc>
                <a:spcPct val="90000"/>
              </a:lnSpc>
              <a:spcBef>
                <a:spcPts val="697"/>
              </a:spcBef>
              <a:tabLst>
                <a:tab pos="0" algn="l"/>
              </a:tabLst>
            </a:pPr>
            <a:r>
              <a:rPr lang="es-ES" sz="2800" b="0" strike="noStrike" spc="-1">
                <a:solidFill>
                  <a:srgbClr val="FFFFFF"/>
                </a:solidFill>
                <a:latin typeface="Arial"/>
                <a:ea typeface="Arial"/>
              </a:rPr>
              <a:t>   </a:t>
            </a:r>
            <a:endParaRPr lang="es-ES" sz="2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684213" y="1196975"/>
            <a:ext cx="7772400" cy="1143000"/>
          </a:xfrm>
        </p:spPr>
        <p:txBody>
          <a:bodyPr/>
          <a:lstStyle/>
          <a:p>
            <a:r>
              <a:rPr lang="es-ES" sz="5400" b="1">
                <a:solidFill>
                  <a:srgbClr val="FF9900"/>
                </a:solidFill>
                <a:latin typeface="Tahoma" pitchFamily="34" charset="0"/>
              </a:rPr>
              <a:t>ESCULTURA ESPAÑA</a:t>
            </a:r>
          </a:p>
        </p:txBody>
      </p:sp>
      <p:sp>
        <p:nvSpPr>
          <p:cNvPr id="202755" name="Rectangle 3"/>
          <p:cNvSpPr>
            <a:spLocks noGrp="1" noChangeArrowheads="1"/>
          </p:cNvSpPr>
          <p:nvPr>
            <p:ph type="body" idx="4294967295"/>
          </p:nvPr>
        </p:nvSpPr>
        <p:spPr>
          <a:xfrm>
            <a:off x="755650" y="3429000"/>
            <a:ext cx="7772400" cy="4114800"/>
          </a:xfrm>
          <a:prstGeom prst="rect">
            <a:avLst/>
          </a:prstGeom>
        </p:spPr>
        <p:txBody>
          <a:bodyPr/>
          <a:lstStyle/>
          <a:p>
            <a:endParaRPr lang="es-ES" sz="4000" b="1" dirty="0">
              <a:latin typeface="Arial"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idx="4294967295"/>
          </p:nvPr>
        </p:nvSpPr>
        <p:spPr>
          <a:xfrm>
            <a:off x="1404938" y="296863"/>
            <a:ext cx="7739062" cy="723900"/>
          </a:xfrm>
          <a:solidFill>
            <a:srgbClr val="000080"/>
          </a:solidFill>
          <a:ln w="25400" cap="flat">
            <a:solidFill>
              <a:schemeClr val="tx1"/>
            </a:solidFill>
          </a:ln>
        </p:spPr>
        <p:txBody>
          <a:bodyPr/>
          <a:lstStyle/>
          <a:p>
            <a:r>
              <a:rPr lang="es-ES" sz="2400" b="1">
                <a:solidFill>
                  <a:schemeClr val="bg1"/>
                </a:solidFill>
                <a:latin typeface="Arial" charset="0"/>
              </a:rPr>
              <a:t>ESCULTURA ESPAÑOLA </a:t>
            </a:r>
            <a:br>
              <a:rPr lang="es-ES" sz="2400" b="1">
                <a:solidFill>
                  <a:schemeClr val="bg1"/>
                </a:solidFill>
                <a:latin typeface="Arial" charset="0"/>
              </a:rPr>
            </a:br>
            <a:r>
              <a:rPr lang="es-ES" sz="2400" b="1">
                <a:solidFill>
                  <a:schemeClr val="bg1"/>
                </a:solidFill>
                <a:latin typeface="Arial" charset="0"/>
              </a:rPr>
              <a:t>DEL RENACIMIENTO (s. XVI)</a:t>
            </a:r>
          </a:p>
        </p:txBody>
      </p:sp>
      <p:pic>
        <p:nvPicPr>
          <p:cNvPr id="196611" name="Picture 3"/>
          <p:cNvPicPr>
            <a:picLocks noChangeArrowheads="1"/>
          </p:cNvPicPr>
          <p:nvPr/>
        </p:nvPicPr>
        <p:blipFill>
          <a:blip r:embed="rId2" cstate="print"/>
          <a:srcRect/>
          <a:stretch>
            <a:fillRect/>
          </a:stretch>
        </p:blipFill>
        <p:spPr bwMode="auto">
          <a:xfrm>
            <a:off x="4573588" y="1152525"/>
            <a:ext cx="4030662" cy="3141663"/>
          </a:xfrm>
          <a:prstGeom prst="rect">
            <a:avLst/>
          </a:prstGeom>
          <a:noFill/>
          <a:ln w="12700">
            <a:solidFill>
              <a:schemeClr val="tx1"/>
            </a:solidFill>
            <a:miter lim="800000"/>
            <a:headEnd/>
            <a:tailEnd/>
          </a:ln>
          <a:effectLst/>
        </p:spPr>
      </p:pic>
      <p:pic>
        <p:nvPicPr>
          <p:cNvPr id="196612" name="Picture 4"/>
          <p:cNvPicPr>
            <a:picLocks noChangeArrowheads="1"/>
          </p:cNvPicPr>
          <p:nvPr/>
        </p:nvPicPr>
        <p:blipFill>
          <a:blip r:embed="rId3" cstate="print"/>
          <a:srcRect/>
          <a:stretch>
            <a:fillRect/>
          </a:stretch>
        </p:blipFill>
        <p:spPr bwMode="auto">
          <a:xfrm>
            <a:off x="1085850" y="1160463"/>
            <a:ext cx="2449513" cy="4173537"/>
          </a:xfrm>
          <a:prstGeom prst="rect">
            <a:avLst/>
          </a:prstGeom>
          <a:noFill/>
          <a:ln w="25400">
            <a:solidFill>
              <a:schemeClr val="tx1"/>
            </a:solidFill>
            <a:miter lim="800000"/>
            <a:headEnd/>
            <a:tailEnd/>
          </a:ln>
          <a:effectLst/>
        </p:spPr>
      </p:pic>
      <p:sp>
        <p:nvSpPr>
          <p:cNvPr id="196613" name="Rectangle 5"/>
          <p:cNvSpPr>
            <a:spLocks noChangeArrowheads="1"/>
          </p:cNvSpPr>
          <p:nvPr/>
        </p:nvSpPr>
        <p:spPr bwMode="auto">
          <a:xfrm>
            <a:off x="4032250" y="4346575"/>
            <a:ext cx="4859338" cy="1304925"/>
          </a:xfrm>
          <a:prstGeom prst="rect">
            <a:avLst/>
          </a:prstGeom>
          <a:solidFill>
            <a:srgbClr val="000080"/>
          </a:solidFill>
          <a:ln w="12700">
            <a:noFill/>
            <a:miter lim="800000"/>
            <a:headEnd type="none" w="sm" len="sm"/>
            <a:tailEnd type="none" w="sm" len="sm"/>
          </a:ln>
          <a:effectLst/>
        </p:spPr>
        <p:txBody>
          <a:bodyPr>
            <a:spAutoFit/>
          </a:bodyPr>
          <a:lstStyle/>
          <a:p>
            <a:pPr algn="ctr"/>
            <a:r>
              <a:rPr lang="es-ES" sz="1800" b="1">
                <a:solidFill>
                  <a:schemeClr val="bg1"/>
                </a:solidFill>
                <a:latin typeface="Arial" charset="0"/>
              </a:rPr>
              <a:t>El carácter pagano que llegó a tener la escultura renacentista  en Italia no se acomodó bien a la </a:t>
            </a:r>
            <a:r>
              <a:rPr lang="es-ES" sz="1800" b="1">
                <a:solidFill>
                  <a:srgbClr val="FFFF00"/>
                </a:solidFill>
                <a:latin typeface="Arial" charset="0"/>
              </a:rPr>
              <a:t>sensibilidad religiosa de España y su papel como adalid de la Contrarreforma católica.</a:t>
            </a:r>
          </a:p>
        </p:txBody>
      </p:sp>
      <p:sp>
        <p:nvSpPr>
          <p:cNvPr id="196614" name="Rectangle 6"/>
          <p:cNvSpPr>
            <a:spLocks noChangeArrowheads="1"/>
          </p:cNvSpPr>
          <p:nvPr/>
        </p:nvSpPr>
        <p:spPr bwMode="auto">
          <a:xfrm>
            <a:off x="1831975" y="5661025"/>
            <a:ext cx="5162550" cy="1203325"/>
          </a:xfrm>
          <a:prstGeom prst="rect">
            <a:avLst/>
          </a:prstGeom>
          <a:solidFill>
            <a:srgbClr val="000080"/>
          </a:solidFill>
          <a:ln w="12700">
            <a:solidFill>
              <a:schemeClr val="bg1"/>
            </a:solidFill>
            <a:miter lim="800000"/>
            <a:headEnd/>
            <a:tailEnd/>
          </a:ln>
          <a:effectLst/>
        </p:spPr>
        <p:txBody>
          <a:bodyPr wrap="none" lIns="92075" tIns="46038" rIns="92075" bIns="46038">
            <a:spAutoFit/>
          </a:bodyPr>
          <a:lstStyle/>
          <a:p>
            <a:pPr algn="ctr" defTabSz="762000"/>
            <a:r>
              <a:rPr lang="es-ES" sz="1800" b="1">
                <a:solidFill>
                  <a:schemeClr val="bg1"/>
                </a:solidFill>
                <a:latin typeface="Arial" charset="0"/>
              </a:rPr>
              <a:t>Se mantiene la tradición medieval: </a:t>
            </a:r>
            <a:r>
              <a:rPr lang="es-ES" sz="1800" b="1">
                <a:solidFill>
                  <a:srgbClr val="FFFF00"/>
                </a:solidFill>
                <a:latin typeface="Arial" charset="0"/>
              </a:rPr>
              <a:t>la</a:t>
            </a:r>
          </a:p>
          <a:p>
            <a:pPr algn="ctr" defTabSz="762000"/>
            <a:r>
              <a:rPr lang="es-ES" sz="1800" b="1">
                <a:solidFill>
                  <a:srgbClr val="FFFF00"/>
                </a:solidFill>
                <a:latin typeface="Arial" charset="0"/>
              </a:rPr>
              <a:t>escultura religiosa tiene carácter docente </a:t>
            </a:r>
          </a:p>
          <a:p>
            <a:pPr algn="ctr" defTabSz="762000"/>
            <a:r>
              <a:rPr lang="es-ES" sz="1800" b="1">
                <a:solidFill>
                  <a:srgbClr val="FFFF00"/>
                </a:solidFill>
                <a:latin typeface="Arial" charset="0"/>
              </a:rPr>
              <a:t>y expresivo</a:t>
            </a:r>
            <a:r>
              <a:rPr lang="es-ES" sz="1800" b="1">
                <a:solidFill>
                  <a:schemeClr val="bg1"/>
                </a:solidFill>
                <a:latin typeface="Arial" charset="0"/>
              </a:rPr>
              <a:t>, no es “decoración de altar”, sino</a:t>
            </a:r>
          </a:p>
          <a:p>
            <a:pPr algn="ctr" defTabSz="762000"/>
            <a:r>
              <a:rPr lang="es-ES" sz="1800" b="1">
                <a:solidFill>
                  <a:schemeClr val="bg1"/>
                </a:solidFill>
                <a:latin typeface="Arial" charset="0"/>
              </a:rPr>
              <a:t>expresión de la devoción popular.</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685800" y="134938"/>
            <a:ext cx="7772400" cy="593725"/>
          </a:xfrm>
          <a:solidFill>
            <a:schemeClr val="accent2"/>
          </a:solidFill>
        </p:spPr>
        <p:txBody>
          <a:bodyPr/>
          <a:lstStyle/>
          <a:p>
            <a:r>
              <a:rPr lang="es-ES" sz="1800" b="1">
                <a:solidFill>
                  <a:srgbClr val="FFFF00"/>
                </a:solidFill>
                <a:latin typeface="Arial" charset="0"/>
              </a:rPr>
              <a:t>LA ESCULTURA ESPAÑOLA </a:t>
            </a:r>
            <a:br>
              <a:rPr lang="es-ES" sz="1800" b="1">
                <a:solidFill>
                  <a:srgbClr val="FFFF00"/>
                </a:solidFill>
                <a:latin typeface="Arial" charset="0"/>
              </a:rPr>
            </a:br>
            <a:r>
              <a:rPr lang="es-ES" sz="1800" b="1">
                <a:solidFill>
                  <a:srgbClr val="FFFF00"/>
                </a:solidFill>
                <a:latin typeface="Arial" charset="0"/>
              </a:rPr>
              <a:t>DEL RENACIMIENTO (S. XVI)</a:t>
            </a:r>
          </a:p>
        </p:txBody>
      </p:sp>
      <p:sp>
        <p:nvSpPr>
          <p:cNvPr id="197635" name="Text Box 3"/>
          <p:cNvSpPr txBox="1">
            <a:spLocks noChangeArrowheads="1"/>
          </p:cNvSpPr>
          <p:nvPr/>
        </p:nvSpPr>
        <p:spPr bwMode="auto">
          <a:xfrm>
            <a:off x="1087438" y="1122363"/>
            <a:ext cx="2116137" cy="641350"/>
          </a:xfrm>
          <a:prstGeom prst="rect">
            <a:avLst/>
          </a:prstGeom>
          <a:solidFill>
            <a:schemeClr val="accent2"/>
          </a:solidFill>
          <a:ln w="12700">
            <a:noFill/>
            <a:miter lim="800000"/>
            <a:headEnd type="none" w="sm" len="sm"/>
            <a:tailEnd type="none" w="sm" len="sm"/>
          </a:ln>
          <a:effectLst/>
        </p:spPr>
        <p:txBody>
          <a:bodyPr>
            <a:spAutoFit/>
          </a:bodyPr>
          <a:lstStyle/>
          <a:p>
            <a:pPr algn="ctr"/>
            <a:r>
              <a:rPr lang="es-ES" sz="1800" b="1">
                <a:solidFill>
                  <a:srgbClr val="FFFF00"/>
                </a:solidFill>
                <a:latin typeface="Arial" charset="0"/>
              </a:rPr>
              <a:t>ESCULTURA</a:t>
            </a:r>
          </a:p>
          <a:p>
            <a:pPr algn="ctr"/>
            <a:r>
              <a:rPr lang="es-ES" sz="1800" b="1">
                <a:solidFill>
                  <a:srgbClr val="FFFF00"/>
                </a:solidFill>
                <a:latin typeface="Arial" charset="0"/>
              </a:rPr>
              <a:t>RELIGIOSA</a:t>
            </a:r>
          </a:p>
        </p:txBody>
      </p:sp>
      <p:sp>
        <p:nvSpPr>
          <p:cNvPr id="197636" name="Text Box 4"/>
          <p:cNvSpPr txBox="1">
            <a:spLocks noChangeArrowheads="1"/>
          </p:cNvSpPr>
          <p:nvPr/>
        </p:nvSpPr>
        <p:spPr bwMode="auto">
          <a:xfrm>
            <a:off x="6011863" y="981075"/>
            <a:ext cx="1974850" cy="1190625"/>
          </a:xfrm>
          <a:prstGeom prst="rect">
            <a:avLst/>
          </a:prstGeom>
          <a:solidFill>
            <a:schemeClr val="accent2"/>
          </a:solidFill>
          <a:ln w="12700">
            <a:noFill/>
            <a:miter lim="800000"/>
            <a:headEnd type="none" w="sm" len="sm"/>
            <a:tailEnd type="none" w="sm" len="sm"/>
          </a:ln>
          <a:effectLst/>
        </p:spPr>
        <p:txBody>
          <a:bodyPr wrap="none">
            <a:spAutoFit/>
          </a:bodyPr>
          <a:lstStyle/>
          <a:p>
            <a:pPr algn="ctr"/>
            <a:r>
              <a:rPr lang="es-ES" sz="1800" b="1">
                <a:solidFill>
                  <a:srgbClr val="FFFF00"/>
                </a:solidFill>
                <a:latin typeface="Arial" charset="0"/>
              </a:rPr>
              <a:t>TÉCNICA:</a:t>
            </a:r>
          </a:p>
          <a:p>
            <a:pPr algn="ctr"/>
            <a:r>
              <a:rPr lang="es-ES" sz="1800" b="1">
                <a:solidFill>
                  <a:srgbClr val="FFFF00"/>
                </a:solidFill>
                <a:latin typeface="Arial" charset="0"/>
              </a:rPr>
              <a:t>LA TALLA</a:t>
            </a:r>
          </a:p>
          <a:p>
            <a:pPr algn="ctr"/>
            <a:r>
              <a:rPr lang="es-ES" sz="1800" b="1">
                <a:solidFill>
                  <a:srgbClr val="FFFF00"/>
                </a:solidFill>
                <a:latin typeface="Arial" charset="0"/>
              </a:rPr>
              <a:t>POLICROMADA.</a:t>
            </a:r>
          </a:p>
          <a:p>
            <a:pPr algn="ctr"/>
            <a:r>
              <a:rPr lang="es-ES" sz="1800" b="1">
                <a:solidFill>
                  <a:srgbClr val="FFFF00"/>
                </a:solidFill>
                <a:latin typeface="Arial" charset="0"/>
              </a:rPr>
              <a:t>IMAGINERÍA </a:t>
            </a:r>
          </a:p>
        </p:txBody>
      </p:sp>
      <p:sp>
        <p:nvSpPr>
          <p:cNvPr id="197637" name="Text Box 5"/>
          <p:cNvSpPr txBox="1">
            <a:spLocks noChangeArrowheads="1"/>
          </p:cNvSpPr>
          <p:nvPr/>
        </p:nvSpPr>
        <p:spPr bwMode="auto">
          <a:xfrm>
            <a:off x="250825" y="1917700"/>
            <a:ext cx="3656013" cy="915988"/>
          </a:xfrm>
          <a:prstGeom prst="rect">
            <a:avLst/>
          </a:prstGeom>
          <a:solidFill>
            <a:schemeClr val="accent2"/>
          </a:solidFill>
          <a:ln w="12700">
            <a:noFill/>
            <a:miter lim="800000"/>
            <a:headEnd type="none" w="sm" len="sm"/>
            <a:tailEnd type="none" w="sm" len="sm"/>
          </a:ln>
          <a:effectLst/>
        </p:spPr>
        <p:txBody>
          <a:bodyPr>
            <a:spAutoFit/>
          </a:bodyPr>
          <a:lstStyle/>
          <a:p>
            <a:pPr algn="ctr"/>
            <a:r>
              <a:rPr lang="es-ES" sz="1800" b="1">
                <a:solidFill>
                  <a:srgbClr val="FFFF00"/>
                </a:solidFill>
                <a:latin typeface="Arial" charset="0"/>
              </a:rPr>
              <a:t>LOS INICIOS:</a:t>
            </a:r>
          </a:p>
          <a:p>
            <a:pPr algn="ctr"/>
            <a:r>
              <a:rPr lang="es-ES" sz="1800" b="1">
                <a:solidFill>
                  <a:srgbClr val="FFFF00"/>
                </a:solidFill>
                <a:latin typeface="Arial" charset="0"/>
              </a:rPr>
              <a:t>AUTORES ITALIANOS</a:t>
            </a:r>
          </a:p>
          <a:p>
            <a:pPr algn="ctr"/>
            <a:r>
              <a:rPr lang="es-ES" sz="1800" b="1">
                <a:solidFill>
                  <a:srgbClr val="FFFF00"/>
                </a:solidFill>
                <a:latin typeface="Arial" charset="0"/>
              </a:rPr>
              <a:t>(importación)</a:t>
            </a:r>
          </a:p>
        </p:txBody>
      </p:sp>
      <p:sp>
        <p:nvSpPr>
          <p:cNvPr id="197638" name="Rectangle 6"/>
          <p:cNvSpPr>
            <a:spLocks noChangeArrowheads="1"/>
          </p:cNvSpPr>
          <p:nvPr/>
        </p:nvSpPr>
        <p:spPr bwMode="auto">
          <a:xfrm>
            <a:off x="2844800" y="3482975"/>
            <a:ext cx="4783138" cy="293688"/>
          </a:xfrm>
          <a:prstGeom prst="rect">
            <a:avLst/>
          </a:prstGeom>
          <a:solidFill>
            <a:schemeClr val="accent2"/>
          </a:solidFill>
          <a:ln w="25400">
            <a:solidFill>
              <a:schemeClr val="bg1"/>
            </a:solidFill>
            <a:miter lim="800000"/>
            <a:headEnd/>
            <a:tailEnd/>
          </a:ln>
          <a:effectLst/>
        </p:spPr>
        <p:txBody>
          <a:bodyPr wrap="none" lIns="92075" tIns="46038" rIns="92075" bIns="46038">
            <a:spAutoFit/>
          </a:bodyPr>
          <a:lstStyle/>
          <a:p>
            <a:pPr algn="ctr" defTabSz="762000"/>
            <a:r>
              <a:rPr lang="es-ES" sz="1800" b="1">
                <a:solidFill>
                  <a:srgbClr val="FFFF00"/>
                </a:solidFill>
                <a:latin typeface="Arial" charset="0"/>
              </a:rPr>
              <a:t>LA ESCUELA DE VALLADOLID</a:t>
            </a:r>
          </a:p>
        </p:txBody>
      </p:sp>
      <p:sp>
        <p:nvSpPr>
          <p:cNvPr id="197639" name="Text Box 7"/>
          <p:cNvSpPr txBox="1">
            <a:spLocks noChangeArrowheads="1"/>
          </p:cNvSpPr>
          <p:nvPr/>
        </p:nvSpPr>
        <p:spPr bwMode="auto">
          <a:xfrm>
            <a:off x="6011863" y="4076700"/>
            <a:ext cx="2447925" cy="641350"/>
          </a:xfrm>
          <a:prstGeom prst="rect">
            <a:avLst/>
          </a:prstGeom>
          <a:solidFill>
            <a:schemeClr val="accent2"/>
          </a:solidFill>
          <a:ln w="12700">
            <a:noFill/>
            <a:miter lim="800000"/>
            <a:headEnd type="none" w="sm" len="sm"/>
            <a:tailEnd type="none" w="sm" len="sm"/>
          </a:ln>
          <a:effectLst/>
        </p:spPr>
        <p:txBody>
          <a:bodyPr>
            <a:spAutoFit/>
          </a:bodyPr>
          <a:lstStyle/>
          <a:p>
            <a:pPr algn="ctr"/>
            <a:r>
              <a:rPr lang="es-ES" sz="1800" b="1">
                <a:solidFill>
                  <a:srgbClr val="FFFF00"/>
                </a:solidFill>
                <a:latin typeface="Arial" charset="0"/>
              </a:rPr>
              <a:t>JUAN DE JUNI</a:t>
            </a:r>
          </a:p>
          <a:p>
            <a:pPr algn="ctr"/>
            <a:r>
              <a:rPr lang="es-ES" sz="1800" b="1">
                <a:solidFill>
                  <a:srgbClr val="FFFF00"/>
                </a:solidFill>
                <a:latin typeface="Arial" charset="0"/>
              </a:rPr>
              <a:t>(1507-1577)</a:t>
            </a:r>
          </a:p>
        </p:txBody>
      </p:sp>
      <p:sp>
        <p:nvSpPr>
          <p:cNvPr id="197640" name="Rectangle 8"/>
          <p:cNvSpPr>
            <a:spLocks noChangeArrowheads="1"/>
          </p:cNvSpPr>
          <p:nvPr/>
        </p:nvSpPr>
        <p:spPr bwMode="auto">
          <a:xfrm>
            <a:off x="539750" y="4076700"/>
            <a:ext cx="3852863" cy="641350"/>
          </a:xfrm>
          <a:prstGeom prst="rect">
            <a:avLst/>
          </a:prstGeom>
          <a:solidFill>
            <a:schemeClr val="accent2"/>
          </a:solidFill>
          <a:ln w="12700">
            <a:noFill/>
            <a:miter lim="800000"/>
            <a:headEnd type="none" w="sm" len="sm"/>
            <a:tailEnd type="none" w="sm" len="sm"/>
          </a:ln>
          <a:effectLst/>
        </p:spPr>
        <p:txBody>
          <a:bodyPr>
            <a:spAutoFit/>
          </a:bodyPr>
          <a:lstStyle/>
          <a:p>
            <a:pPr algn="ctr"/>
            <a:r>
              <a:rPr lang="es-ES" sz="1800" b="1">
                <a:solidFill>
                  <a:srgbClr val="FFFF00"/>
                </a:solidFill>
                <a:latin typeface="Arial" charset="0"/>
              </a:rPr>
              <a:t>ALONSO BERRUGUETE </a:t>
            </a:r>
          </a:p>
          <a:p>
            <a:pPr algn="ctr"/>
            <a:r>
              <a:rPr lang="es-ES" sz="1800" b="1">
                <a:solidFill>
                  <a:srgbClr val="FFFF00"/>
                </a:solidFill>
                <a:latin typeface="Arial" charset="0"/>
              </a:rPr>
              <a:t>(1488-1561)</a:t>
            </a:r>
          </a:p>
        </p:txBody>
      </p:sp>
      <p:sp>
        <p:nvSpPr>
          <p:cNvPr id="197641" name="AutoShape 9"/>
          <p:cNvSpPr>
            <a:spLocks noChangeArrowheads="1"/>
          </p:cNvSpPr>
          <p:nvPr/>
        </p:nvSpPr>
        <p:spPr bwMode="auto">
          <a:xfrm>
            <a:off x="4572000" y="3916363"/>
            <a:ext cx="1249363" cy="539750"/>
          </a:xfrm>
          <a:custGeom>
            <a:avLst/>
            <a:gdLst>
              <a:gd name="G0" fmla="+- 6480 0 0"/>
              <a:gd name="G1" fmla="+- 8640 0 0"/>
              <a:gd name="G2" fmla="+- 6171 0 0"/>
              <a:gd name="G3" fmla="+- 21600 0 6480"/>
              <a:gd name="G4" fmla="+- 21600 0 8640"/>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5429 h 21600"/>
              <a:gd name="T4" fmla="*/ 10800 w 21600"/>
              <a:gd name="T5" fmla="*/ 18514 h 21600"/>
              <a:gd name="T6" fmla="*/ 21600 w 21600"/>
              <a:gd name="T7" fmla="*/ 15429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chemeClr val="accent1"/>
          </a:solidFill>
          <a:ln w="12700">
            <a:solidFill>
              <a:schemeClr val="tx1"/>
            </a:solidFill>
            <a:miter lim="800000"/>
            <a:headEnd type="none" w="sm" len="sm"/>
            <a:tailEnd type="none" w="sm" len="sm"/>
          </a:ln>
          <a:effectLst/>
        </p:spPr>
        <p:txBody>
          <a:bodyPr wrap="none" anchor="ctr"/>
          <a:lstStyle/>
          <a:p>
            <a:endParaRPr lang="es-ES"/>
          </a:p>
        </p:txBody>
      </p:sp>
      <p:sp>
        <p:nvSpPr>
          <p:cNvPr id="197642" name="AutoShape 10"/>
          <p:cNvSpPr>
            <a:spLocks noChangeArrowheads="1"/>
          </p:cNvSpPr>
          <p:nvPr/>
        </p:nvSpPr>
        <p:spPr bwMode="auto">
          <a:xfrm>
            <a:off x="3611563" y="1214438"/>
            <a:ext cx="1536700" cy="379412"/>
          </a:xfrm>
          <a:prstGeom prst="leftRightArrow">
            <a:avLst>
              <a:gd name="adj1" fmla="val 50000"/>
              <a:gd name="adj2" fmla="val 81004"/>
            </a:avLst>
          </a:prstGeom>
          <a:solidFill>
            <a:schemeClr val="accent1"/>
          </a:solidFill>
          <a:ln w="12700">
            <a:solidFill>
              <a:schemeClr val="tx1"/>
            </a:solidFill>
            <a:miter lim="800000"/>
            <a:headEnd type="none" w="sm" len="sm"/>
            <a:tailEnd type="none" w="sm" len="sm"/>
          </a:ln>
          <a:effectLst/>
        </p:spPr>
        <p:txBody>
          <a:bodyPr wrap="none" anchor="ctr"/>
          <a:lstStyle/>
          <a:p>
            <a:endParaRPr lang="es-ES"/>
          </a:p>
        </p:txBody>
      </p:sp>
      <p:sp>
        <p:nvSpPr>
          <p:cNvPr id="197643" name="AutoShape 11"/>
          <p:cNvSpPr>
            <a:spLocks noChangeArrowheads="1"/>
          </p:cNvSpPr>
          <p:nvPr/>
        </p:nvSpPr>
        <p:spPr bwMode="auto">
          <a:xfrm rot="5400000">
            <a:off x="6405563" y="2217738"/>
            <a:ext cx="1133475" cy="9620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2700">
            <a:solidFill>
              <a:schemeClr val="tx1"/>
            </a:solidFill>
            <a:miter lim="800000"/>
            <a:headEnd type="none" w="sm" len="sm"/>
            <a:tailEnd type="none" w="sm" len="sm"/>
          </a:ln>
          <a:effectLst/>
        </p:spPr>
        <p:txBody>
          <a:bodyPr wrap="none" anchor="ctr"/>
          <a:lstStyle/>
          <a:p>
            <a:endParaRPr lang="es-ES"/>
          </a:p>
        </p:txBody>
      </p:sp>
      <p:pic>
        <p:nvPicPr>
          <p:cNvPr id="197644" name="Picture 12"/>
          <p:cNvPicPr>
            <a:picLocks noChangeArrowheads="1"/>
          </p:cNvPicPr>
          <p:nvPr/>
        </p:nvPicPr>
        <p:blipFill>
          <a:blip r:embed="rId2" cstate="print"/>
          <a:srcRect/>
          <a:stretch>
            <a:fillRect/>
          </a:stretch>
        </p:blipFill>
        <p:spPr bwMode="auto">
          <a:xfrm>
            <a:off x="4089400" y="2133600"/>
            <a:ext cx="2209800" cy="1241425"/>
          </a:xfrm>
          <a:prstGeom prst="rect">
            <a:avLst/>
          </a:prstGeom>
          <a:noFill/>
          <a:ln w="25400">
            <a:solidFill>
              <a:schemeClr val="tx1"/>
            </a:solidFill>
            <a:miter lim="800000"/>
            <a:headEnd/>
            <a:tailEnd/>
          </a:ln>
          <a:effectLst/>
        </p:spPr>
      </p:pic>
      <p:pic>
        <p:nvPicPr>
          <p:cNvPr id="197645" name="Picture 13"/>
          <p:cNvPicPr>
            <a:picLocks noChangeArrowheads="1"/>
          </p:cNvPicPr>
          <p:nvPr/>
        </p:nvPicPr>
        <p:blipFill>
          <a:blip r:embed="rId3" cstate="print"/>
          <a:srcRect/>
          <a:stretch>
            <a:fillRect/>
          </a:stretch>
        </p:blipFill>
        <p:spPr bwMode="auto">
          <a:xfrm>
            <a:off x="1587500" y="4725988"/>
            <a:ext cx="1639888" cy="1970087"/>
          </a:xfrm>
          <a:prstGeom prst="rect">
            <a:avLst/>
          </a:prstGeom>
          <a:noFill/>
          <a:ln w="9525">
            <a:noFill/>
            <a:miter lim="800000"/>
            <a:headEnd/>
            <a:tailEnd/>
          </a:ln>
          <a:effectLst/>
        </p:spPr>
      </p:pic>
      <p:pic>
        <p:nvPicPr>
          <p:cNvPr id="197646" name="Picture 14" descr="EL_ENTIERRO_Juan_de_Juni"/>
          <p:cNvPicPr>
            <a:picLocks noChangeAspect="1" noChangeArrowheads="1"/>
          </p:cNvPicPr>
          <p:nvPr/>
        </p:nvPicPr>
        <p:blipFill>
          <a:blip r:embed="rId4" cstate="print"/>
          <a:srcRect/>
          <a:stretch>
            <a:fillRect/>
          </a:stretch>
        </p:blipFill>
        <p:spPr bwMode="auto">
          <a:xfrm>
            <a:off x="5803900" y="4670425"/>
            <a:ext cx="2705100" cy="19446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685800" y="134938"/>
            <a:ext cx="7772400" cy="442912"/>
          </a:xfrm>
          <a:solidFill>
            <a:srgbClr val="000080"/>
          </a:solidFill>
        </p:spPr>
        <p:txBody>
          <a:bodyPr/>
          <a:lstStyle/>
          <a:p>
            <a:r>
              <a:rPr lang="es-ES" sz="2000" b="1">
                <a:solidFill>
                  <a:schemeClr val="bg1"/>
                </a:solidFill>
                <a:latin typeface="Arial" charset="0"/>
              </a:rPr>
              <a:t>LA ESCULTURA DEL RENACIMIENTO </a:t>
            </a:r>
            <a:br>
              <a:rPr lang="es-ES" sz="2000" b="1">
                <a:solidFill>
                  <a:schemeClr val="bg1"/>
                </a:solidFill>
                <a:latin typeface="Arial" charset="0"/>
              </a:rPr>
            </a:br>
            <a:r>
              <a:rPr lang="es-ES" sz="2000" b="1">
                <a:solidFill>
                  <a:schemeClr val="bg1"/>
                </a:solidFill>
                <a:latin typeface="Arial" charset="0"/>
              </a:rPr>
              <a:t>EN ESPAÑA (S. XVI)</a:t>
            </a:r>
          </a:p>
        </p:txBody>
      </p:sp>
      <p:sp>
        <p:nvSpPr>
          <p:cNvPr id="198659" name="Rectangle 3"/>
          <p:cNvSpPr>
            <a:spLocks noGrp="1" noChangeArrowheads="1"/>
          </p:cNvSpPr>
          <p:nvPr>
            <p:ph type="body" idx="4294967295"/>
          </p:nvPr>
        </p:nvSpPr>
        <p:spPr>
          <a:xfrm>
            <a:off x="731838" y="4132263"/>
            <a:ext cx="7772400" cy="2538412"/>
          </a:xfrm>
          <a:prstGeom prst="rect">
            <a:avLst/>
          </a:prstGeom>
          <a:solidFill>
            <a:srgbClr val="000080"/>
          </a:solidFill>
        </p:spPr>
        <p:txBody>
          <a:bodyPr/>
          <a:lstStyle/>
          <a:p>
            <a:pPr>
              <a:lnSpc>
                <a:spcPct val="80000"/>
              </a:lnSpc>
              <a:buFontTx/>
              <a:buNone/>
            </a:pPr>
            <a:r>
              <a:rPr lang="es-ES" sz="2000">
                <a:solidFill>
                  <a:schemeClr val="bg1"/>
                </a:solidFill>
                <a:latin typeface="Arial" charset="0"/>
              </a:rPr>
              <a:t>           La escultura renacentista se aplica fundamentalmente a </a:t>
            </a:r>
            <a:r>
              <a:rPr lang="es-ES" sz="2000" b="1">
                <a:solidFill>
                  <a:srgbClr val="FFFF00"/>
                </a:solidFill>
                <a:latin typeface="Arial" charset="0"/>
              </a:rPr>
              <a:t>dos tipos de obras, el monumento funerario y el retablo</a:t>
            </a:r>
            <a:r>
              <a:rPr lang="es-ES" sz="2000">
                <a:solidFill>
                  <a:schemeClr val="bg1"/>
                </a:solidFill>
                <a:latin typeface="Arial" charset="0"/>
              </a:rPr>
              <a:t>, ambas ya muy utilizadas en España. Pero la necesidad </a:t>
            </a:r>
            <a:r>
              <a:rPr lang="es-ES" sz="2000" b="1" i="1">
                <a:solidFill>
                  <a:srgbClr val="FFFF00"/>
                </a:solidFill>
                <a:latin typeface="Arial" charset="0"/>
              </a:rPr>
              <a:t>contrarreformista</a:t>
            </a:r>
            <a:r>
              <a:rPr lang="es-ES" sz="2000">
                <a:solidFill>
                  <a:schemeClr val="bg1"/>
                </a:solidFill>
                <a:latin typeface="Arial" charset="0"/>
              </a:rPr>
              <a:t> de clarificar la imagen de los santos, como intercesores ante Dios, contribuyó decisivamente a la </a:t>
            </a:r>
            <a:r>
              <a:rPr lang="es-ES" sz="2000" b="1">
                <a:solidFill>
                  <a:srgbClr val="FFFF00"/>
                </a:solidFill>
                <a:latin typeface="Arial" charset="0"/>
              </a:rPr>
              <a:t>difusión del esquema narrativo del retablo</a:t>
            </a:r>
            <a:r>
              <a:rPr lang="es-ES" sz="2000" b="1">
                <a:solidFill>
                  <a:schemeClr val="bg1"/>
                </a:solidFill>
                <a:latin typeface="Arial" charset="0"/>
              </a:rPr>
              <a:t>, donde se suceden </a:t>
            </a:r>
            <a:r>
              <a:rPr lang="es-ES" sz="2000" b="1">
                <a:solidFill>
                  <a:srgbClr val="FFFF00"/>
                </a:solidFill>
                <a:latin typeface="Arial" charset="0"/>
              </a:rPr>
              <a:t>escenas</a:t>
            </a:r>
            <a:r>
              <a:rPr lang="es-ES" sz="2000" b="1">
                <a:solidFill>
                  <a:schemeClr val="bg1"/>
                </a:solidFill>
                <a:latin typeface="Arial" charset="0"/>
              </a:rPr>
              <a:t> diversas, con significados iconográficos bien caracterizados, de gran impacto visual, gracias al riguroso </a:t>
            </a:r>
            <a:r>
              <a:rPr lang="es-ES" sz="2000" b="1">
                <a:solidFill>
                  <a:srgbClr val="FFFF00"/>
                </a:solidFill>
                <a:latin typeface="Arial" charset="0"/>
              </a:rPr>
              <a:t>orden arquitectónico y la profusa policromía</a:t>
            </a:r>
            <a:r>
              <a:rPr lang="es-ES" sz="2000" b="1">
                <a:solidFill>
                  <a:schemeClr val="bg1"/>
                </a:solidFill>
                <a:latin typeface="Arial" charset="0"/>
              </a:rPr>
              <a:t>.</a:t>
            </a:r>
            <a:endParaRPr lang="es-ES" sz="2000">
              <a:solidFill>
                <a:schemeClr val="bg1"/>
              </a:solidFill>
              <a:latin typeface="Arial" charset="0"/>
            </a:endParaRPr>
          </a:p>
        </p:txBody>
      </p:sp>
      <p:pic>
        <p:nvPicPr>
          <p:cNvPr id="198660" name="Picture 4" descr="Retablo"/>
          <p:cNvPicPr>
            <a:picLocks noChangeAspect="1" noChangeArrowheads="1"/>
          </p:cNvPicPr>
          <p:nvPr/>
        </p:nvPicPr>
        <p:blipFill>
          <a:blip r:embed="rId2" cstate="print"/>
          <a:srcRect/>
          <a:stretch>
            <a:fillRect/>
          </a:stretch>
        </p:blipFill>
        <p:spPr bwMode="auto">
          <a:xfrm>
            <a:off x="2692400" y="674688"/>
            <a:ext cx="3798888" cy="3348037"/>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685800" y="80963"/>
            <a:ext cx="7772400" cy="388937"/>
          </a:xfrm>
          <a:solidFill>
            <a:srgbClr val="000080"/>
          </a:solidFill>
        </p:spPr>
        <p:txBody>
          <a:bodyPr/>
          <a:lstStyle/>
          <a:p>
            <a:r>
              <a:rPr lang="es-ES" sz="2400" b="1">
                <a:solidFill>
                  <a:schemeClr val="bg1"/>
                </a:solidFill>
                <a:latin typeface="Arial" charset="0"/>
              </a:rPr>
              <a:t>LA TÉCNICA</a:t>
            </a:r>
          </a:p>
        </p:txBody>
      </p:sp>
      <p:sp>
        <p:nvSpPr>
          <p:cNvPr id="199683" name="Rectangle 3"/>
          <p:cNvSpPr>
            <a:spLocks noGrp="1" noChangeArrowheads="1"/>
          </p:cNvSpPr>
          <p:nvPr>
            <p:ph type="body" idx="4294967295"/>
          </p:nvPr>
        </p:nvSpPr>
        <p:spPr>
          <a:xfrm>
            <a:off x="635000" y="674688"/>
            <a:ext cx="7772400" cy="1295400"/>
          </a:xfrm>
          <a:prstGeom prst="rect">
            <a:avLst/>
          </a:prstGeom>
        </p:spPr>
        <p:txBody>
          <a:bodyPr/>
          <a:lstStyle/>
          <a:p>
            <a:pPr>
              <a:lnSpc>
                <a:spcPct val="80000"/>
              </a:lnSpc>
              <a:buFontTx/>
              <a:buNone/>
            </a:pPr>
            <a:r>
              <a:rPr lang="es-ES" sz="2000">
                <a:solidFill>
                  <a:schemeClr val="bg1"/>
                </a:solidFill>
                <a:latin typeface="Arial" charset="0"/>
              </a:rPr>
              <a:t>       </a:t>
            </a:r>
            <a:r>
              <a:rPr lang="es-ES" sz="2000">
                <a:latin typeface="Arial" charset="0"/>
              </a:rPr>
              <a:t>Para </a:t>
            </a:r>
            <a:r>
              <a:rPr lang="es-ES" sz="2000" b="1">
                <a:latin typeface="Arial" charset="0"/>
              </a:rPr>
              <a:t>dar color</a:t>
            </a:r>
            <a:r>
              <a:rPr lang="es-ES" sz="2000">
                <a:latin typeface="Arial" charset="0"/>
              </a:rPr>
              <a:t> se empleaban </a:t>
            </a:r>
            <a:r>
              <a:rPr lang="es-ES" sz="2000" b="1">
                <a:latin typeface="Arial" charset="0"/>
              </a:rPr>
              <a:t>dos técnicas, el estofado</a:t>
            </a:r>
            <a:r>
              <a:rPr lang="es-ES" sz="2000">
                <a:latin typeface="Arial" charset="0"/>
              </a:rPr>
              <a:t>, generalmente sobre las vestiduras, que se recubrían de pan de oro, que salía después de aplicar el color y raspar; y </a:t>
            </a:r>
            <a:r>
              <a:rPr lang="es-ES" sz="2000" b="1">
                <a:latin typeface="Arial" charset="0"/>
              </a:rPr>
              <a:t>el encarnado</a:t>
            </a:r>
            <a:r>
              <a:rPr lang="es-ES" sz="2000">
                <a:latin typeface="Arial" charset="0"/>
              </a:rPr>
              <a:t>, sobre las zonas desnudas, que se cubrían de yeso antes de dar el color.</a:t>
            </a:r>
          </a:p>
          <a:p>
            <a:pPr>
              <a:lnSpc>
                <a:spcPct val="80000"/>
              </a:lnSpc>
              <a:buFontTx/>
              <a:buNone/>
            </a:pPr>
            <a:endParaRPr lang="es-ES" sz="2000"/>
          </a:p>
        </p:txBody>
      </p:sp>
      <p:pic>
        <p:nvPicPr>
          <p:cNvPr id="199684" name="Picture 4"/>
          <p:cNvPicPr>
            <a:picLocks noChangeArrowheads="1"/>
          </p:cNvPicPr>
          <p:nvPr/>
        </p:nvPicPr>
        <p:blipFill>
          <a:blip r:embed="rId2" cstate="print"/>
          <a:srcRect/>
          <a:stretch>
            <a:fillRect/>
          </a:stretch>
        </p:blipFill>
        <p:spPr bwMode="auto">
          <a:xfrm>
            <a:off x="1116013" y="2187575"/>
            <a:ext cx="2782887" cy="4410075"/>
          </a:xfrm>
          <a:prstGeom prst="rect">
            <a:avLst/>
          </a:prstGeom>
          <a:noFill/>
          <a:ln w="9525">
            <a:noFill/>
            <a:miter lim="800000"/>
            <a:headEnd/>
            <a:tailEnd/>
          </a:ln>
          <a:effectLst/>
        </p:spPr>
      </p:pic>
      <p:pic>
        <p:nvPicPr>
          <p:cNvPr id="199685" name="Picture 5" descr="327px-Sacrificio_de_Isaac-1_(Alonso_Berruguete)"/>
          <p:cNvPicPr>
            <a:picLocks noChangeAspect="1" noChangeArrowheads="1"/>
          </p:cNvPicPr>
          <p:nvPr/>
        </p:nvPicPr>
        <p:blipFill>
          <a:blip r:embed="rId3" cstate="print"/>
          <a:srcRect/>
          <a:stretch>
            <a:fillRect/>
          </a:stretch>
        </p:blipFill>
        <p:spPr bwMode="auto">
          <a:xfrm>
            <a:off x="4716463" y="2132013"/>
            <a:ext cx="3529012" cy="4725987"/>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3360738" y="188913"/>
            <a:ext cx="5394325" cy="561975"/>
          </a:xfrm>
          <a:solidFill>
            <a:srgbClr val="000080"/>
          </a:solidFill>
          <a:ln w="12700" cap="flat">
            <a:solidFill>
              <a:schemeClr val="bg1"/>
            </a:solidFill>
          </a:ln>
        </p:spPr>
        <p:txBody>
          <a:bodyPr/>
          <a:lstStyle/>
          <a:p>
            <a:r>
              <a:rPr lang="es-ES" sz="1800" b="1">
                <a:solidFill>
                  <a:srgbClr val="FFFF00"/>
                </a:solidFill>
                <a:latin typeface="Arial" charset="0"/>
              </a:rPr>
              <a:t>LA IMAGINERÍA Y LA TALLA POLICROMADA</a:t>
            </a:r>
          </a:p>
        </p:txBody>
      </p:sp>
      <p:sp>
        <p:nvSpPr>
          <p:cNvPr id="200707" name="AutoShape 3"/>
          <p:cNvSpPr>
            <a:spLocks noChangeArrowheads="1"/>
          </p:cNvSpPr>
          <p:nvPr/>
        </p:nvSpPr>
        <p:spPr bwMode="auto">
          <a:xfrm>
            <a:off x="1328738" y="1547813"/>
            <a:ext cx="1203325" cy="447675"/>
          </a:xfrm>
          <a:prstGeom prst="rightArrow">
            <a:avLst>
              <a:gd name="adj1" fmla="val 50000"/>
              <a:gd name="adj2" fmla="val 134410"/>
            </a:avLst>
          </a:prstGeom>
          <a:solidFill>
            <a:schemeClr val="accent1"/>
          </a:solidFill>
          <a:ln w="12700">
            <a:solidFill>
              <a:schemeClr val="tx1"/>
            </a:solidFill>
            <a:miter lim="800000"/>
            <a:headEnd/>
            <a:tailEnd/>
          </a:ln>
          <a:effectLst/>
        </p:spPr>
        <p:txBody>
          <a:bodyPr wrap="none" anchor="ctr"/>
          <a:lstStyle/>
          <a:p>
            <a:endParaRPr lang="es-ES"/>
          </a:p>
        </p:txBody>
      </p:sp>
      <p:sp>
        <p:nvSpPr>
          <p:cNvPr id="200708" name="Rectangle 4"/>
          <p:cNvSpPr>
            <a:spLocks noChangeArrowheads="1"/>
          </p:cNvSpPr>
          <p:nvPr/>
        </p:nvSpPr>
        <p:spPr bwMode="auto">
          <a:xfrm>
            <a:off x="3421063" y="836613"/>
            <a:ext cx="5327650" cy="1109662"/>
          </a:xfrm>
          <a:prstGeom prst="rect">
            <a:avLst/>
          </a:prstGeom>
          <a:solidFill>
            <a:srgbClr val="0000FF"/>
          </a:solidFill>
          <a:ln w="12700">
            <a:solidFill>
              <a:schemeClr val="bg1"/>
            </a:solidFill>
            <a:miter lim="800000"/>
            <a:headEnd/>
            <a:tailEnd/>
          </a:ln>
          <a:effectLst/>
        </p:spPr>
        <p:txBody>
          <a:bodyPr lIns="92075" tIns="46038" rIns="92075" bIns="46038">
            <a:spAutoFit/>
          </a:bodyPr>
          <a:lstStyle/>
          <a:p>
            <a:pPr algn="ctr" defTabSz="762000"/>
            <a:r>
              <a:rPr lang="es-ES" sz="1800">
                <a:solidFill>
                  <a:schemeClr val="bg1"/>
                </a:solidFill>
                <a:latin typeface="Arial" charset="0"/>
              </a:rPr>
              <a:t>La </a:t>
            </a:r>
            <a:r>
              <a:rPr lang="es-ES" sz="1800" b="1">
                <a:solidFill>
                  <a:schemeClr val="bg1"/>
                </a:solidFill>
                <a:latin typeface="Arial" charset="0"/>
              </a:rPr>
              <a:t>madera</a:t>
            </a:r>
            <a:r>
              <a:rPr lang="es-ES" sz="1800">
                <a:solidFill>
                  <a:schemeClr val="bg1"/>
                </a:solidFill>
                <a:latin typeface="Arial" charset="0"/>
              </a:rPr>
              <a:t> (preferentemente de </a:t>
            </a:r>
            <a:r>
              <a:rPr lang="es-ES" sz="1800" b="1" i="1">
                <a:solidFill>
                  <a:schemeClr val="bg1"/>
                </a:solidFill>
                <a:latin typeface="Arial" charset="0"/>
              </a:rPr>
              <a:t>pino</a:t>
            </a:r>
            <a:r>
              <a:rPr lang="es-ES" sz="1800">
                <a:solidFill>
                  <a:schemeClr val="bg1"/>
                </a:solidFill>
                <a:latin typeface="Arial" charset="0"/>
              </a:rPr>
              <a:t>) se considera el material más idóneo para la expresión o fomento de la devoción. Existe, además, una</a:t>
            </a:r>
          </a:p>
          <a:p>
            <a:pPr algn="ctr" defTabSz="762000"/>
            <a:r>
              <a:rPr lang="es-ES" sz="1800">
                <a:solidFill>
                  <a:schemeClr val="bg1"/>
                </a:solidFill>
                <a:latin typeface="Arial" charset="0"/>
              </a:rPr>
              <a:t>rica tradición medieval de tallistas.</a:t>
            </a:r>
          </a:p>
        </p:txBody>
      </p:sp>
      <p:sp>
        <p:nvSpPr>
          <p:cNvPr id="200709" name="AutoShape 5"/>
          <p:cNvSpPr>
            <a:spLocks noChangeArrowheads="1"/>
          </p:cNvSpPr>
          <p:nvPr/>
        </p:nvSpPr>
        <p:spPr bwMode="auto">
          <a:xfrm>
            <a:off x="1023938" y="2187575"/>
            <a:ext cx="1000125" cy="561975"/>
          </a:xfrm>
          <a:prstGeom prst="downArrow">
            <a:avLst>
              <a:gd name="adj1" fmla="val 50000"/>
              <a:gd name="adj2" fmla="val 50005"/>
            </a:avLst>
          </a:prstGeom>
          <a:solidFill>
            <a:schemeClr val="accent1"/>
          </a:solidFill>
          <a:ln w="12700">
            <a:solidFill>
              <a:schemeClr val="tx1"/>
            </a:solidFill>
            <a:miter lim="800000"/>
            <a:headEnd/>
            <a:tailEnd/>
          </a:ln>
          <a:effectLst/>
        </p:spPr>
        <p:txBody>
          <a:bodyPr wrap="none" anchor="ctr"/>
          <a:lstStyle/>
          <a:p>
            <a:endParaRPr lang="es-ES"/>
          </a:p>
        </p:txBody>
      </p:sp>
      <p:sp>
        <p:nvSpPr>
          <p:cNvPr id="200710" name="Rectangle 6"/>
          <p:cNvSpPr>
            <a:spLocks noChangeArrowheads="1"/>
          </p:cNvSpPr>
          <p:nvPr/>
        </p:nvSpPr>
        <p:spPr bwMode="auto">
          <a:xfrm>
            <a:off x="471488" y="2835275"/>
            <a:ext cx="8228012" cy="3392488"/>
          </a:xfrm>
          <a:prstGeom prst="rect">
            <a:avLst/>
          </a:prstGeom>
          <a:solidFill>
            <a:srgbClr val="339966"/>
          </a:solidFill>
          <a:ln w="38100">
            <a:solidFill>
              <a:schemeClr val="accent2"/>
            </a:solidFill>
            <a:miter lim="800000"/>
            <a:headEnd/>
            <a:tailEnd/>
          </a:ln>
          <a:effectLst/>
        </p:spPr>
        <p:txBody>
          <a:bodyPr lIns="92075" tIns="46038" rIns="92075" bIns="46038">
            <a:spAutoFit/>
          </a:bodyPr>
          <a:lstStyle/>
          <a:p>
            <a:pPr marL="342900" indent="-342900" defTabSz="762000">
              <a:buFontTx/>
              <a:buAutoNum type="arabicPeriod"/>
            </a:pPr>
            <a:r>
              <a:rPr lang="es-ES" sz="1800" b="1">
                <a:solidFill>
                  <a:schemeClr val="bg1"/>
                </a:solidFill>
                <a:latin typeface="Arial" charset="0"/>
              </a:rPr>
              <a:t>Se talla en el bloque de madera: queda una </a:t>
            </a:r>
            <a:r>
              <a:rPr lang="es-ES" sz="1800" b="1">
                <a:solidFill>
                  <a:srgbClr val="FFFF00"/>
                </a:solidFill>
                <a:latin typeface="Arial" charset="0"/>
              </a:rPr>
              <a:t>“</a:t>
            </a:r>
            <a:r>
              <a:rPr lang="es-ES" sz="1800" b="1" i="1">
                <a:solidFill>
                  <a:srgbClr val="FFFF00"/>
                </a:solidFill>
                <a:latin typeface="Arial" charset="0"/>
              </a:rPr>
              <a:t>escultura en blanco</a:t>
            </a:r>
            <a:r>
              <a:rPr lang="es-ES" sz="1800" b="1">
                <a:solidFill>
                  <a:srgbClr val="FFFF00"/>
                </a:solidFill>
                <a:latin typeface="Arial" charset="0"/>
              </a:rPr>
              <a:t>”.</a:t>
            </a:r>
          </a:p>
          <a:p>
            <a:pPr marL="342900" indent="-342900" defTabSz="762000"/>
            <a:endParaRPr lang="es-ES" sz="1800" b="1">
              <a:solidFill>
                <a:srgbClr val="FFFF00"/>
              </a:solidFill>
              <a:latin typeface="Arial" charset="0"/>
            </a:endParaRPr>
          </a:p>
          <a:p>
            <a:pPr marL="342900" indent="-342900" defTabSz="762000"/>
            <a:r>
              <a:rPr lang="es-ES" sz="1800" b="1">
                <a:solidFill>
                  <a:schemeClr val="bg1"/>
                </a:solidFill>
                <a:latin typeface="Arial" charset="0"/>
              </a:rPr>
              <a:t>2. Se </a:t>
            </a:r>
            <a:r>
              <a:rPr lang="es-ES" sz="1800" b="1" i="1">
                <a:solidFill>
                  <a:srgbClr val="FFFF00"/>
                </a:solidFill>
                <a:latin typeface="Arial" charset="0"/>
              </a:rPr>
              <a:t>apareja</a:t>
            </a:r>
            <a:r>
              <a:rPr lang="es-ES" sz="1800" b="1">
                <a:solidFill>
                  <a:schemeClr val="bg1"/>
                </a:solidFill>
                <a:latin typeface="Arial" charset="0"/>
              </a:rPr>
              <a:t> la escultura en blanco: se </a:t>
            </a:r>
            <a:r>
              <a:rPr lang="es-ES" sz="1800" b="1" i="1">
                <a:solidFill>
                  <a:srgbClr val="FFFF00"/>
                </a:solidFill>
                <a:latin typeface="Arial" charset="0"/>
              </a:rPr>
              <a:t>plastece</a:t>
            </a:r>
            <a:r>
              <a:rPr lang="es-ES" sz="1800" b="1">
                <a:solidFill>
                  <a:schemeClr val="bg1"/>
                </a:solidFill>
                <a:latin typeface="Arial" charset="0"/>
              </a:rPr>
              <a:t> con yeso fino, sin ocultar la calidad de la talla.</a:t>
            </a:r>
          </a:p>
          <a:p>
            <a:pPr marL="342900" indent="-342900" defTabSz="762000"/>
            <a:endParaRPr lang="es-ES" sz="1800" b="1">
              <a:solidFill>
                <a:schemeClr val="bg1"/>
              </a:solidFill>
              <a:latin typeface="Arial" charset="0"/>
            </a:endParaRPr>
          </a:p>
          <a:p>
            <a:pPr marL="342900" indent="-342900" defTabSz="762000"/>
            <a:r>
              <a:rPr lang="es-ES" sz="1800" b="1">
                <a:solidFill>
                  <a:schemeClr val="bg1"/>
                </a:solidFill>
                <a:latin typeface="Arial" charset="0"/>
              </a:rPr>
              <a:t>3. Sobre esta capa de yeso se aplicaba en las zonas de carne y en las de vestido una arcilla rojiza muy fina.</a:t>
            </a:r>
          </a:p>
          <a:p>
            <a:pPr marL="342900" indent="-342900" defTabSz="762000"/>
            <a:endParaRPr lang="es-ES" sz="1800" b="1">
              <a:solidFill>
                <a:schemeClr val="bg1"/>
              </a:solidFill>
              <a:latin typeface="Arial" charset="0"/>
            </a:endParaRPr>
          </a:p>
          <a:p>
            <a:pPr marL="342900" indent="-342900" defTabSz="762000"/>
            <a:r>
              <a:rPr lang="es-ES" sz="1800" b="1">
                <a:solidFill>
                  <a:schemeClr val="bg1"/>
                </a:solidFill>
                <a:latin typeface="Arial" charset="0"/>
              </a:rPr>
              <a:t>4. Sobre estas superficies se aplicaban </a:t>
            </a:r>
            <a:r>
              <a:rPr lang="es-ES" sz="1800" b="1" i="1">
                <a:solidFill>
                  <a:srgbClr val="FFFF00"/>
                </a:solidFill>
                <a:latin typeface="Arial" charset="0"/>
              </a:rPr>
              <a:t>panes de oro</a:t>
            </a:r>
            <a:r>
              <a:rPr lang="es-ES" sz="1800" b="1">
                <a:solidFill>
                  <a:schemeClr val="bg1"/>
                </a:solidFill>
                <a:latin typeface="Arial" charset="0"/>
              </a:rPr>
              <a:t> sobre los que, una vez </a:t>
            </a:r>
            <a:r>
              <a:rPr lang="es-ES" sz="1800" b="1" i="1">
                <a:solidFill>
                  <a:srgbClr val="FFFF00"/>
                </a:solidFill>
                <a:latin typeface="Arial" charset="0"/>
              </a:rPr>
              <a:t>bruñidos</a:t>
            </a:r>
            <a:r>
              <a:rPr lang="es-ES" sz="1800" b="1">
                <a:solidFill>
                  <a:schemeClr val="bg1"/>
                </a:solidFill>
                <a:latin typeface="Arial" charset="0"/>
              </a:rPr>
              <a:t>, se aplicaban los colores lisos mediante el </a:t>
            </a:r>
            <a:r>
              <a:rPr lang="es-ES" sz="1800" b="1" i="1">
                <a:solidFill>
                  <a:srgbClr val="FFFF00"/>
                </a:solidFill>
                <a:latin typeface="Arial" charset="0"/>
              </a:rPr>
              <a:t>estofado</a:t>
            </a:r>
            <a:r>
              <a:rPr lang="es-ES" sz="1800" b="1">
                <a:solidFill>
                  <a:schemeClr val="bg1"/>
                </a:solidFill>
                <a:latin typeface="Arial" charset="0"/>
              </a:rPr>
              <a:t>.</a:t>
            </a:r>
          </a:p>
          <a:p>
            <a:pPr marL="342900" indent="-342900" defTabSz="762000"/>
            <a:endParaRPr lang="es-ES" sz="1800" b="1">
              <a:solidFill>
                <a:schemeClr val="bg1"/>
              </a:solidFill>
              <a:latin typeface="Arial" charset="0"/>
            </a:endParaRPr>
          </a:p>
          <a:p>
            <a:pPr marL="342900" indent="-342900" defTabSz="762000"/>
            <a:r>
              <a:rPr lang="es-ES" sz="1800" b="1">
                <a:solidFill>
                  <a:schemeClr val="bg1"/>
                </a:solidFill>
                <a:latin typeface="Arial" charset="0"/>
              </a:rPr>
              <a:t>5. En las zonas correspondientes a las carnes se procedía al </a:t>
            </a:r>
            <a:r>
              <a:rPr lang="es-ES" sz="1800" b="1" i="1">
                <a:solidFill>
                  <a:srgbClr val="FFFF00"/>
                </a:solidFill>
                <a:latin typeface="Arial" charset="0"/>
              </a:rPr>
              <a:t>encarnado</a:t>
            </a:r>
            <a:r>
              <a:rPr lang="es-ES" sz="1800" b="1">
                <a:solidFill>
                  <a:schemeClr val="bg1"/>
                </a:solidFill>
                <a:latin typeface="Arial" charset="0"/>
              </a:rPr>
              <a:t>.</a:t>
            </a:r>
          </a:p>
        </p:txBody>
      </p:sp>
      <p:sp>
        <p:nvSpPr>
          <p:cNvPr id="200711" name="Rectangle 7"/>
          <p:cNvSpPr>
            <a:spLocks noChangeArrowheads="1"/>
          </p:cNvSpPr>
          <p:nvPr/>
        </p:nvSpPr>
        <p:spPr bwMode="auto">
          <a:xfrm>
            <a:off x="2266950" y="2403475"/>
            <a:ext cx="1465263" cy="274638"/>
          </a:xfrm>
          <a:prstGeom prst="rect">
            <a:avLst/>
          </a:prstGeom>
          <a:noFill/>
          <a:ln w="9525">
            <a:noFill/>
            <a:miter lim="800000"/>
            <a:headEnd/>
            <a:tailEnd/>
          </a:ln>
          <a:effectLst/>
        </p:spPr>
        <p:txBody>
          <a:bodyPr wrap="none" lIns="92075" tIns="46038" rIns="92075" bIns="46038">
            <a:spAutoFit/>
          </a:bodyPr>
          <a:lstStyle/>
          <a:p>
            <a:pPr defTabSz="762000"/>
            <a:r>
              <a:rPr lang="es-ES" sz="1800" b="1" u="sng">
                <a:solidFill>
                  <a:schemeClr val="bg1"/>
                </a:solidFill>
                <a:latin typeface="Arial" charset="0"/>
              </a:rPr>
              <a:t>Técnica</a:t>
            </a:r>
            <a:r>
              <a:rPr lang="es-ES" sz="1800" b="1">
                <a:solidFill>
                  <a:schemeClr val="bg1"/>
                </a:solidFill>
                <a:latin typeface="Arial" charset="0"/>
              </a:rPr>
              <a:t> </a:t>
            </a:r>
          </a:p>
        </p:txBody>
      </p:sp>
      <p:pic>
        <p:nvPicPr>
          <p:cNvPr id="200712" name="Picture 8"/>
          <p:cNvPicPr>
            <a:picLocks noChangeArrowheads="1"/>
          </p:cNvPicPr>
          <p:nvPr/>
        </p:nvPicPr>
        <p:blipFill>
          <a:blip r:embed="rId2" cstate="print"/>
          <a:srcRect/>
          <a:stretch>
            <a:fillRect/>
          </a:stretch>
        </p:blipFill>
        <p:spPr bwMode="auto">
          <a:xfrm>
            <a:off x="525463" y="80963"/>
            <a:ext cx="2174875" cy="2047875"/>
          </a:xfrm>
          <a:prstGeom prst="rect">
            <a:avLst/>
          </a:prstGeom>
          <a:noFill/>
          <a:ln w="25400">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1979613" y="4940300"/>
            <a:ext cx="7092950" cy="1728788"/>
          </a:xfrm>
          <a:prstGeom prst="rect">
            <a:avLst/>
          </a:prstGeom>
          <a:noFill/>
          <a:ln w="9525">
            <a:noFill/>
            <a:miter lim="800000"/>
            <a:headEnd/>
            <a:tailEnd/>
          </a:ln>
          <a:effectLst/>
        </p:spPr>
        <p:txBody>
          <a:bodyPr anchor="ctr"/>
          <a:lstStyle/>
          <a:p>
            <a:pPr algn="ctr">
              <a:spcBef>
                <a:spcPct val="20000"/>
              </a:spcBef>
            </a:pPr>
            <a:r>
              <a:rPr lang="es-ES" sz="4800" b="1">
                <a:solidFill>
                  <a:schemeClr val="bg1"/>
                </a:solidFill>
                <a:latin typeface="Arial" charset="0"/>
              </a:rPr>
              <a:t>La escultura barroca española: la imaginería</a:t>
            </a:r>
          </a:p>
        </p:txBody>
      </p:sp>
      <p:sp>
        <p:nvSpPr>
          <p:cNvPr id="201731" name="Text Box 3"/>
          <p:cNvSpPr txBox="1">
            <a:spLocks noChangeArrowheads="1"/>
          </p:cNvSpPr>
          <p:nvPr/>
        </p:nvSpPr>
        <p:spPr bwMode="auto">
          <a:xfrm rot="-5400000">
            <a:off x="-2470150" y="2466975"/>
            <a:ext cx="6861175" cy="1920875"/>
          </a:xfrm>
          <a:prstGeom prst="rect">
            <a:avLst/>
          </a:prstGeom>
          <a:solidFill>
            <a:srgbClr val="FF9900"/>
          </a:solidFill>
          <a:ln w="9525">
            <a:noFill/>
            <a:miter lim="800000"/>
            <a:headEnd/>
            <a:tailEnd/>
          </a:ln>
          <a:effectLst/>
        </p:spPr>
        <p:txBody>
          <a:bodyPr>
            <a:spAutoFit/>
          </a:bodyPr>
          <a:lstStyle/>
          <a:p>
            <a:pPr algn="ctr" eaLnBrk="1" hangingPunct="1"/>
            <a:r>
              <a:rPr lang="es-ES" sz="6000" b="1">
                <a:latin typeface="Arial" charset="0"/>
              </a:rPr>
              <a:t>EL ARTE</a:t>
            </a:r>
          </a:p>
          <a:p>
            <a:pPr algn="ctr" eaLnBrk="1" hangingPunct="1"/>
            <a:r>
              <a:rPr lang="es-ES" sz="6000" b="1">
                <a:latin typeface="Arial" charset="0"/>
              </a:rPr>
              <a:t>BARROCO</a:t>
            </a:r>
          </a:p>
        </p:txBody>
      </p:sp>
      <p:pic>
        <p:nvPicPr>
          <p:cNvPr id="201732" name="Picture 4" descr="prend3"/>
          <p:cNvPicPr>
            <a:picLocks noChangeAspect="1" noChangeArrowheads="1"/>
          </p:cNvPicPr>
          <p:nvPr/>
        </p:nvPicPr>
        <p:blipFill>
          <a:blip r:embed="rId2" cstate="print"/>
          <a:srcRect/>
          <a:stretch>
            <a:fillRect/>
          </a:stretch>
        </p:blipFill>
        <p:spPr bwMode="auto">
          <a:xfrm>
            <a:off x="2411413" y="333375"/>
            <a:ext cx="6048375" cy="4589463"/>
          </a:xfrm>
          <a:prstGeom prst="rect">
            <a:avLst/>
          </a:prstGeom>
          <a:noFill/>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242888"/>
            <a:ext cx="5940425" cy="522287"/>
          </a:xfrm>
        </p:spPr>
        <p:txBody>
          <a:bodyPr/>
          <a:lstStyle/>
          <a:p>
            <a:r>
              <a:rPr lang="es-ES" sz="2800" b="1">
                <a:solidFill>
                  <a:srgbClr val="FF9900"/>
                </a:solidFill>
                <a:latin typeface="Arial" charset="0"/>
              </a:rPr>
              <a:t>Características generales</a:t>
            </a:r>
          </a:p>
        </p:txBody>
      </p:sp>
      <p:sp>
        <p:nvSpPr>
          <p:cNvPr id="78851" name="Rectangle 3"/>
          <p:cNvSpPr>
            <a:spLocks noGrp="1" noChangeArrowheads="1"/>
          </p:cNvSpPr>
          <p:nvPr>
            <p:ph type="body" idx="4294967295"/>
          </p:nvPr>
        </p:nvSpPr>
        <p:spPr>
          <a:xfrm>
            <a:off x="252413" y="909638"/>
            <a:ext cx="4679950" cy="5688012"/>
          </a:xfrm>
          <a:prstGeom prst="rect">
            <a:avLst/>
          </a:prstGeom>
        </p:spPr>
        <p:txBody>
          <a:bodyPr/>
          <a:lstStyle/>
          <a:p>
            <a:pPr marL="609600" indent="-609600">
              <a:lnSpc>
                <a:spcPct val="80000"/>
              </a:lnSpc>
            </a:pPr>
            <a:r>
              <a:rPr lang="es-ES_tradnl" sz="2000" b="1">
                <a:latin typeface="Arial" charset="0"/>
              </a:rPr>
              <a:t>La temática  es casi exclusivamente religiosa, sólo en el ámbito de la Corte habrá escultura monumental. Los temas mitológicos y profanos estarán ausentes. </a:t>
            </a:r>
          </a:p>
          <a:p>
            <a:pPr marL="609600" indent="-609600">
              <a:lnSpc>
                <a:spcPct val="80000"/>
              </a:lnSpc>
              <a:buFontTx/>
              <a:buNone/>
            </a:pPr>
            <a:endParaRPr lang="es-ES_tradnl" sz="2000" b="1">
              <a:latin typeface="Arial" charset="0"/>
            </a:endParaRPr>
          </a:p>
          <a:p>
            <a:pPr marL="609600" indent="-609600">
              <a:lnSpc>
                <a:spcPct val="80000"/>
              </a:lnSpc>
            </a:pPr>
            <a:r>
              <a:rPr lang="es-ES_tradnl" sz="2000" b="1">
                <a:latin typeface="Arial" charset="0"/>
              </a:rPr>
              <a:t>Se siguen realizando retablos, donde aparecen figuras exentas y algunas veces en bajorrelieve. También </a:t>
            </a:r>
            <a:r>
              <a:rPr lang="es-ES" sz="2000" b="1">
                <a:latin typeface="Arial" charset="0"/>
              </a:rPr>
              <a:t> sillerías de coro y </a:t>
            </a:r>
            <a:r>
              <a:rPr lang="es-ES" sz="2000" b="1" i="1">
                <a:latin typeface="Arial" charset="0"/>
              </a:rPr>
              <a:t> pasos</a:t>
            </a:r>
            <a:r>
              <a:rPr lang="es-ES" sz="2000" b="1">
                <a:latin typeface="Arial" charset="0"/>
              </a:rPr>
              <a:t> de Semana Santa. </a:t>
            </a:r>
          </a:p>
          <a:p>
            <a:pPr marL="609600" indent="-609600">
              <a:lnSpc>
                <a:spcPct val="80000"/>
              </a:lnSpc>
            </a:pPr>
            <a:endParaRPr lang="es-ES" sz="2000" b="1">
              <a:latin typeface="Arial" charset="0"/>
            </a:endParaRPr>
          </a:p>
          <a:p>
            <a:pPr marL="609600" indent="-609600">
              <a:lnSpc>
                <a:spcPct val="80000"/>
              </a:lnSpc>
            </a:pPr>
            <a:r>
              <a:rPr lang="es-ES" sz="2000" b="1">
                <a:latin typeface="Arial" charset="0"/>
              </a:rPr>
              <a:t>Se produce la decadencia de la escultura funeraria.</a:t>
            </a:r>
            <a:r>
              <a:rPr lang="es-ES" sz="2000">
                <a:latin typeface="Arial" charset="0"/>
              </a:rPr>
              <a:t> </a:t>
            </a:r>
            <a:endParaRPr lang="es-ES_tradnl" sz="2000" b="1">
              <a:latin typeface="Arial" charset="0"/>
            </a:endParaRPr>
          </a:p>
          <a:p>
            <a:pPr marL="609600" indent="-609600">
              <a:lnSpc>
                <a:spcPct val="80000"/>
              </a:lnSpc>
              <a:buFontTx/>
              <a:buNone/>
            </a:pPr>
            <a:endParaRPr lang="es-ES_tradnl" sz="2000" b="1">
              <a:latin typeface="Arial" charset="0"/>
            </a:endParaRPr>
          </a:p>
          <a:p>
            <a:pPr marL="609600" indent="-609600">
              <a:lnSpc>
                <a:spcPct val="80000"/>
              </a:lnSpc>
            </a:pPr>
            <a:r>
              <a:rPr lang="es-ES_tradnl" sz="2000" b="1">
                <a:latin typeface="Arial" charset="0"/>
              </a:rPr>
              <a:t>El material más empleado es la madera, siguiendo la tradición hispana, normalmente policromada</a:t>
            </a:r>
          </a:p>
          <a:p>
            <a:pPr marL="609600" indent="-609600">
              <a:lnSpc>
                <a:spcPct val="80000"/>
              </a:lnSpc>
              <a:buFontTx/>
              <a:buNone/>
            </a:pPr>
            <a:endParaRPr lang="es-ES_tradnl" sz="2000" b="1">
              <a:latin typeface="Arial" charset="0"/>
            </a:endParaRPr>
          </a:p>
        </p:txBody>
      </p:sp>
      <p:pic>
        <p:nvPicPr>
          <p:cNvPr id="78852" name="Picture 4"/>
          <p:cNvPicPr>
            <a:picLocks noChangeArrowheads="1"/>
          </p:cNvPicPr>
          <p:nvPr/>
        </p:nvPicPr>
        <p:blipFill>
          <a:blip r:embed="rId2" cstate="print"/>
          <a:srcRect/>
          <a:stretch>
            <a:fillRect/>
          </a:stretch>
        </p:blipFill>
        <p:spPr bwMode="auto">
          <a:xfrm>
            <a:off x="6156325" y="260350"/>
            <a:ext cx="2087563" cy="2665413"/>
          </a:xfrm>
          <a:prstGeom prst="rect">
            <a:avLst/>
          </a:prstGeom>
          <a:noFill/>
          <a:ln w="9525">
            <a:noFill/>
            <a:miter lim="800000"/>
            <a:headEnd/>
            <a:tailEnd/>
          </a:ln>
          <a:effectLst/>
        </p:spPr>
      </p:pic>
      <p:pic>
        <p:nvPicPr>
          <p:cNvPr id="78855" name="Picture 7" descr="Paso de tengo Sed"/>
          <p:cNvPicPr>
            <a:picLocks noChangeAspect="1" noChangeArrowheads="1"/>
          </p:cNvPicPr>
          <p:nvPr/>
        </p:nvPicPr>
        <p:blipFill>
          <a:blip r:embed="rId3" cstate="print"/>
          <a:srcRect/>
          <a:stretch>
            <a:fillRect/>
          </a:stretch>
        </p:blipFill>
        <p:spPr bwMode="auto">
          <a:xfrm>
            <a:off x="5241925" y="3284538"/>
            <a:ext cx="3902075" cy="33575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78851">
                                            <p:txEl>
                                              <p:pRg st="0" end="0"/>
                                            </p:txEl>
                                          </p:spTgt>
                                        </p:tgtEl>
                                        <p:attrNameLst>
                                          <p:attrName>style.visibility</p:attrName>
                                        </p:attrNameLst>
                                      </p:cBhvr>
                                      <p:to>
                                        <p:strVal val="visible"/>
                                      </p:to>
                                    </p:set>
                                    <p:anim calcmode="discrete" valueType="clr">
                                      <p:cBhvr override="childStyle">
                                        <p:cTn id="7" dur="80"/>
                                        <p:tgtEl>
                                          <p:spTgt spid="7885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885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78851">
                                            <p:txEl>
                                              <p:pRg st="0" end="0"/>
                                            </p:txEl>
                                          </p:spTgt>
                                        </p:tgtEl>
                                        <p:attrNameLst>
                                          <p:attrName>fill.type</p:attrName>
                                        </p:attrNameLst>
                                      </p:cBhvr>
                                      <p:to>
                                        <p:strVal val="solid"/>
                                      </p:to>
                                    </p:set>
                                  </p:childTnLst>
                                </p:cTn>
                              </p:par>
                            </p:childTnLst>
                          </p:cTn>
                        </p:par>
                        <p:par>
                          <p:cTn id="10" fill="hold">
                            <p:stCondLst>
                              <p:cond delay="532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78851">
                                            <p:txEl>
                                              <p:pRg st="2" end="2"/>
                                            </p:txEl>
                                          </p:spTgt>
                                        </p:tgtEl>
                                        <p:attrNameLst>
                                          <p:attrName>style.visibility</p:attrName>
                                        </p:attrNameLst>
                                      </p:cBhvr>
                                      <p:to>
                                        <p:strVal val="visible"/>
                                      </p:to>
                                    </p:set>
                                    <p:anim calcmode="discrete" valueType="clr">
                                      <p:cBhvr override="childStyle">
                                        <p:cTn id="13" dur="80"/>
                                        <p:tgtEl>
                                          <p:spTgt spid="7885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78851">
                                            <p:txEl>
                                              <p:pRg st="2" end="2"/>
                                            </p:txEl>
                                          </p:spTgt>
                                        </p:tgtEl>
                                        <p:attrNameLst>
                                          <p:attrName>fillcolor</p:attrName>
                                        </p:attrNameLst>
                                      </p:cBhvr>
                                      <p:tavLst>
                                        <p:tav tm="0">
                                          <p:val>
                                            <p:clrVal>
                                              <a:schemeClr val="accent2"/>
                                            </p:clrVal>
                                          </p:val>
                                        </p:tav>
                                        <p:tav tm="50000">
                                          <p:val>
                                            <p:clrVal>
                                              <a:schemeClr val="hlink"/>
                                            </p:clrVal>
                                          </p:val>
                                        </p:tav>
                                      </p:tavLst>
                                    </p:anim>
                                    <p:set>
                                      <p:cBhvr>
                                        <p:cTn id="15" dur="80"/>
                                        <p:tgtEl>
                                          <p:spTgt spid="78851">
                                            <p:txEl>
                                              <p:pRg st="2" end="2"/>
                                            </p:txEl>
                                          </p:spTgt>
                                        </p:tgtEl>
                                        <p:attrNameLst>
                                          <p:attrName>fill.type</p:attrName>
                                        </p:attrNameLst>
                                      </p:cBhvr>
                                      <p:to>
                                        <p:strVal val="solid"/>
                                      </p:to>
                                    </p:set>
                                  </p:childTnLst>
                                </p:cTn>
                              </p:par>
                            </p:childTnLst>
                          </p:cTn>
                        </p:par>
                        <p:par>
                          <p:cTn id="16" fill="hold">
                            <p:stCondLst>
                              <p:cond delay="1032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78851">
                                            <p:txEl>
                                              <p:pRg st="4" end="4"/>
                                            </p:txEl>
                                          </p:spTgt>
                                        </p:tgtEl>
                                        <p:attrNameLst>
                                          <p:attrName>style.visibility</p:attrName>
                                        </p:attrNameLst>
                                      </p:cBhvr>
                                      <p:to>
                                        <p:strVal val="visible"/>
                                      </p:to>
                                    </p:set>
                                    <p:anim calcmode="discrete" valueType="clr">
                                      <p:cBhvr override="childStyle">
                                        <p:cTn id="19" dur="80"/>
                                        <p:tgtEl>
                                          <p:spTgt spid="78851">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78851">
                                            <p:txEl>
                                              <p:pRg st="4" end="4"/>
                                            </p:txEl>
                                          </p:spTgt>
                                        </p:tgtEl>
                                        <p:attrNameLst>
                                          <p:attrName>fillcolor</p:attrName>
                                        </p:attrNameLst>
                                      </p:cBhvr>
                                      <p:tavLst>
                                        <p:tav tm="0">
                                          <p:val>
                                            <p:clrVal>
                                              <a:schemeClr val="accent2"/>
                                            </p:clrVal>
                                          </p:val>
                                        </p:tav>
                                        <p:tav tm="50000">
                                          <p:val>
                                            <p:clrVal>
                                              <a:schemeClr val="hlink"/>
                                            </p:clrVal>
                                          </p:val>
                                        </p:tav>
                                      </p:tavLst>
                                    </p:anim>
                                    <p:set>
                                      <p:cBhvr>
                                        <p:cTn id="21" dur="80"/>
                                        <p:tgtEl>
                                          <p:spTgt spid="78851">
                                            <p:txEl>
                                              <p:pRg st="4" end="4"/>
                                            </p:txEl>
                                          </p:spTgt>
                                        </p:tgtEl>
                                        <p:attrNameLst>
                                          <p:attrName>fill.type</p:attrName>
                                        </p:attrNameLst>
                                      </p:cBhvr>
                                      <p:to>
                                        <p:strVal val="solid"/>
                                      </p:to>
                                    </p:set>
                                  </p:childTnLst>
                                </p:cTn>
                              </p:par>
                            </p:childTnLst>
                          </p:cTn>
                        </p:par>
                        <p:par>
                          <p:cTn id="22" fill="hold">
                            <p:stCondLst>
                              <p:cond delay="1212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78851">
                                            <p:txEl>
                                              <p:pRg st="6" end="6"/>
                                            </p:txEl>
                                          </p:spTgt>
                                        </p:tgtEl>
                                        <p:attrNameLst>
                                          <p:attrName>style.visibility</p:attrName>
                                        </p:attrNameLst>
                                      </p:cBhvr>
                                      <p:to>
                                        <p:strVal val="visible"/>
                                      </p:to>
                                    </p:set>
                                    <p:anim calcmode="discrete" valueType="clr">
                                      <p:cBhvr override="childStyle">
                                        <p:cTn id="25" dur="80"/>
                                        <p:tgtEl>
                                          <p:spTgt spid="78851">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78851">
                                            <p:txEl>
                                              <p:pRg st="6" end="6"/>
                                            </p:txEl>
                                          </p:spTgt>
                                        </p:tgtEl>
                                        <p:attrNameLst>
                                          <p:attrName>fillcolor</p:attrName>
                                        </p:attrNameLst>
                                      </p:cBhvr>
                                      <p:tavLst>
                                        <p:tav tm="0">
                                          <p:val>
                                            <p:clrVal>
                                              <a:schemeClr val="accent2"/>
                                            </p:clrVal>
                                          </p:val>
                                        </p:tav>
                                        <p:tav tm="50000">
                                          <p:val>
                                            <p:clrVal>
                                              <a:schemeClr val="hlink"/>
                                            </p:clrVal>
                                          </p:val>
                                        </p:tav>
                                      </p:tavLst>
                                    </p:anim>
                                    <p:set>
                                      <p:cBhvr>
                                        <p:cTn id="27" dur="80"/>
                                        <p:tgtEl>
                                          <p:spTgt spid="78851">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4294967295"/>
          </p:nvPr>
        </p:nvSpPr>
        <p:spPr>
          <a:xfrm>
            <a:off x="-36513" y="404813"/>
            <a:ext cx="4249738" cy="6048375"/>
          </a:xfrm>
          <a:prstGeom prst="rect">
            <a:avLst/>
          </a:prstGeom>
        </p:spPr>
        <p:txBody>
          <a:bodyPr/>
          <a:lstStyle/>
          <a:p>
            <a:pPr>
              <a:lnSpc>
                <a:spcPct val="80000"/>
              </a:lnSpc>
            </a:pPr>
            <a:r>
              <a:rPr lang="es-ES" sz="1800" b="1">
                <a:latin typeface="Arial" charset="0"/>
              </a:rPr>
              <a:t>Realismo: se recurre a postizos como el empleo de pelo auténtico,  ojos de cristal, lágrimas de cera, etc.  Se crearon </a:t>
            </a:r>
            <a:r>
              <a:rPr lang="es-ES" sz="1800" b="1" i="1">
                <a:effectLst>
                  <a:outerShdw blurRad="38100" dist="38100" dir="2700000" algn="tl">
                    <a:srgbClr val="C0C0C0"/>
                  </a:outerShdw>
                </a:effectLst>
                <a:latin typeface="Arial" charset="0"/>
              </a:rPr>
              <a:t>imágenes de vestir</a:t>
            </a:r>
            <a:r>
              <a:rPr lang="es-ES" sz="1800" b="1">
                <a:latin typeface="Arial" charset="0"/>
              </a:rPr>
              <a:t>, en las que se tallaban cabeza, manos y pies para vestirlas con ropa real.</a:t>
            </a:r>
            <a:r>
              <a:rPr lang="es-ES_tradnl" sz="1800" b="1">
                <a:latin typeface="Arial" charset="0"/>
              </a:rPr>
              <a:t> </a:t>
            </a:r>
          </a:p>
          <a:p>
            <a:pPr>
              <a:lnSpc>
                <a:spcPct val="80000"/>
              </a:lnSpc>
              <a:buFontTx/>
              <a:buNone/>
            </a:pPr>
            <a:endParaRPr lang="es-ES_tradnl" sz="1800" b="1">
              <a:latin typeface="Arial" charset="0"/>
            </a:endParaRPr>
          </a:p>
          <a:p>
            <a:pPr>
              <a:lnSpc>
                <a:spcPct val="80000"/>
              </a:lnSpc>
            </a:pPr>
            <a:r>
              <a:rPr lang="es-ES_tradnl" sz="1800" b="1">
                <a:latin typeface="Arial" charset="0"/>
              </a:rPr>
              <a:t>Los artistas logran la expresión de los sentimientos en las figuras: dolor, angustia, muerte, éxtasis. </a:t>
            </a:r>
          </a:p>
          <a:p>
            <a:pPr>
              <a:lnSpc>
                <a:spcPct val="80000"/>
              </a:lnSpc>
              <a:buFontTx/>
              <a:buNone/>
            </a:pPr>
            <a:endParaRPr lang="es-ES_tradnl" sz="1800" b="1">
              <a:latin typeface="Arial" charset="0"/>
            </a:endParaRPr>
          </a:p>
          <a:p>
            <a:pPr>
              <a:lnSpc>
                <a:spcPct val="80000"/>
              </a:lnSpc>
            </a:pPr>
            <a:r>
              <a:rPr lang="es-ES_tradnl" sz="1800" b="1">
                <a:latin typeface="Arial" charset="0"/>
              </a:rPr>
              <a:t>La finalidad de las esculturas es sugerir una profunda </a:t>
            </a:r>
            <a:r>
              <a:rPr lang="es-ES_tradnl" sz="1800" b="1">
                <a:effectLst>
                  <a:outerShdw blurRad="38100" dist="38100" dir="2700000" algn="tl">
                    <a:srgbClr val="C0C0C0"/>
                  </a:outerShdw>
                </a:effectLst>
                <a:latin typeface="Arial" charset="0"/>
              </a:rPr>
              <a:t>emoción </a:t>
            </a:r>
            <a:r>
              <a:rPr lang="es-ES_tradnl" sz="1800" b="1">
                <a:latin typeface="Arial" charset="0"/>
              </a:rPr>
              <a:t>religiosa en el espectador, en consonancia con el espíritu de la Contrarreforma católica, de la que España es firme defensora. </a:t>
            </a:r>
          </a:p>
          <a:p>
            <a:pPr>
              <a:lnSpc>
                <a:spcPct val="80000"/>
              </a:lnSpc>
              <a:buFontTx/>
              <a:buNone/>
            </a:pPr>
            <a:endParaRPr lang="es-ES_tradnl" sz="1800" b="1">
              <a:latin typeface="Arial" charset="0"/>
            </a:endParaRPr>
          </a:p>
          <a:p>
            <a:pPr>
              <a:lnSpc>
                <a:spcPct val="80000"/>
              </a:lnSpc>
            </a:pPr>
            <a:r>
              <a:rPr lang="es-ES_tradnl" sz="1800" b="1">
                <a:latin typeface="Arial" charset="0"/>
              </a:rPr>
              <a:t>La teatralidad barroca alcanza en la imaginería española su máxima expresión.</a:t>
            </a:r>
            <a:endParaRPr lang="es-ES" sz="1800" b="1">
              <a:latin typeface="Arial" charset="0"/>
            </a:endParaRPr>
          </a:p>
          <a:p>
            <a:pPr>
              <a:lnSpc>
                <a:spcPct val="80000"/>
              </a:lnSpc>
            </a:pPr>
            <a:endParaRPr lang="es-ES" sz="1800">
              <a:latin typeface="Arial" charset="0"/>
            </a:endParaRPr>
          </a:p>
        </p:txBody>
      </p:sp>
      <p:pic>
        <p:nvPicPr>
          <p:cNvPr id="51205" name="Picture 5" descr="xtoluzdt2"/>
          <p:cNvPicPr>
            <a:picLocks noChangeAspect="1" noChangeArrowheads="1"/>
          </p:cNvPicPr>
          <p:nvPr/>
        </p:nvPicPr>
        <p:blipFill>
          <a:blip r:embed="rId2" cstate="print"/>
          <a:srcRect/>
          <a:stretch>
            <a:fillRect/>
          </a:stretch>
        </p:blipFill>
        <p:spPr bwMode="auto">
          <a:xfrm>
            <a:off x="5214938" y="881063"/>
            <a:ext cx="3929062" cy="5976937"/>
          </a:xfrm>
          <a:prstGeom prst="rect">
            <a:avLst/>
          </a:prstGeom>
          <a:noFill/>
        </p:spPr>
      </p:pic>
      <p:pic>
        <p:nvPicPr>
          <p:cNvPr id="51206" name="Picture 2" descr="http://2.bp.blogspot.com/-6MivG5itTV4/TkqaOEHWIJI/AAAAAAAAGm8/sKIAXkwItY0/s1600/2.jpg"/>
          <p:cNvPicPr>
            <a:picLocks noChangeAspect="1" noChangeArrowheads="1"/>
          </p:cNvPicPr>
          <p:nvPr/>
        </p:nvPicPr>
        <p:blipFill>
          <a:blip r:embed="rId3" cstate="print"/>
          <a:srcRect/>
          <a:stretch>
            <a:fillRect/>
          </a:stretch>
        </p:blipFill>
        <p:spPr bwMode="auto">
          <a:xfrm>
            <a:off x="4140200" y="0"/>
            <a:ext cx="2087563" cy="19669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51203">
                                            <p:txEl>
                                              <p:pRg st="0" end="0"/>
                                            </p:txEl>
                                          </p:spTgt>
                                        </p:tgtEl>
                                        <p:attrNameLst>
                                          <p:attrName>style.visibility</p:attrName>
                                        </p:attrNameLst>
                                      </p:cBhvr>
                                      <p:to>
                                        <p:strVal val="visible"/>
                                      </p:to>
                                    </p:set>
                                    <p:anim calcmode="discrete" valueType="clr">
                                      <p:cBhvr override="childStyle">
                                        <p:cTn id="7" dur="80"/>
                                        <p:tgtEl>
                                          <p:spTgt spid="5120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20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1203">
                                            <p:txEl>
                                              <p:pRg st="0" end="0"/>
                                            </p:txEl>
                                          </p:spTgt>
                                        </p:tgtEl>
                                        <p:attrNameLst>
                                          <p:attrName>fill.type</p:attrName>
                                        </p:attrNameLst>
                                      </p:cBhvr>
                                      <p:to>
                                        <p:strVal val="solid"/>
                                      </p:to>
                                    </p:set>
                                  </p:childTnLst>
                                </p:cTn>
                              </p:par>
                            </p:childTnLst>
                          </p:cTn>
                        </p:par>
                        <p:par>
                          <p:cTn id="10" fill="hold">
                            <p:stCondLst>
                              <p:cond delay="7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51203">
                                            <p:txEl>
                                              <p:pRg st="2" end="2"/>
                                            </p:txEl>
                                          </p:spTgt>
                                        </p:tgtEl>
                                        <p:attrNameLst>
                                          <p:attrName>style.visibility</p:attrName>
                                        </p:attrNameLst>
                                      </p:cBhvr>
                                      <p:to>
                                        <p:strVal val="visible"/>
                                      </p:to>
                                    </p:set>
                                    <p:anim calcmode="discrete" valueType="clr">
                                      <p:cBhvr override="childStyle">
                                        <p:cTn id="13" dur="80"/>
                                        <p:tgtEl>
                                          <p:spTgt spid="5120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51203">
                                            <p:txEl>
                                              <p:pRg st="2" end="2"/>
                                            </p:txEl>
                                          </p:spTgt>
                                        </p:tgtEl>
                                        <p:attrNameLst>
                                          <p:attrName>fillcolor</p:attrName>
                                        </p:attrNameLst>
                                      </p:cBhvr>
                                      <p:tavLst>
                                        <p:tav tm="0">
                                          <p:val>
                                            <p:clrVal>
                                              <a:schemeClr val="accent2"/>
                                            </p:clrVal>
                                          </p:val>
                                        </p:tav>
                                        <p:tav tm="50000">
                                          <p:val>
                                            <p:clrVal>
                                              <a:schemeClr val="hlink"/>
                                            </p:clrVal>
                                          </p:val>
                                        </p:tav>
                                      </p:tavLst>
                                    </p:anim>
                                    <p:set>
                                      <p:cBhvr>
                                        <p:cTn id="15" dur="80"/>
                                        <p:tgtEl>
                                          <p:spTgt spid="51203">
                                            <p:txEl>
                                              <p:pRg st="2" end="2"/>
                                            </p:txEl>
                                          </p:spTgt>
                                        </p:tgtEl>
                                        <p:attrNameLst>
                                          <p:attrName>fill.type</p:attrName>
                                        </p:attrNameLst>
                                      </p:cBhvr>
                                      <p:to>
                                        <p:strVal val="solid"/>
                                      </p:to>
                                    </p:set>
                                  </p:childTnLst>
                                </p:cTn>
                              </p:par>
                            </p:childTnLst>
                          </p:cTn>
                        </p:par>
                        <p:par>
                          <p:cTn id="16" fill="hold">
                            <p:stCondLst>
                              <p:cond delay="1056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51203">
                                            <p:txEl>
                                              <p:pRg st="4" end="4"/>
                                            </p:txEl>
                                          </p:spTgt>
                                        </p:tgtEl>
                                        <p:attrNameLst>
                                          <p:attrName>style.visibility</p:attrName>
                                        </p:attrNameLst>
                                      </p:cBhvr>
                                      <p:to>
                                        <p:strVal val="visible"/>
                                      </p:to>
                                    </p:set>
                                    <p:anim calcmode="discrete" valueType="clr">
                                      <p:cBhvr override="childStyle">
                                        <p:cTn id="19" dur="80"/>
                                        <p:tgtEl>
                                          <p:spTgt spid="5120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51203">
                                            <p:txEl>
                                              <p:pRg st="4" end="4"/>
                                            </p:txEl>
                                          </p:spTgt>
                                        </p:tgtEl>
                                        <p:attrNameLst>
                                          <p:attrName>fillcolor</p:attrName>
                                        </p:attrNameLst>
                                      </p:cBhvr>
                                      <p:tavLst>
                                        <p:tav tm="0">
                                          <p:val>
                                            <p:clrVal>
                                              <a:schemeClr val="accent2"/>
                                            </p:clrVal>
                                          </p:val>
                                        </p:tav>
                                        <p:tav tm="50000">
                                          <p:val>
                                            <p:clrVal>
                                              <a:schemeClr val="hlink"/>
                                            </p:clrVal>
                                          </p:val>
                                        </p:tav>
                                      </p:tavLst>
                                    </p:anim>
                                    <p:set>
                                      <p:cBhvr>
                                        <p:cTn id="21" dur="80"/>
                                        <p:tgtEl>
                                          <p:spTgt spid="51203">
                                            <p:txEl>
                                              <p:pRg st="4" end="4"/>
                                            </p:txEl>
                                          </p:spTgt>
                                        </p:tgtEl>
                                        <p:attrNameLst>
                                          <p:attrName>fill.type</p:attrName>
                                        </p:attrNameLst>
                                      </p:cBhvr>
                                      <p:to>
                                        <p:strVal val="solid"/>
                                      </p:to>
                                    </p:set>
                                  </p:childTnLst>
                                </p:cTn>
                              </p:par>
                            </p:childTnLst>
                          </p:cTn>
                        </p:par>
                        <p:par>
                          <p:cTn id="22" fill="hold">
                            <p:stCondLst>
                              <p:cond delay="1700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51203">
                                            <p:txEl>
                                              <p:pRg st="6" end="6"/>
                                            </p:txEl>
                                          </p:spTgt>
                                        </p:tgtEl>
                                        <p:attrNameLst>
                                          <p:attrName>style.visibility</p:attrName>
                                        </p:attrNameLst>
                                      </p:cBhvr>
                                      <p:to>
                                        <p:strVal val="visible"/>
                                      </p:to>
                                    </p:set>
                                    <p:anim calcmode="discrete" valueType="clr">
                                      <p:cBhvr override="childStyle">
                                        <p:cTn id="25" dur="80"/>
                                        <p:tgtEl>
                                          <p:spTgt spid="51203">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51203">
                                            <p:txEl>
                                              <p:pRg st="6" end="6"/>
                                            </p:txEl>
                                          </p:spTgt>
                                        </p:tgtEl>
                                        <p:attrNameLst>
                                          <p:attrName>fillcolor</p:attrName>
                                        </p:attrNameLst>
                                      </p:cBhvr>
                                      <p:tavLst>
                                        <p:tav tm="0">
                                          <p:val>
                                            <p:clrVal>
                                              <a:schemeClr val="accent2"/>
                                            </p:clrVal>
                                          </p:val>
                                        </p:tav>
                                        <p:tav tm="50000">
                                          <p:val>
                                            <p:clrVal>
                                              <a:schemeClr val="hlink"/>
                                            </p:clrVal>
                                          </p:val>
                                        </p:tav>
                                      </p:tavLst>
                                    </p:anim>
                                    <p:set>
                                      <p:cBhvr>
                                        <p:cTn id="27" dur="80"/>
                                        <p:tgtEl>
                                          <p:spTgt spid="51203">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115888"/>
            <a:ext cx="5795963" cy="952500"/>
          </a:xfrm>
          <a:noFill/>
          <a:ln/>
        </p:spPr>
        <p:txBody>
          <a:bodyPr/>
          <a:lstStyle/>
          <a:p>
            <a:r>
              <a:rPr lang="es-ES" sz="2800" b="1">
                <a:solidFill>
                  <a:srgbClr val="FF9900"/>
                </a:solidFill>
                <a:latin typeface="Arial" charset="0"/>
              </a:rPr>
              <a:t>LAS  ESCUELAS</a:t>
            </a:r>
          </a:p>
        </p:txBody>
      </p:sp>
      <p:sp>
        <p:nvSpPr>
          <p:cNvPr id="79875" name="Rectangle 3"/>
          <p:cNvSpPr>
            <a:spLocks noChangeArrowheads="1"/>
          </p:cNvSpPr>
          <p:nvPr/>
        </p:nvSpPr>
        <p:spPr bwMode="auto">
          <a:xfrm>
            <a:off x="6305550" y="3716338"/>
            <a:ext cx="2838450" cy="1190625"/>
          </a:xfrm>
          <a:prstGeom prst="rect">
            <a:avLst/>
          </a:prstGeom>
          <a:noFill/>
          <a:ln w="9525">
            <a:noFill/>
            <a:miter lim="800000"/>
            <a:headEnd/>
            <a:tailEnd/>
          </a:ln>
          <a:effectLst/>
        </p:spPr>
        <p:txBody>
          <a:bodyPr wrap="none" lIns="92075" tIns="46038" rIns="92075" bIns="46038">
            <a:spAutoFit/>
          </a:bodyPr>
          <a:lstStyle/>
          <a:p>
            <a:pPr defTabSz="762000"/>
            <a:r>
              <a:rPr lang="es-ES" sz="1800">
                <a:latin typeface="Arial" charset="0"/>
              </a:rPr>
              <a:t>El </a:t>
            </a:r>
            <a:r>
              <a:rPr lang="es-ES" sz="1800" b="1">
                <a:latin typeface="Arial" charset="0"/>
              </a:rPr>
              <a:t>realismo clasicista</a:t>
            </a:r>
          </a:p>
          <a:p>
            <a:pPr defTabSz="762000"/>
            <a:r>
              <a:rPr lang="es-ES" sz="1800">
                <a:latin typeface="Arial" charset="0"/>
              </a:rPr>
              <a:t>de la</a:t>
            </a:r>
            <a:r>
              <a:rPr lang="es-ES" sz="1800" b="1">
                <a:latin typeface="Arial" charset="0"/>
              </a:rPr>
              <a:t> </a:t>
            </a:r>
            <a:r>
              <a:rPr lang="es-ES" sz="1800" b="1">
                <a:solidFill>
                  <a:srgbClr val="FF9900"/>
                </a:solidFill>
                <a:latin typeface="Arial" charset="0"/>
              </a:rPr>
              <a:t>escuela andaluza</a:t>
            </a:r>
            <a:r>
              <a:rPr lang="es-ES" sz="1800" b="1">
                <a:latin typeface="Arial" charset="0"/>
              </a:rPr>
              <a:t>:</a:t>
            </a:r>
          </a:p>
          <a:p>
            <a:pPr defTabSz="762000"/>
            <a:r>
              <a:rPr lang="es-ES" sz="1800" b="1">
                <a:latin typeface="Arial" charset="0"/>
              </a:rPr>
              <a:t>Juan Martínez Montañés</a:t>
            </a:r>
          </a:p>
          <a:p>
            <a:pPr defTabSz="762000"/>
            <a:r>
              <a:rPr lang="es-ES" sz="1800">
                <a:latin typeface="Arial" charset="0"/>
              </a:rPr>
              <a:t>(1568 -1649)</a:t>
            </a:r>
          </a:p>
        </p:txBody>
      </p:sp>
      <p:sp>
        <p:nvSpPr>
          <p:cNvPr id="79876" name="Rectangle 4"/>
          <p:cNvSpPr>
            <a:spLocks noChangeArrowheads="1"/>
          </p:cNvSpPr>
          <p:nvPr/>
        </p:nvSpPr>
        <p:spPr bwMode="auto">
          <a:xfrm>
            <a:off x="539750" y="5373688"/>
            <a:ext cx="2808288" cy="1190625"/>
          </a:xfrm>
          <a:prstGeom prst="rect">
            <a:avLst/>
          </a:prstGeom>
          <a:noFill/>
          <a:ln w="9525">
            <a:noFill/>
            <a:miter lim="800000"/>
            <a:headEnd/>
            <a:tailEnd/>
          </a:ln>
          <a:effectLst/>
        </p:spPr>
        <p:txBody>
          <a:bodyPr lIns="92075" tIns="46038" rIns="92075" bIns="46038">
            <a:spAutoFit/>
          </a:bodyPr>
          <a:lstStyle/>
          <a:p>
            <a:pPr defTabSz="762000"/>
            <a:r>
              <a:rPr lang="es-ES" sz="1800" b="1">
                <a:latin typeface="Arial" charset="0"/>
              </a:rPr>
              <a:t>Los albores del Rococó </a:t>
            </a:r>
            <a:r>
              <a:rPr lang="es-ES" sz="1800">
                <a:latin typeface="Arial" charset="0"/>
              </a:rPr>
              <a:t>en</a:t>
            </a:r>
            <a:r>
              <a:rPr lang="es-ES" sz="1800" b="1">
                <a:latin typeface="Arial" charset="0"/>
              </a:rPr>
              <a:t> </a:t>
            </a:r>
            <a:r>
              <a:rPr lang="es-ES" sz="1800" b="1">
                <a:solidFill>
                  <a:srgbClr val="FF9900"/>
                </a:solidFill>
                <a:latin typeface="Arial" charset="0"/>
              </a:rPr>
              <a:t>Murcia:</a:t>
            </a:r>
          </a:p>
          <a:p>
            <a:pPr defTabSz="762000"/>
            <a:r>
              <a:rPr lang="es-ES" sz="1800" b="1">
                <a:latin typeface="Arial" charset="0"/>
              </a:rPr>
              <a:t>Francisco Salzillo</a:t>
            </a:r>
          </a:p>
          <a:p>
            <a:pPr defTabSz="762000"/>
            <a:r>
              <a:rPr lang="es-ES" sz="1800">
                <a:latin typeface="Arial" charset="0"/>
              </a:rPr>
              <a:t>(1707-1783)</a:t>
            </a:r>
          </a:p>
        </p:txBody>
      </p:sp>
      <p:pic>
        <p:nvPicPr>
          <p:cNvPr id="79878" name="Picture 6"/>
          <p:cNvPicPr>
            <a:picLocks noChangeArrowheads="1"/>
          </p:cNvPicPr>
          <p:nvPr/>
        </p:nvPicPr>
        <p:blipFill>
          <a:blip r:embed="rId2" cstate="print"/>
          <a:srcRect/>
          <a:stretch>
            <a:fillRect/>
          </a:stretch>
        </p:blipFill>
        <p:spPr bwMode="auto">
          <a:xfrm>
            <a:off x="6516688" y="333375"/>
            <a:ext cx="2260600" cy="3095625"/>
          </a:xfrm>
          <a:prstGeom prst="rect">
            <a:avLst/>
          </a:prstGeom>
          <a:noFill/>
          <a:ln w="9525">
            <a:noFill/>
            <a:miter lim="800000"/>
            <a:headEnd/>
            <a:tailEnd/>
          </a:ln>
          <a:effectLst/>
        </p:spPr>
      </p:pic>
      <p:pic>
        <p:nvPicPr>
          <p:cNvPr id="79879" name="Picture 7"/>
          <p:cNvPicPr>
            <a:picLocks noChangeArrowheads="1"/>
          </p:cNvPicPr>
          <p:nvPr/>
        </p:nvPicPr>
        <p:blipFill>
          <a:blip r:embed="rId3" cstate="print"/>
          <a:srcRect/>
          <a:stretch>
            <a:fillRect/>
          </a:stretch>
        </p:blipFill>
        <p:spPr bwMode="auto">
          <a:xfrm>
            <a:off x="3276600" y="3860800"/>
            <a:ext cx="2447925" cy="2857500"/>
          </a:xfrm>
          <a:prstGeom prst="rect">
            <a:avLst/>
          </a:prstGeom>
          <a:noFill/>
          <a:ln w="12700">
            <a:noFill/>
            <a:miter lim="800000"/>
            <a:headEnd/>
            <a:tailEnd/>
          </a:ln>
          <a:effectLst/>
        </p:spPr>
      </p:pic>
      <p:sp>
        <p:nvSpPr>
          <p:cNvPr id="79880" name="Rectangle 8"/>
          <p:cNvSpPr>
            <a:spLocks noChangeArrowheads="1"/>
          </p:cNvSpPr>
          <p:nvPr/>
        </p:nvSpPr>
        <p:spPr bwMode="auto">
          <a:xfrm>
            <a:off x="2987675" y="1052513"/>
            <a:ext cx="2954338" cy="1465262"/>
          </a:xfrm>
          <a:prstGeom prst="rect">
            <a:avLst/>
          </a:prstGeom>
          <a:noFill/>
          <a:ln w="9525">
            <a:noFill/>
            <a:miter lim="800000"/>
            <a:headEnd/>
            <a:tailEnd/>
          </a:ln>
          <a:effectLst/>
        </p:spPr>
        <p:txBody>
          <a:bodyPr lIns="92075" tIns="46038" rIns="92075" bIns="46038">
            <a:spAutoFit/>
          </a:bodyPr>
          <a:lstStyle/>
          <a:p>
            <a:pPr defTabSz="762000"/>
            <a:r>
              <a:rPr lang="es-ES" sz="1800">
                <a:latin typeface="Arial" charset="0"/>
              </a:rPr>
              <a:t>El</a:t>
            </a:r>
            <a:r>
              <a:rPr lang="es-ES" sz="1800" b="1">
                <a:latin typeface="Arial" charset="0"/>
              </a:rPr>
              <a:t> realismo violento</a:t>
            </a:r>
          </a:p>
          <a:p>
            <a:pPr defTabSz="762000"/>
            <a:r>
              <a:rPr lang="es-ES" sz="1800">
                <a:latin typeface="Arial" charset="0"/>
              </a:rPr>
              <a:t> </a:t>
            </a:r>
            <a:r>
              <a:rPr lang="es-ES" sz="1800" b="1">
                <a:latin typeface="Arial" charset="0"/>
              </a:rPr>
              <a:t>y patético </a:t>
            </a:r>
            <a:r>
              <a:rPr lang="es-ES" sz="1800">
                <a:latin typeface="Arial" charset="0"/>
              </a:rPr>
              <a:t>de la</a:t>
            </a:r>
            <a:r>
              <a:rPr lang="es-ES" sz="1800" b="1">
                <a:latin typeface="Arial" charset="0"/>
              </a:rPr>
              <a:t> </a:t>
            </a:r>
            <a:r>
              <a:rPr lang="es-ES" sz="1800" b="1">
                <a:solidFill>
                  <a:srgbClr val="FF9900"/>
                </a:solidFill>
                <a:latin typeface="Arial" charset="0"/>
              </a:rPr>
              <a:t>escuela castellana:</a:t>
            </a:r>
          </a:p>
          <a:p>
            <a:pPr defTabSz="762000"/>
            <a:r>
              <a:rPr lang="es-ES" sz="1800" b="1">
                <a:latin typeface="Arial" charset="0"/>
              </a:rPr>
              <a:t>Gregorio Fernández </a:t>
            </a:r>
          </a:p>
          <a:p>
            <a:pPr defTabSz="762000"/>
            <a:r>
              <a:rPr lang="es-ES" sz="1800">
                <a:latin typeface="Arial" charset="0"/>
              </a:rPr>
              <a:t>(1576 -1636)</a:t>
            </a:r>
          </a:p>
        </p:txBody>
      </p:sp>
      <p:pic>
        <p:nvPicPr>
          <p:cNvPr id="79881" name="Picture 9"/>
          <p:cNvPicPr>
            <a:picLocks noChangeArrowheads="1"/>
          </p:cNvPicPr>
          <p:nvPr/>
        </p:nvPicPr>
        <p:blipFill>
          <a:blip r:embed="rId4" cstate="print"/>
          <a:srcRect/>
          <a:stretch>
            <a:fillRect/>
          </a:stretch>
        </p:blipFill>
        <p:spPr bwMode="auto">
          <a:xfrm>
            <a:off x="0" y="981075"/>
            <a:ext cx="2771775" cy="244951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79880"/>
                                        </p:tgtEl>
                                        <p:attrNameLst>
                                          <p:attrName>style.visibility</p:attrName>
                                        </p:attrNameLst>
                                      </p:cBhvr>
                                      <p:to>
                                        <p:strVal val="visible"/>
                                      </p:to>
                                    </p:set>
                                    <p:anim calcmode="discrete" valueType="clr">
                                      <p:cBhvr override="childStyle">
                                        <p:cTn id="7" dur="80"/>
                                        <p:tgtEl>
                                          <p:spTgt spid="7988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9880"/>
                                        </p:tgtEl>
                                        <p:attrNameLst>
                                          <p:attrName>fillcolor</p:attrName>
                                        </p:attrNameLst>
                                      </p:cBhvr>
                                      <p:tavLst>
                                        <p:tav tm="0">
                                          <p:val>
                                            <p:clrVal>
                                              <a:schemeClr val="accent2"/>
                                            </p:clrVal>
                                          </p:val>
                                        </p:tav>
                                        <p:tav tm="50000">
                                          <p:val>
                                            <p:clrVal>
                                              <a:schemeClr val="hlink"/>
                                            </p:clrVal>
                                          </p:val>
                                        </p:tav>
                                      </p:tavLst>
                                    </p:anim>
                                    <p:set>
                                      <p:cBhvr>
                                        <p:cTn id="9" dur="80"/>
                                        <p:tgtEl>
                                          <p:spTgt spid="79880"/>
                                        </p:tgtEl>
                                        <p:attrNameLst>
                                          <p:attrName>fill.type</p:attrName>
                                        </p:attrNameLst>
                                      </p:cBhvr>
                                      <p:to>
                                        <p:strVal val="solid"/>
                                      </p:to>
                                    </p:set>
                                  </p:childTnLst>
                                </p:cTn>
                              </p:par>
                            </p:childTnLst>
                          </p:cTn>
                        </p:par>
                        <p:par>
                          <p:cTn id="10" fill="hold">
                            <p:stCondLst>
                              <p:cond delay="312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79875"/>
                                        </p:tgtEl>
                                        <p:attrNameLst>
                                          <p:attrName>style.visibility</p:attrName>
                                        </p:attrNameLst>
                                      </p:cBhvr>
                                      <p:to>
                                        <p:strVal val="visible"/>
                                      </p:to>
                                    </p:set>
                                    <p:anim calcmode="discrete" valueType="clr">
                                      <p:cBhvr override="childStyle">
                                        <p:cTn id="13" dur="80"/>
                                        <p:tgtEl>
                                          <p:spTgt spid="79875"/>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79875"/>
                                        </p:tgtEl>
                                        <p:attrNameLst>
                                          <p:attrName>fillcolor</p:attrName>
                                        </p:attrNameLst>
                                      </p:cBhvr>
                                      <p:tavLst>
                                        <p:tav tm="0">
                                          <p:val>
                                            <p:clrVal>
                                              <a:schemeClr val="accent2"/>
                                            </p:clrVal>
                                          </p:val>
                                        </p:tav>
                                        <p:tav tm="50000">
                                          <p:val>
                                            <p:clrVal>
                                              <a:schemeClr val="hlink"/>
                                            </p:clrVal>
                                          </p:val>
                                        </p:tav>
                                      </p:tavLst>
                                    </p:anim>
                                    <p:set>
                                      <p:cBhvr>
                                        <p:cTn id="15" dur="80"/>
                                        <p:tgtEl>
                                          <p:spTgt spid="79875"/>
                                        </p:tgtEl>
                                        <p:attrNameLst>
                                          <p:attrName>fill.type</p:attrName>
                                        </p:attrNameLst>
                                      </p:cBhvr>
                                      <p:to>
                                        <p:strVal val="solid"/>
                                      </p:to>
                                    </p:set>
                                  </p:childTnLst>
                                </p:cTn>
                              </p:par>
                              <p:par>
                                <p:cTn id="16" presetID="10" presetClass="entr" presetSubtype="0" fill="hold" nodeType="withEffect">
                                  <p:stCondLst>
                                    <p:cond delay="0"/>
                                  </p:stCondLst>
                                  <p:childTnLst>
                                    <p:set>
                                      <p:cBhvr>
                                        <p:cTn id="17" dur="1" fill="hold">
                                          <p:stCondLst>
                                            <p:cond delay="0"/>
                                          </p:stCondLst>
                                        </p:cTn>
                                        <p:tgtEl>
                                          <p:spTgt spid="79878"/>
                                        </p:tgtEl>
                                        <p:attrNameLst>
                                          <p:attrName>style.visibility</p:attrName>
                                        </p:attrNameLst>
                                      </p:cBhvr>
                                      <p:to>
                                        <p:strVal val="visible"/>
                                      </p:to>
                                    </p:set>
                                    <p:animEffect transition="in" filter="fade">
                                      <p:cBhvr>
                                        <p:cTn id="18" dur="2000"/>
                                        <p:tgtEl>
                                          <p:spTgt spid="79878"/>
                                        </p:tgtEl>
                                      </p:cBhvr>
                                    </p:animEffect>
                                  </p:childTnLst>
                                </p:cTn>
                              </p:par>
                            </p:childTnLst>
                          </p:cTn>
                        </p:par>
                        <p:par>
                          <p:cTn id="19" fill="hold">
                            <p:stCondLst>
                              <p:cond delay="6000"/>
                            </p:stCondLst>
                            <p:childTnLst>
                              <p:par>
                                <p:cTn id="20" presetID="27" presetClass="entr" presetSubtype="0" fill="hold" grpId="0" nodeType="afterEffect">
                                  <p:stCondLst>
                                    <p:cond delay="0"/>
                                  </p:stCondLst>
                                  <p:iterate type="lt">
                                    <p:tmPct val="50000"/>
                                  </p:iterate>
                                  <p:childTnLst>
                                    <p:set>
                                      <p:cBhvr>
                                        <p:cTn id="21" dur="1" fill="hold">
                                          <p:stCondLst>
                                            <p:cond delay="0"/>
                                          </p:stCondLst>
                                        </p:cTn>
                                        <p:tgtEl>
                                          <p:spTgt spid="79876"/>
                                        </p:tgtEl>
                                        <p:attrNameLst>
                                          <p:attrName>style.visibility</p:attrName>
                                        </p:attrNameLst>
                                      </p:cBhvr>
                                      <p:to>
                                        <p:strVal val="visible"/>
                                      </p:to>
                                    </p:set>
                                    <p:anim calcmode="discrete" valueType="clr">
                                      <p:cBhvr override="childStyle">
                                        <p:cTn id="22" dur="80"/>
                                        <p:tgtEl>
                                          <p:spTgt spid="79876"/>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79876"/>
                                        </p:tgtEl>
                                        <p:attrNameLst>
                                          <p:attrName>fillcolor</p:attrName>
                                        </p:attrNameLst>
                                      </p:cBhvr>
                                      <p:tavLst>
                                        <p:tav tm="0">
                                          <p:val>
                                            <p:clrVal>
                                              <a:schemeClr val="accent2"/>
                                            </p:clrVal>
                                          </p:val>
                                        </p:tav>
                                        <p:tav tm="50000">
                                          <p:val>
                                            <p:clrVal>
                                              <a:schemeClr val="hlink"/>
                                            </p:clrVal>
                                          </p:val>
                                        </p:tav>
                                      </p:tavLst>
                                    </p:anim>
                                    <p:set>
                                      <p:cBhvr>
                                        <p:cTn id="24" dur="80"/>
                                        <p:tgtEl>
                                          <p:spTgt spid="79876"/>
                                        </p:tgtEl>
                                        <p:attrNameLst>
                                          <p:attrName>fill.type</p:attrName>
                                        </p:attrNameLst>
                                      </p:cBhvr>
                                      <p:to>
                                        <p:strVal val="solid"/>
                                      </p:to>
                                    </p:set>
                                  </p:childTnLst>
                                </p:cTn>
                              </p:par>
                              <p:par>
                                <p:cTn id="25" presetID="10" presetClass="entr" presetSubtype="0" fill="hold" nodeType="withEffect">
                                  <p:stCondLst>
                                    <p:cond delay="0"/>
                                  </p:stCondLst>
                                  <p:childTnLst>
                                    <p:set>
                                      <p:cBhvr>
                                        <p:cTn id="26" dur="1" fill="hold">
                                          <p:stCondLst>
                                            <p:cond delay="0"/>
                                          </p:stCondLst>
                                        </p:cTn>
                                        <p:tgtEl>
                                          <p:spTgt spid="79879"/>
                                        </p:tgtEl>
                                        <p:attrNameLst>
                                          <p:attrName>style.visibility</p:attrName>
                                        </p:attrNameLst>
                                      </p:cBhvr>
                                      <p:to>
                                        <p:strVal val="visible"/>
                                      </p:to>
                                    </p:set>
                                    <p:animEffect transition="in" filter="fade">
                                      <p:cBhvr>
                                        <p:cTn id="27" dur="2000"/>
                                        <p:tgtEl>
                                          <p:spTgt spid="79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p:bldP spid="79876" grpId="0"/>
      <p:bldP spid="7988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CustomShape 1"/>
          <p:cNvSpPr/>
          <p:nvPr/>
        </p:nvSpPr>
        <p:spPr>
          <a:xfrm>
            <a:off x="571680" y="428760"/>
            <a:ext cx="6357240" cy="428040"/>
          </a:xfrm>
          <a:prstGeom prst="rect">
            <a:avLst/>
          </a:prstGeom>
          <a:solidFill>
            <a:srgbClr val="FFFF71"/>
          </a:solid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2400" b="0" strike="noStrike" spc="-1">
                <a:solidFill>
                  <a:srgbClr val="004D99"/>
                </a:solidFill>
                <a:latin typeface="Arial"/>
                <a:ea typeface="Arial"/>
              </a:rPr>
              <a:t>CARACTERÍSTICAS DEL ARTE BARROCO</a:t>
            </a:r>
            <a:r>
              <a:rPr lang="gl-ES" sz="3600" b="0" strike="noStrike" spc="-1">
                <a:solidFill>
                  <a:srgbClr val="004D99"/>
                </a:solidFill>
                <a:latin typeface="Times New Roman"/>
                <a:ea typeface="Arial"/>
              </a:rPr>
              <a:t> </a:t>
            </a:r>
            <a:endParaRPr lang="es-ES" sz="3600" b="0" strike="noStrike" spc="-1">
              <a:latin typeface="Arial"/>
            </a:endParaRPr>
          </a:p>
        </p:txBody>
      </p:sp>
      <p:sp>
        <p:nvSpPr>
          <p:cNvPr id="418" name="CustomShape 2"/>
          <p:cNvSpPr/>
          <p:nvPr/>
        </p:nvSpPr>
        <p:spPr>
          <a:xfrm>
            <a:off x="500040" y="1143000"/>
            <a:ext cx="8143560" cy="52146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ormAutofit lnSpcReduction="10000"/>
          </a:bodyPr>
          <a:lstStyle/>
          <a:p>
            <a:pPr marL="342720" indent="-342360">
              <a:lnSpc>
                <a:spcPct val="100000"/>
              </a:lnSpc>
              <a:spcBef>
                <a:spcPts val="499"/>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000" b="1" strike="noStrike" spc="-1">
                <a:solidFill>
                  <a:srgbClr val="FFFF66"/>
                </a:solidFill>
                <a:latin typeface="Arial"/>
                <a:ea typeface="Arial"/>
              </a:rPr>
              <a:t>CRONOLOGÍA: SIGLO XVII y primera mitad del s. XVIII</a:t>
            </a:r>
            <a:endParaRPr lang="es-ES" sz="2000" b="0" strike="noStrike" spc="-1">
              <a:latin typeface="Arial"/>
            </a:endParaRPr>
          </a:p>
          <a:p>
            <a:pPr marL="342720" indent="-342360">
              <a:lnSpc>
                <a:spcPct val="100000"/>
              </a:lnSpc>
              <a:spcBef>
                <a:spcPts val="499"/>
              </a:spcBef>
              <a:tabLst>
                <a:tab pos="0" algn="l"/>
              </a:tabLst>
            </a:pPr>
            <a:r>
              <a:rPr lang="es-ES_tradnl" sz="2000" b="0" strike="noStrike" spc="-1">
                <a:solidFill>
                  <a:srgbClr val="FFFFFF"/>
                </a:solidFill>
                <a:latin typeface="Arial"/>
                <a:ea typeface="Arial"/>
              </a:rPr>
              <a:t>     Nace en Italia y desde allí se expande por toda Europa y, de la mano del Imperio español, por Hispanoamérica.</a:t>
            </a:r>
            <a:r>
              <a:rPr lang="es-ES" sz="2000" b="1" strike="noStrike" spc="-1">
                <a:solidFill>
                  <a:srgbClr val="FFFFFF"/>
                </a:solidFill>
                <a:latin typeface="Arial"/>
                <a:ea typeface="Arial"/>
              </a:rPr>
              <a:t> </a:t>
            </a:r>
            <a:endParaRPr lang="es-ES" sz="2000" b="0" strike="noStrike" spc="-1">
              <a:latin typeface="Arial"/>
            </a:endParaRPr>
          </a:p>
          <a:p>
            <a:pPr marL="342720" indent="-342360">
              <a:lnSpc>
                <a:spcPct val="100000"/>
              </a:lnSpc>
              <a:spcBef>
                <a:spcPts val="499"/>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FF66"/>
                </a:solidFill>
                <a:latin typeface="Arial"/>
                <a:ea typeface="Arial"/>
              </a:rPr>
              <a:t>Italia</a:t>
            </a:r>
            <a:r>
              <a:rPr lang="es-ES" sz="2000" b="0" strike="noStrike" spc="-1">
                <a:solidFill>
                  <a:srgbClr val="FFFFFF"/>
                </a:solidFill>
                <a:latin typeface="Arial"/>
                <a:ea typeface="Arial"/>
              </a:rPr>
              <a:t> se pondrá a la cabeza de las manifestaciones arquitectónicas, </a:t>
            </a:r>
            <a:r>
              <a:rPr lang="es-ES" sz="2000" b="1" strike="noStrike" spc="-1">
                <a:solidFill>
                  <a:srgbClr val="FFFF66"/>
                </a:solidFill>
                <a:latin typeface="Arial"/>
                <a:ea typeface="Arial"/>
              </a:rPr>
              <a:t>Francia</a:t>
            </a:r>
            <a:r>
              <a:rPr lang="es-ES" sz="2000" b="0" strike="noStrike" spc="-1">
                <a:solidFill>
                  <a:srgbClr val="FFFFFF"/>
                </a:solidFill>
                <a:latin typeface="Arial"/>
                <a:ea typeface="Arial"/>
              </a:rPr>
              <a:t> será la creadora del palacio barroco y su interés por los espacios lúdicos se plasmará en maravillosos jardines poblados de fuentes y estatuas y </a:t>
            </a:r>
            <a:r>
              <a:rPr lang="es-ES" sz="2000" b="1" strike="noStrike" spc="-1">
                <a:solidFill>
                  <a:srgbClr val="FFFF66"/>
                </a:solidFill>
                <a:latin typeface="Arial"/>
                <a:ea typeface="Arial"/>
              </a:rPr>
              <a:t>España</a:t>
            </a:r>
            <a:r>
              <a:rPr lang="es-ES" sz="2000" b="0" strike="noStrike" spc="-1">
                <a:solidFill>
                  <a:srgbClr val="FFFFFF"/>
                </a:solidFill>
                <a:latin typeface="Arial"/>
                <a:ea typeface="Arial"/>
              </a:rPr>
              <a:t>, a pesar de la pobreza de materiales empleados destacará por su exuberancia decorativa. </a:t>
            </a:r>
            <a:endParaRPr lang="es-ES" sz="2000" b="0" strike="noStrike" spc="-1">
              <a:latin typeface="Arial"/>
            </a:endParaRPr>
          </a:p>
          <a:p>
            <a:pPr marL="342720" indent="-342360">
              <a:lnSpc>
                <a:spcPct val="100000"/>
              </a:lnSpc>
              <a:spcBef>
                <a:spcPts val="499"/>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000" b="1" strike="noStrike" spc="-1">
                <a:solidFill>
                  <a:srgbClr val="FFFF66"/>
                </a:solidFill>
                <a:latin typeface="Arial"/>
                <a:ea typeface="Arial"/>
              </a:rPr>
              <a:t>FUNCIÓN DEL ARTE BARROCO</a:t>
            </a:r>
            <a:endParaRPr lang="es-ES" sz="2000" b="0" strike="noStrike" spc="-1">
              <a:latin typeface="Arial"/>
            </a:endParaRPr>
          </a:p>
          <a:p>
            <a:pPr marL="342720" indent="-342360">
              <a:lnSpc>
                <a:spcPct val="100000"/>
              </a:lnSpc>
              <a:spcBef>
                <a:spcPts val="499"/>
              </a:spcBef>
              <a:tabLst>
                <a:tab pos="0" algn="l"/>
              </a:tabLst>
            </a:pPr>
            <a:r>
              <a:rPr lang="es-ES" sz="2000" b="0" strike="noStrike" spc="-1">
                <a:solidFill>
                  <a:srgbClr val="FFFFFF"/>
                </a:solidFill>
                <a:latin typeface="Arial"/>
                <a:ea typeface="Arial"/>
              </a:rPr>
              <a:t>     El arte va a tomar parte activa en la contienda ideológica, convirtiéndose en una de las formas de lucha y siendo utilizado como </a:t>
            </a:r>
            <a:r>
              <a:rPr lang="es-ES" sz="2000" b="0" strike="noStrike" spc="-1">
                <a:solidFill>
                  <a:srgbClr val="FFFF66"/>
                </a:solidFill>
                <a:latin typeface="Arial"/>
                <a:ea typeface="Arial"/>
              </a:rPr>
              <a:t>MEDIO DE PROPAGANDA Y DIFUSIÓN DE LA FE. </a:t>
            </a:r>
            <a:r>
              <a:rPr lang="es-ES" sz="2000" b="0" strike="noStrike" spc="-1">
                <a:solidFill>
                  <a:srgbClr val="FFFFFF"/>
                </a:solidFill>
                <a:latin typeface="Arial"/>
                <a:ea typeface="Arial"/>
              </a:rPr>
              <a:t>Igualmente como instrumento propagandístico estará también </a:t>
            </a:r>
            <a:r>
              <a:rPr lang="es-ES" sz="2000" b="0" strike="noStrike" spc="-1">
                <a:solidFill>
                  <a:srgbClr val="FFFF66"/>
                </a:solidFill>
                <a:latin typeface="Arial"/>
                <a:ea typeface="Arial"/>
              </a:rPr>
              <a:t>AL SERVICIO DE LA EXALTACIÓN DE LAS MONARQUÍAS Y DE LAS CLASES QUE LAS SUSTENTAN</a:t>
            </a:r>
            <a:r>
              <a:rPr lang="es-ES" sz="2000" b="0" strike="noStrike" spc="-1">
                <a:solidFill>
                  <a:srgbClr val="FFFFFF"/>
                </a:solidFill>
                <a:latin typeface="Arial"/>
                <a:ea typeface="Arial"/>
              </a:rPr>
              <a:t>.</a:t>
            </a:r>
            <a:endParaRPr lang="es-ES" sz="2000" b="0" strike="noStrike" spc="-1">
              <a:latin typeface="Arial"/>
            </a:endParaRPr>
          </a:p>
          <a:p>
            <a:pPr marL="342720" indent="-342360">
              <a:lnSpc>
                <a:spcPct val="100000"/>
              </a:lnSpc>
              <a:spcBef>
                <a:spcPts val="499"/>
              </a:spcBef>
              <a:tabLst>
                <a:tab pos="0" algn="l"/>
              </a:tabLst>
            </a:pPr>
            <a:endParaRPr lang="es-ES" sz="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132138" y="242888"/>
            <a:ext cx="5761037" cy="1385887"/>
          </a:xfrm>
        </p:spPr>
        <p:txBody>
          <a:bodyPr/>
          <a:lstStyle/>
          <a:p>
            <a:r>
              <a:rPr lang="es-ES" sz="2400" b="1" u="sng">
                <a:solidFill>
                  <a:srgbClr val="993300"/>
                </a:solidFill>
                <a:latin typeface="Arial" charset="0"/>
              </a:rPr>
              <a:t>LA ESCUELA CASTELLANA </a:t>
            </a:r>
            <a:br>
              <a:rPr lang="es-ES" sz="2400" b="1" u="sng">
                <a:solidFill>
                  <a:srgbClr val="993300"/>
                </a:solidFill>
                <a:latin typeface="Arial" charset="0"/>
              </a:rPr>
            </a:br>
            <a:r>
              <a:rPr lang="es-ES" sz="2400" b="1">
                <a:solidFill>
                  <a:srgbClr val="FF9900"/>
                </a:solidFill>
                <a:latin typeface="Arial" charset="0"/>
              </a:rPr>
              <a:t>(Valladolid y Madrid):</a:t>
            </a:r>
            <a:br>
              <a:rPr lang="es-ES" sz="2400" b="1">
                <a:solidFill>
                  <a:srgbClr val="FF9900"/>
                </a:solidFill>
                <a:latin typeface="Arial" charset="0"/>
              </a:rPr>
            </a:br>
            <a:r>
              <a:rPr lang="es-ES" sz="2400" b="1">
                <a:solidFill>
                  <a:schemeClr val="tx1"/>
                </a:solidFill>
                <a:latin typeface="Arial" charset="0"/>
              </a:rPr>
              <a:t> </a:t>
            </a:r>
            <a:br>
              <a:rPr lang="es-ES" sz="2400" b="1">
                <a:solidFill>
                  <a:schemeClr val="tx1"/>
                </a:solidFill>
                <a:latin typeface="Arial" charset="0"/>
              </a:rPr>
            </a:br>
            <a:r>
              <a:rPr lang="es-ES" sz="2400" b="1">
                <a:solidFill>
                  <a:srgbClr val="993300"/>
                </a:solidFill>
                <a:latin typeface="Arial" charset="0"/>
              </a:rPr>
              <a:t>GREGORIO FERNÁNDEZ  </a:t>
            </a:r>
            <a:r>
              <a:rPr lang="es-ES_tradnl" sz="2400" b="1">
                <a:solidFill>
                  <a:srgbClr val="993300"/>
                </a:solidFill>
                <a:latin typeface="Arial" charset="0"/>
              </a:rPr>
              <a:t>(1576-1636)</a:t>
            </a:r>
            <a:r>
              <a:rPr lang="es-ES_tradnl" sz="2400" b="1">
                <a:solidFill>
                  <a:schemeClr val="tx1"/>
                </a:solidFill>
                <a:latin typeface="Arial" charset="0"/>
              </a:rPr>
              <a:t> </a:t>
            </a:r>
            <a:endParaRPr lang="es-ES" sz="2400" b="1">
              <a:solidFill>
                <a:schemeClr val="tx1"/>
              </a:solidFill>
              <a:latin typeface="Arial" charset="0"/>
            </a:endParaRPr>
          </a:p>
        </p:txBody>
      </p:sp>
      <p:sp>
        <p:nvSpPr>
          <p:cNvPr id="35850" name="Rectangle 10"/>
          <p:cNvSpPr>
            <a:spLocks noChangeArrowheads="1"/>
          </p:cNvSpPr>
          <p:nvPr/>
        </p:nvSpPr>
        <p:spPr bwMode="auto">
          <a:xfrm>
            <a:off x="4859338" y="4292600"/>
            <a:ext cx="3852862" cy="1739900"/>
          </a:xfrm>
          <a:prstGeom prst="rect">
            <a:avLst/>
          </a:prstGeom>
          <a:noFill/>
          <a:ln w="12700">
            <a:noFill/>
            <a:miter lim="800000"/>
            <a:headEnd type="none" w="sm" len="sm"/>
            <a:tailEnd type="none" w="sm" len="sm"/>
          </a:ln>
          <a:effectLst/>
        </p:spPr>
        <p:txBody>
          <a:bodyPr anchor="ctr">
            <a:spAutoFit/>
          </a:bodyPr>
          <a:lstStyle/>
          <a:p>
            <a:pPr defTabSz="762000" eaLnBrk="1" hangingPunct="1"/>
            <a:r>
              <a:rPr lang="es-ES" sz="1800">
                <a:latin typeface="Arial" charset="0"/>
              </a:rPr>
              <a:t>La Escuela de Valladolid se caracteriza por el realismo violento de la escultura religiosa, en el que se exalta el dolor y el patetismo. Su mejor exponente fue </a:t>
            </a:r>
            <a:r>
              <a:rPr lang="es-ES" sz="1800" b="1">
                <a:latin typeface="Arial" charset="0"/>
              </a:rPr>
              <a:t>Gregorio Fernández</a:t>
            </a:r>
            <a:r>
              <a:rPr lang="es-ES" sz="1800">
                <a:latin typeface="Arial" charset="0"/>
              </a:rPr>
              <a:t>.</a:t>
            </a:r>
          </a:p>
        </p:txBody>
      </p:sp>
      <p:pic>
        <p:nvPicPr>
          <p:cNvPr id="35852" name="Picture 12" descr="xtoluz"/>
          <p:cNvPicPr>
            <a:picLocks noChangeAspect="1" noChangeArrowheads="1"/>
          </p:cNvPicPr>
          <p:nvPr/>
        </p:nvPicPr>
        <p:blipFill>
          <a:blip r:embed="rId2" cstate="print"/>
          <a:srcRect/>
          <a:stretch>
            <a:fillRect/>
          </a:stretch>
        </p:blipFill>
        <p:spPr bwMode="auto">
          <a:xfrm>
            <a:off x="323850" y="260350"/>
            <a:ext cx="2713038" cy="3500438"/>
          </a:xfrm>
          <a:prstGeom prst="rect">
            <a:avLst/>
          </a:prstGeom>
          <a:noFill/>
        </p:spPr>
      </p:pic>
      <p:pic>
        <p:nvPicPr>
          <p:cNvPr id="35853" name="Picture 13" descr="xtoyp2"/>
          <p:cNvPicPr>
            <a:picLocks noChangeAspect="1" noChangeArrowheads="1"/>
          </p:cNvPicPr>
          <p:nvPr/>
        </p:nvPicPr>
        <p:blipFill>
          <a:blip r:embed="rId3" cstate="print"/>
          <a:srcRect/>
          <a:stretch>
            <a:fillRect/>
          </a:stretch>
        </p:blipFill>
        <p:spPr bwMode="auto">
          <a:xfrm>
            <a:off x="3995738" y="1989138"/>
            <a:ext cx="3883025" cy="1338262"/>
          </a:xfrm>
          <a:prstGeom prst="rect">
            <a:avLst/>
          </a:prstGeom>
          <a:noFill/>
        </p:spPr>
      </p:pic>
      <p:pic>
        <p:nvPicPr>
          <p:cNvPr id="35854" name="Picture 14"/>
          <p:cNvPicPr>
            <a:picLocks noChangeArrowheads="1"/>
          </p:cNvPicPr>
          <p:nvPr/>
        </p:nvPicPr>
        <p:blipFill>
          <a:blip r:embed="rId4" cstate="print"/>
          <a:srcRect/>
          <a:stretch>
            <a:fillRect/>
          </a:stretch>
        </p:blipFill>
        <p:spPr bwMode="auto">
          <a:xfrm>
            <a:off x="323850" y="4076700"/>
            <a:ext cx="4248150" cy="244951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5850"/>
                                        </p:tgtEl>
                                        <p:attrNameLst>
                                          <p:attrName>style.visibility</p:attrName>
                                        </p:attrNameLst>
                                      </p:cBhvr>
                                      <p:to>
                                        <p:strVal val="visible"/>
                                      </p:to>
                                    </p:set>
                                    <p:anim calcmode="discrete" valueType="clr">
                                      <p:cBhvr override="childStyle">
                                        <p:cTn id="7" dur="80"/>
                                        <p:tgtEl>
                                          <p:spTgt spid="358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5850"/>
                                        </p:tgtEl>
                                        <p:attrNameLst>
                                          <p:attrName>fillcolor</p:attrName>
                                        </p:attrNameLst>
                                      </p:cBhvr>
                                      <p:tavLst>
                                        <p:tav tm="0">
                                          <p:val>
                                            <p:clrVal>
                                              <a:schemeClr val="accent2"/>
                                            </p:clrVal>
                                          </p:val>
                                        </p:tav>
                                        <p:tav tm="50000">
                                          <p:val>
                                            <p:clrVal>
                                              <a:schemeClr val="hlink"/>
                                            </p:clrVal>
                                          </p:val>
                                        </p:tav>
                                      </p:tavLst>
                                    </p:anim>
                                    <p:set>
                                      <p:cBhvr>
                                        <p:cTn id="9" dur="80"/>
                                        <p:tgtEl>
                                          <p:spTgt spid="3585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446838" y="1916113"/>
            <a:ext cx="2625725" cy="4752975"/>
          </a:xfrm>
          <a:noFill/>
          <a:ln/>
        </p:spPr>
        <p:txBody>
          <a:bodyPr/>
          <a:lstStyle/>
          <a:p>
            <a:pPr algn="l">
              <a:spcAft>
                <a:spcPct val="25000"/>
              </a:spcAft>
            </a:pPr>
            <a:r>
              <a:rPr lang="es-ES" sz="1800">
                <a:solidFill>
                  <a:schemeClr val="tx1"/>
                </a:solidFill>
                <a:latin typeface="Arial" charset="0"/>
              </a:rPr>
              <a:t>Fue el principal representante de la escuela vallisoletana.</a:t>
            </a:r>
            <a:br>
              <a:rPr lang="es-ES" sz="1800">
                <a:solidFill>
                  <a:schemeClr val="tx1"/>
                </a:solidFill>
                <a:latin typeface="Arial" charset="0"/>
              </a:rPr>
            </a:br>
            <a:r>
              <a:rPr lang="es-ES" sz="1800">
                <a:solidFill>
                  <a:schemeClr val="tx1"/>
                </a:solidFill>
                <a:latin typeface="Arial" charset="0"/>
              </a:rPr>
              <a:t/>
            </a:r>
            <a:br>
              <a:rPr lang="es-ES" sz="1800">
                <a:solidFill>
                  <a:schemeClr val="tx1"/>
                </a:solidFill>
                <a:latin typeface="Arial" charset="0"/>
              </a:rPr>
            </a:br>
            <a:r>
              <a:rPr lang="es-ES" sz="1800">
                <a:solidFill>
                  <a:schemeClr val="tx1"/>
                </a:solidFill>
                <a:latin typeface="Arial" charset="0"/>
              </a:rPr>
              <a:t>Esculpe sus obras con un realismo violento y perfección anatómica en los cuerpos, matizando la dureza de los huesos, la tensión de los músculos, la blandura de la carne o la suavidad de la piel. También fue un magnífico policromador.</a:t>
            </a:r>
            <a:br>
              <a:rPr lang="es-ES" sz="1800">
                <a:solidFill>
                  <a:schemeClr val="tx1"/>
                </a:solidFill>
                <a:latin typeface="Arial" charset="0"/>
              </a:rPr>
            </a:br>
            <a:r>
              <a:rPr lang="es-ES" sz="1800">
                <a:solidFill>
                  <a:schemeClr val="tx1"/>
                </a:solidFill>
                <a:latin typeface="Arial" charset="0"/>
              </a:rPr>
              <a:t/>
            </a:r>
            <a:br>
              <a:rPr lang="es-ES" sz="1800">
                <a:solidFill>
                  <a:schemeClr val="tx1"/>
                </a:solidFill>
                <a:latin typeface="Arial" charset="0"/>
              </a:rPr>
            </a:br>
            <a:endParaRPr lang="es-ES" sz="1800">
              <a:solidFill>
                <a:schemeClr val="tx1"/>
              </a:solidFill>
              <a:latin typeface="Arial" charset="0"/>
            </a:endParaRPr>
          </a:p>
        </p:txBody>
      </p:sp>
      <p:pic>
        <p:nvPicPr>
          <p:cNvPr id="49155" name="Picture 3"/>
          <p:cNvPicPr>
            <a:picLocks noChangeArrowheads="1"/>
          </p:cNvPicPr>
          <p:nvPr/>
        </p:nvPicPr>
        <p:blipFill>
          <a:blip r:embed="rId2" cstate="print"/>
          <a:srcRect/>
          <a:stretch>
            <a:fillRect/>
          </a:stretch>
        </p:blipFill>
        <p:spPr bwMode="auto">
          <a:xfrm>
            <a:off x="107950" y="333375"/>
            <a:ext cx="6121400" cy="6229350"/>
          </a:xfrm>
          <a:prstGeom prst="rect">
            <a:avLst/>
          </a:prstGeom>
          <a:noFill/>
          <a:ln w="9525">
            <a:noFill/>
            <a:miter lim="800000"/>
            <a:headEnd/>
            <a:tailEnd/>
          </a:ln>
          <a:effectLst/>
        </p:spPr>
      </p:pic>
      <p:sp>
        <p:nvSpPr>
          <p:cNvPr id="49156" name="Rectangle 4"/>
          <p:cNvSpPr>
            <a:spLocks noChangeArrowheads="1"/>
          </p:cNvSpPr>
          <p:nvPr/>
        </p:nvSpPr>
        <p:spPr bwMode="auto">
          <a:xfrm>
            <a:off x="6300788" y="144463"/>
            <a:ext cx="2843212" cy="1773237"/>
          </a:xfrm>
          <a:prstGeom prst="rect">
            <a:avLst/>
          </a:prstGeom>
          <a:noFill/>
          <a:ln w="9525">
            <a:noFill/>
            <a:miter lim="800000"/>
            <a:headEnd/>
            <a:tailEnd/>
          </a:ln>
          <a:effectLst/>
        </p:spPr>
        <p:txBody>
          <a:bodyPr lIns="92075" tIns="46038" rIns="92075" bIns="46038" anchor="ctr"/>
          <a:lstStyle/>
          <a:p>
            <a:pPr algn="ctr" defTabSz="762000"/>
            <a:r>
              <a:rPr lang="es-ES" sz="1800" b="1">
                <a:solidFill>
                  <a:srgbClr val="993300"/>
                </a:solidFill>
                <a:latin typeface="Arial" charset="0"/>
              </a:rPr>
              <a:t>Gregorio Fernández</a:t>
            </a:r>
            <a:r>
              <a:rPr lang="es-ES" sz="1800" b="1">
                <a:latin typeface="Arial" charset="0"/>
              </a:rPr>
              <a:t>:</a:t>
            </a:r>
            <a:r>
              <a:rPr lang="es-ES" sz="1800">
                <a:latin typeface="Arial" charset="0"/>
              </a:rPr>
              <a:t> </a:t>
            </a:r>
            <a:r>
              <a:rPr lang="es-ES" sz="1800" b="1" i="1">
                <a:latin typeface="Arial" charset="0"/>
              </a:rPr>
              <a:t>Cristo yacente</a:t>
            </a:r>
            <a:r>
              <a:rPr lang="es-ES" sz="1800">
                <a:latin typeface="Arial" charset="0"/>
              </a:rPr>
              <a:t/>
            </a:r>
            <a:br>
              <a:rPr lang="es-ES" sz="1800">
                <a:latin typeface="Arial" charset="0"/>
              </a:rPr>
            </a:br>
            <a:r>
              <a:rPr lang="es-ES" sz="1800">
                <a:latin typeface="Arial" charset="0"/>
              </a:rPr>
              <a:t/>
            </a:r>
            <a:br>
              <a:rPr lang="es-ES" sz="1800">
                <a:latin typeface="Arial" charset="0"/>
              </a:rPr>
            </a:br>
            <a:r>
              <a:rPr lang="es-ES" sz="1800">
                <a:latin typeface="Arial" charset="0"/>
              </a:rPr>
              <a:t>Madera policromada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49154"/>
                                        </p:tgtEl>
                                        <p:attrNameLst>
                                          <p:attrName>style.visibility</p:attrName>
                                        </p:attrNameLst>
                                      </p:cBhvr>
                                      <p:to>
                                        <p:strVal val="visible"/>
                                      </p:to>
                                    </p:set>
                                    <p:anim calcmode="discrete" valueType="clr">
                                      <p:cBhvr override="childStyle">
                                        <p:cTn id="7" dur="80"/>
                                        <p:tgtEl>
                                          <p:spTgt spid="4915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9154"/>
                                        </p:tgtEl>
                                        <p:attrNameLst>
                                          <p:attrName>fillcolor</p:attrName>
                                        </p:attrNameLst>
                                      </p:cBhvr>
                                      <p:tavLst>
                                        <p:tav tm="0">
                                          <p:val>
                                            <p:clrVal>
                                              <a:schemeClr val="accent2"/>
                                            </p:clrVal>
                                          </p:val>
                                        </p:tav>
                                        <p:tav tm="50000">
                                          <p:val>
                                            <p:clrVal>
                                              <a:schemeClr val="hlink"/>
                                            </p:clrVal>
                                          </p:val>
                                        </p:tav>
                                      </p:tavLst>
                                    </p:anim>
                                    <p:set>
                                      <p:cBhvr>
                                        <p:cTn id="9" dur="80"/>
                                        <p:tgtEl>
                                          <p:spTgt spid="4915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684213" y="5157788"/>
            <a:ext cx="7772400" cy="1143000"/>
          </a:xfrm>
        </p:spPr>
        <p:txBody>
          <a:bodyPr/>
          <a:lstStyle/>
          <a:p>
            <a:r>
              <a:rPr lang="es-ES" sz="1800" b="1" i="1">
                <a:solidFill>
                  <a:schemeClr val="tx1"/>
                </a:solidFill>
                <a:latin typeface="Arial" charset="0"/>
              </a:rPr>
              <a:t>Cristo yacente </a:t>
            </a:r>
            <a:r>
              <a:rPr lang="es-ES" sz="1800" b="1">
                <a:solidFill>
                  <a:schemeClr val="tx1"/>
                </a:solidFill>
                <a:latin typeface="Arial" charset="0"/>
              </a:rPr>
              <a:t>del convento de los Capuchinos. El Pardo (1614)</a:t>
            </a:r>
            <a:r>
              <a:rPr lang="es-ES" sz="1800">
                <a:solidFill>
                  <a:schemeClr val="tx1"/>
                </a:solidFill>
                <a:latin typeface="Arial" charset="0"/>
              </a:rPr>
              <a:t> </a:t>
            </a:r>
          </a:p>
        </p:txBody>
      </p:sp>
      <p:pic>
        <p:nvPicPr>
          <p:cNvPr id="111619" name="Picture 3" descr="xtoyp"/>
          <p:cNvPicPr>
            <a:picLocks noChangeAspect="1" noChangeArrowheads="1"/>
          </p:cNvPicPr>
          <p:nvPr/>
        </p:nvPicPr>
        <p:blipFill>
          <a:blip r:embed="rId2" cstate="print"/>
          <a:srcRect/>
          <a:stretch>
            <a:fillRect/>
          </a:stretch>
        </p:blipFill>
        <p:spPr bwMode="auto">
          <a:xfrm>
            <a:off x="971550" y="765175"/>
            <a:ext cx="6985000" cy="438785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755650" y="5661025"/>
            <a:ext cx="7772400" cy="971550"/>
          </a:xfrm>
        </p:spPr>
        <p:txBody>
          <a:bodyPr/>
          <a:lstStyle/>
          <a:p>
            <a:r>
              <a:rPr lang="es-ES" sz="1800">
                <a:solidFill>
                  <a:schemeClr val="tx1"/>
                </a:solidFill>
                <a:latin typeface="Arial" charset="0"/>
              </a:rPr>
              <a:t/>
            </a:r>
            <a:br>
              <a:rPr lang="es-ES" sz="1800">
                <a:solidFill>
                  <a:schemeClr val="tx1"/>
                </a:solidFill>
                <a:latin typeface="Arial" charset="0"/>
              </a:rPr>
            </a:br>
            <a:r>
              <a:rPr lang="es-ES" sz="1800">
                <a:solidFill>
                  <a:schemeClr val="tx1"/>
                </a:solidFill>
                <a:latin typeface="Arial" charset="0"/>
              </a:rPr>
              <a:t> </a:t>
            </a:r>
            <a:r>
              <a:rPr lang="es-ES_tradnl" sz="1800" b="1">
                <a:solidFill>
                  <a:schemeClr val="tx1"/>
                </a:solidFill>
                <a:latin typeface="Arial" charset="0"/>
              </a:rPr>
              <a:t>Plasmación del dolor y la crueldad, con abundancia de sangre; es un realismo muy hiriente y efectista, casi teatral. </a:t>
            </a:r>
            <a:endParaRPr lang="es-ES" sz="1800" b="1">
              <a:solidFill>
                <a:schemeClr val="tx1"/>
              </a:solidFill>
              <a:latin typeface="Arial" charset="0"/>
            </a:endParaRPr>
          </a:p>
        </p:txBody>
      </p:sp>
      <p:pic>
        <p:nvPicPr>
          <p:cNvPr id="186371" name="Picture 3" descr="CRISTO_YACENTE_Gregorio_Fernandez"/>
          <p:cNvPicPr>
            <a:picLocks noChangeAspect="1" noChangeArrowheads="1"/>
          </p:cNvPicPr>
          <p:nvPr>
            <p:ph idx="4294967295"/>
          </p:nvPr>
        </p:nvPicPr>
        <p:blipFill>
          <a:blip r:embed="rId2" cstate="print"/>
          <a:srcRect/>
          <a:stretch>
            <a:fillRect/>
          </a:stretch>
        </p:blipFill>
        <p:spPr>
          <a:xfrm>
            <a:off x="1908175" y="981075"/>
            <a:ext cx="6048375" cy="3984625"/>
          </a:xfrm>
          <a:prstGeom prst="rect">
            <a:avLst/>
          </a:prstGeom>
          <a:noFill/>
          <a:ln/>
        </p:spPr>
      </p:pic>
      <p:sp>
        <p:nvSpPr>
          <p:cNvPr id="186372" name="Rectangle 4"/>
          <p:cNvSpPr>
            <a:spLocks noChangeArrowheads="1"/>
          </p:cNvSpPr>
          <p:nvPr/>
        </p:nvSpPr>
        <p:spPr bwMode="auto">
          <a:xfrm>
            <a:off x="3132138" y="5300663"/>
            <a:ext cx="3529012" cy="936625"/>
          </a:xfrm>
          <a:prstGeom prst="rect">
            <a:avLst/>
          </a:prstGeom>
          <a:noFill/>
          <a:ln w="9525">
            <a:noFill/>
            <a:miter lim="800000"/>
            <a:headEnd/>
            <a:tailEnd/>
          </a:ln>
          <a:effectLst/>
        </p:spPr>
        <p:txBody>
          <a:bodyPr lIns="92075" tIns="46038" rIns="92075" bIns="46038" anchor="ctr"/>
          <a:lstStyle/>
          <a:p>
            <a:pPr algn="ctr" defTabSz="762000"/>
            <a:r>
              <a:rPr lang="es-ES" sz="1800" b="1" i="1">
                <a:latin typeface="Arial" charset="0"/>
              </a:rPr>
              <a:t>Cristo yacente</a:t>
            </a:r>
            <a:r>
              <a:rPr lang="es-ES" sz="1800" b="1">
                <a:latin typeface="Arial" charset="0"/>
              </a:rPr>
              <a:t>)</a:t>
            </a:r>
            <a:r>
              <a:rPr lang="es-ES" sz="1800">
                <a:latin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86370"/>
                                        </p:tgtEl>
                                        <p:attrNameLst>
                                          <p:attrName>style.visibility</p:attrName>
                                        </p:attrNameLst>
                                      </p:cBhvr>
                                      <p:to>
                                        <p:strVal val="visible"/>
                                      </p:to>
                                    </p:set>
                                    <p:anim calcmode="discrete" valueType="clr">
                                      <p:cBhvr override="childStyle">
                                        <p:cTn id="7" dur="80"/>
                                        <p:tgtEl>
                                          <p:spTgt spid="18637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6370"/>
                                        </p:tgtEl>
                                        <p:attrNameLst>
                                          <p:attrName>fillcolor</p:attrName>
                                        </p:attrNameLst>
                                      </p:cBhvr>
                                      <p:tavLst>
                                        <p:tav tm="0">
                                          <p:val>
                                            <p:clrVal>
                                              <a:schemeClr val="accent2"/>
                                            </p:clrVal>
                                          </p:val>
                                        </p:tav>
                                        <p:tav tm="50000">
                                          <p:val>
                                            <p:clrVal>
                                              <a:schemeClr val="hlink"/>
                                            </p:clrVal>
                                          </p:val>
                                        </p:tav>
                                      </p:tavLst>
                                    </p:anim>
                                    <p:set>
                                      <p:cBhvr>
                                        <p:cTn id="9" dur="80"/>
                                        <p:tgtEl>
                                          <p:spTgt spid="18637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292725" y="404813"/>
            <a:ext cx="3124200" cy="1295400"/>
          </a:xfrm>
          <a:noFill/>
          <a:ln/>
        </p:spPr>
        <p:txBody>
          <a:bodyPr/>
          <a:lstStyle/>
          <a:p>
            <a:pPr algn="l"/>
            <a:r>
              <a:rPr lang="es-ES" sz="1800">
                <a:solidFill>
                  <a:schemeClr val="tx1"/>
                </a:solidFill>
                <a:latin typeface="Arial" charset="0"/>
              </a:rPr>
              <a:t>El gusto por la sangre y la carne desgarrada es coherente con el interés </a:t>
            </a:r>
            <a:r>
              <a:rPr lang="es-ES" sz="1800" b="1">
                <a:solidFill>
                  <a:schemeClr val="tx1"/>
                </a:solidFill>
                <a:latin typeface="Arial" charset="0"/>
              </a:rPr>
              <a:t>devocional</a:t>
            </a:r>
            <a:r>
              <a:rPr lang="es-ES" sz="1800">
                <a:solidFill>
                  <a:schemeClr val="tx1"/>
                </a:solidFill>
                <a:latin typeface="Arial" charset="0"/>
              </a:rPr>
              <a:t> de la imagen sagrada.</a:t>
            </a:r>
          </a:p>
        </p:txBody>
      </p:sp>
      <p:pic>
        <p:nvPicPr>
          <p:cNvPr id="4101" name="Picture 5" descr="xtocol"/>
          <p:cNvPicPr>
            <a:picLocks noChangeAspect="1" noChangeArrowheads="1"/>
          </p:cNvPicPr>
          <p:nvPr/>
        </p:nvPicPr>
        <p:blipFill>
          <a:blip r:embed="rId2" cstate="print"/>
          <a:srcRect/>
          <a:stretch>
            <a:fillRect/>
          </a:stretch>
        </p:blipFill>
        <p:spPr bwMode="auto">
          <a:xfrm>
            <a:off x="323850" y="0"/>
            <a:ext cx="4249738" cy="6858000"/>
          </a:xfrm>
          <a:prstGeom prst="rect">
            <a:avLst/>
          </a:prstGeom>
          <a:noFill/>
        </p:spPr>
      </p:pic>
      <p:sp>
        <p:nvSpPr>
          <p:cNvPr id="4102" name="Rectangle 6"/>
          <p:cNvSpPr>
            <a:spLocks noChangeArrowheads="1"/>
          </p:cNvSpPr>
          <p:nvPr/>
        </p:nvSpPr>
        <p:spPr bwMode="auto">
          <a:xfrm>
            <a:off x="4859338" y="5300663"/>
            <a:ext cx="3448050" cy="915987"/>
          </a:xfrm>
          <a:prstGeom prst="rect">
            <a:avLst/>
          </a:prstGeom>
          <a:noFill/>
          <a:ln w="12700">
            <a:noFill/>
            <a:miter lim="800000"/>
            <a:headEnd type="none" w="sm" len="sm"/>
            <a:tailEnd type="none" w="sm" len="sm"/>
          </a:ln>
          <a:effectLst/>
        </p:spPr>
        <p:txBody>
          <a:bodyPr wrap="none" anchor="ctr">
            <a:spAutoFit/>
          </a:bodyPr>
          <a:lstStyle/>
          <a:p>
            <a:pPr defTabSz="762000" eaLnBrk="1" hangingPunct="1"/>
            <a:r>
              <a:rPr lang="es-ES" sz="1800" b="1" i="1">
                <a:latin typeface="Arial" charset="0"/>
              </a:rPr>
              <a:t>Cristo atado a la columna</a:t>
            </a:r>
            <a:r>
              <a:rPr lang="es-ES" sz="1800" b="1">
                <a:latin typeface="Arial" charset="0"/>
              </a:rPr>
              <a:t> </a:t>
            </a:r>
          </a:p>
          <a:p>
            <a:pPr defTabSz="762000" eaLnBrk="1" hangingPunct="1"/>
            <a:r>
              <a:rPr lang="es-ES" sz="1800" b="1">
                <a:latin typeface="Arial" charset="0"/>
              </a:rPr>
              <a:t>Convento de Santa Teresa de </a:t>
            </a:r>
          </a:p>
          <a:p>
            <a:pPr defTabSz="762000" eaLnBrk="1" hangingPunct="1"/>
            <a:r>
              <a:rPr lang="es-ES" sz="1800" b="1">
                <a:latin typeface="Arial" charset="0"/>
              </a:rPr>
              <a:t>Valladolid (c.1615)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4098"/>
                                        </p:tgtEl>
                                        <p:attrNameLst>
                                          <p:attrName>style.visibility</p:attrName>
                                        </p:attrNameLst>
                                      </p:cBhvr>
                                      <p:to>
                                        <p:strVal val="visible"/>
                                      </p:to>
                                    </p:set>
                                    <p:anim calcmode="discrete" valueType="clr">
                                      <p:cBhvr override="childStyle">
                                        <p:cTn id="7" dur="80"/>
                                        <p:tgtEl>
                                          <p:spTgt spid="409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098"/>
                                        </p:tgtEl>
                                        <p:attrNameLst>
                                          <p:attrName>fillcolor</p:attrName>
                                        </p:attrNameLst>
                                      </p:cBhvr>
                                      <p:tavLst>
                                        <p:tav tm="0">
                                          <p:val>
                                            <p:clrVal>
                                              <a:schemeClr val="accent2"/>
                                            </p:clrVal>
                                          </p:val>
                                        </p:tav>
                                        <p:tav tm="50000">
                                          <p:val>
                                            <p:clrVal>
                                              <a:schemeClr val="hlink"/>
                                            </p:clrVal>
                                          </p:val>
                                        </p:tav>
                                      </p:tavLst>
                                    </p:anim>
                                    <p:set>
                                      <p:cBhvr>
                                        <p:cTn id="9" dur="80"/>
                                        <p:tgtEl>
                                          <p:spTgt spid="409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292725" y="2060575"/>
            <a:ext cx="3267075" cy="4360863"/>
          </a:xfrm>
          <a:noFill/>
          <a:ln/>
        </p:spPr>
        <p:txBody>
          <a:bodyPr/>
          <a:lstStyle/>
          <a:p>
            <a:pPr algn="l"/>
            <a:r>
              <a:rPr lang="es-ES" sz="1800" b="1" i="1">
                <a:solidFill>
                  <a:schemeClr val="tx1"/>
                </a:solidFill>
                <a:latin typeface="Arial" charset="0"/>
              </a:rPr>
              <a:t>Cristo atado a la columna </a:t>
            </a:r>
            <a:r>
              <a:rPr lang="es-ES" sz="1800">
                <a:solidFill>
                  <a:schemeClr val="tx1"/>
                </a:solidFill>
                <a:latin typeface="Arial" charset="0"/>
              </a:rPr>
              <a:t>(detalle)</a:t>
            </a:r>
            <a:r>
              <a:rPr lang="es-ES" sz="1800" b="1" i="1">
                <a:solidFill>
                  <a:schemeClr val="tx1"/>
                </a:solidFill>
                <a:latin typeface="Arial" charset="0"/>
              </a:rPr>
              <a:t/>
            </a:r>
            <a:br>
              <a:rPr lang="es-ES" sz="1800" b="1" i="1">
                <a:solidFill>
                  <a:schemeClr val="tx1"/>
                </a:solidFill>
                <a:latin typeface="Arial" charset="0"/>
              </a:rPr>
            </a:br>
            <a:r>
              <a:rPr lang="es-ES" sz="1800" b="1" i="1">
                <a:solidFill>
                  <a:schemeClr val="tx1"/>
                </a:solidFill>
                <a:latin typeface="Arial" charset="0"/>
              </a:rPr>
              <a:t/>
            </a:r>
            <a:br>
              <a:rPr lang="es-ES" sz="1800" b="1" i="1">
                <a:solidFill>
                  <a:schemeClr val="tx1"/>
                </a:solidFill>
                <a:latin typeface="Arial" charset="0"/>
              </a:rPr>
            </a:br>
            <a:r>
              <a:rPr lang="es-ES" sz="1800">
                <a:solidFill>
                  <a:schemeClr val="tx1"/>
                </a:solidFill>
                <a:latin typeface="Arial" charset="0"/>
              </a:rPr>
              <a:t>La utilización de vidrio para simular los globos oculares acentúa el realismo y vivacidad del rostro de Cristo.</a:t>
            </a:r>
          </a:p>
        </p:txBody>
      </p:sp>
      <p:pic>
        <p:nvPicPr>
          <p:cNvPr id="5123" name="Picture 3"/>
          <p:cNvPicPr>
            <a:picLocks noChangeArrowheads="1"/>
          </p:cNvPicPr>
          <p:nvPr/>
        </p:nvPicPr>
        <p:blipFill>
          <a:blip r:embed="rId2" cstate="print"/>
          <a:srcRect/>
          <a:stretch>
            <a:fillRect/>
          </a:stretch>
        </p:blipFill>
        <p:spPr bwMode="auto">
          <a:xfrm>
            <a:off x="323850" y="239713"/>
            <a:ext cx="4752975" cy="62134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5122"/>
                                        </p:tgtEl>
                                        <p:attrNameLst>
                                          <p:attrName>style.visibility</p:attrName>
                                        </p:attrNameLst>
                                      </p:cBhvr>
                                      <p:to>
                                        <p:strVal val="visible"/>
                                      </p:to>
                                    </p:set>
                                    <p:anim calcmode="discrete" valueType="clr">
                                      <p:cBhvr override="childStyle">
                                        <p:cTn id="7" dur="80"/>
                                        <p:tgtEl>
                                          <p:spTgt spid="512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22"/>
                                        </p:tgtEl>
                                        <p:attrNameLst>
                                          <p:attrName>fillcolor</p:attrName>
                                        </p:attrNameLst>
                                      </p:cBhvr>
                                      <p:tavLst>
                                        <p:tav tm="0">
                                          <p:val>
                                            <p:clrVal>
                                              <a:schemeClr val="accent2"/>
                                            </p:clrVal>
                                          </p:val>
                                        </p:tav>
                                        <p:tav tm="50000">
                                          <p:val>
                                            <p:clrVal>
                                              <a:schemeClr val="hlink"/>
                                            </p:clrVal>
                                          </p:val>
                                        </p:tav>
                                      </p:tavLst>
                                    </p:anim>
                                    <p:set>
                                      <p:cBhvr>
                                        <p:cTn id="9" dur="80"/>
                                        <p:tgtEl>
                                          <p:spTgt spid="51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Rectangle 6"/>
          <p:cNvSpPr>
            <a:spLocks noGrp="1" noChangeArrowheads="1"/>
          </p:cNvSpPr>
          <p:nvPr>
            <p:ph type="title"/>
          </p:nvPr>
        </p:nvSpPr>
        <p:spPr>
          <a:xfrm>
            <a:off x="5292725" y="0"/>
            <a:ext cx="3851275" cy="1584325"/>
          </a:xfrm>
        </p:spPr>
        <p:txBody>
          <a:bodyPr/>
          <a:lstStyle/>
          <a:p>
            <a:r>
              <a:rPr lang="es-ES" sz="2000">
                <a:solidFill>
                  <a:schemeClr val="tx1"/>
                </a:solidFill>
                <a:latin typeface="Arial" charset="0"/>
              </a:rPr>
              <a:t> </a:t>
            </a:r>
            <a:r>
              <a:rPr lang="es-ES" sz="2000" b="1" i="1">
                <a:solidFill>
                  <a:schemeClr val="tx1"/>
                </a:solidFill>
                <a:latin typeface="Arial" charset="0"/>
              </a:rPr>
              <a:t>Crucificado </a:t>
            </a:r>
            <a:r>
              <a:rPr lang="es-ES" sz="2000">
                <a:solidFill>
                  <a:schemeClr val="tx1"/>
                </a:solidFill>
                <a:latin typeface="Arial" charset="0"/>
              </a:rPr>
              <a:t>o </a:t>
            </a:r>
            <a:r>
              <a:rPr lang="es-ES" sz="2000" b="1" i="1">
                <a:solidFill>
                  <a:schemeClr val="tx1"/>
                </a:solidFill>
                <a:latin typeface="Arial" charset="0"/>
              </a:rPr>
              <a:t>Cristo de la Luz</a:t>
            </a:r>
            <a:br>
              <a:rPr lang="es-ES" sz="2000" b="1" i="1">
                <a:solidFill>
                  <a:schemeClr val="tx1"/>
                </a:solidFill>
                <a:latin typeface="Arial" charset="0"/>
              </a:rPr>
            </a:br>
            <a:r>
              <a:rPr lang="es-ES" sz="2000">
                <a:solidFill>
                  <a:schemeClr val="tx1"/>
                </a:solidFill>
                <a:latin typeface="Arial" charset="0"/>
              </a:rPr>
              <a:t>(palacio de Santa Cruz, Valladolid), ca. 1633</a:t>
            </a:r>
          </a:p>
        </p:txBody>
      </p:sp>
      <p:pic>
        <p:nvPicPr>
          <p:cNvPr id="47114" name="Picture 10" descr="xtoluz"/>
          <p:cNvPicPr>
            <a:picLocks noChangeAspect="1" noChangeArrowheads="1"/>
          </p:cNvPicPr>
          <p:nvPr/>
        </p:nvPicPr>
        <p:blipFill>
          <a:blip r:embed="rId2" cstate="print"/>
          <a:srcRect/>
          <a:stretch>
            <a:fillRect/>
          </a:stretch>
        </p:blipFill>
        <p:spPr bwMode="auto">
          <a:xfrm>
            <a:off x="107950" y="115888"/>
            <a:ext cx="5113338" cy="6597650"/>
          </a:xfrm>
          <a:prstGeom prst="rect">
            <a:avLst/>
          </a:prstGeom>
          <a:noFill/>
        </p:spPr>
      </p:pic>
      <p:sp>
        <p:nvSpPr>
          <p:cNvPr id="47115" name="Rectangle 11"/>
          <p:cNvSpPr>
            <a:spLocks noChangeArrowheads="1"/>
          </p:cNvSpPr>
          <p:nvPr/>
        </p:nvSpPr>
        <p:spPr bwMode="auto">
          <a:xfrm>
            <a:off x="5292725" y="1628775"/>
            <a:ext cx="3851275" cy="5229225"/>
          </a:xfrm>
          <a:prstGeom prst="rect">
            <a:avLst/>
          </a:prstGeom>
          <a:noFill/>
          <a:ln w="9525">
            <a:noFill/>
            <a:miter lim="800000"/>
            <a:headEnd/>
            <a:tailEnd/>
          </a:ln>
          <a:effectLst/>
        </p:spPr>
        <p:txBody>
          <a:bodyPr lIns="92075" tIns="46038" rIns="92075" bIns="46038" anchor="ctr"/>
          <a:lstStyle/>
          <a:p>
            <a:pPr defTabSz="762000"/>
            <a:r>
              <a:rPr lang="es-ES" sz="1800">
                <a:latin typeface="Arial" charset="0"/>
              </a:rPr>
              <a:t>Está considerado como una de sus obras maestras.</a:t>
            </a:r>
            <a:br>
              <a:rPr lang="es-ES" sz="1800">
                <a:latin typeface="Arial" charset="0"/>
              </a:rPr>
            </a:br>
            <a:r>
              <a:rPr lang="es-ES" sz="1800">
                <a:latin typeface="Arial" charset="0"/>
              </a:rPr>
              <a:t>Destaca por su </a:t>
            </a:r>
            <a:r>
              <a:rPr lang="es-ES" sz="1800" b="1">
                <a:latin typeface="Arial" charset="0"/>
              </a:rPr>
              <a:t>acentuado patetismo</a:t>
            </a:r>
            <a:r>
              <a:rPr lang="es-ES" sz="1800">
                <a:latin typeface="Arial" charset="0"/>
              </a:rPr>
              <a:t> y </a:t>
            </a:r>
            <a:r>
              <a:rPr lang="es-ES" sz="1800" b="1">
                <a:latin typeface="Arial" charset="0"/>
              </a:rPr>
              <a:t>depurada anatomía</a:t>
            </a:r>
            <a:r>
              <a:rPr lang="es-ES" sz="1800">
                <a:latin typeface="Arial" charset="0"/>
              </a:rPr>
              <a:t>: tórax delgado, vientre hundido, cara enjuta de pómulos salientes, ojos entornados y boca abierta, junto a la rigidez de brazos y piernas, son elementos que se recrean en el dolor.</a:t>
            </a:r>
            <a:br>
              <a:rPr lang="es-ES" sz="1800">
                <a:latin typeface="Arial" charset="0"/>
              </a:rPr>
            </a:br>
            <a:r>
              <a:rPr lang="es-ES" sz="1800">
                <a:latin typeface="Arial" charset="0"/>
              </a:rPr>
              <a:t>Su excelente policromía se complace en los regueros de sangre y las profundas heridas, contribuyendo a la sensación de verosimilitud y reflejando el sufrimiento.</a:t>
            </a:r>
            <a:br>
              <a:rPr lang="es-ES" sz="1800">
                <a:latin typeface="Arial" charset="0"/>
              </a:rPr>
            </a:br>
            <a:r>
              <a:rPr lang="es-ES" sz="1800">
                <a:latin typeface="Arial" charset="0"/>
              </a:rPr>
              <a:t>Los pliegues del </a:t>
            </a:r>
            <a:r>
              <a:rPr lang="es-ES" sz="1800" i="1">
                <a:latin typeface="Arial" charset="0"/>
              </a:rPr>
              <a:t>paño de pureza </a:t>
            </a:r>
            <a:r>
              <a:rPr lang="es-ES" sz="1800">
                <a:latin typeface="Arial" charset="0"/>
              </a:rPr>
              <a:t>son rígidos, como en el gótico.</a:t>
            </a:r>
          </a:p>
        </p:txBody>
      </p:sp>
      <p:sp>
        <p:nvSpPr>
          <p:cNvPr id="47116" name="Oval 12"/>
          <p:cNvSpPr>
            <a:spLocks noChangeArrowheads="1"/>
          </p:cNvSpPr>
          <p:nvPr/>
        </p:nvSpPr>
        <p:spPr bwMode="auto">
          <a:xfrm>
            <a:off x="2268538" y="5734050"/>
            <a:ext cx="863600" cy="863600"/>
          </a:xfrm>
          <a:prstGeom prst="ellipse">
            <a:avLst/>
          </a:prstGeom>
          <a:noFill/>
          <a:ln w="57150">
            <a:solidFill>
              <a:srgbClr val="FF9900"/>
            </a:solidFill>
            <a:round/>
            <a:headEnd type="none" w="sm" len="sm"/>
            <a:tailEnd type="none" w="sm" len="sm"/>
          </a:ln>
          <a:effectLst/>
        </p:spPr>
        <p:txBody>
          <a:bodyPr wrap="none" anchor="ctr"/>
          <a:lstStyle/>
          <a:p>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47115"/>
                                        </p:tgtEl>
                                        <p:attrNameLst>
                                          <p:attrName>style.visibility</p:attrName>
                                        </p:attrNameLst>
                                      </p:cBhvr>
                                      <p:to>
                                        <p:strVal val="visible"/>
                                      </p:to>
                                    </p:set>
                                    <p:anim calcmode="discrete" valueType="clr">
                                      <p:cBhvr override="childStyle">
                                        <p:cTn id="7" dur="80"/>
                                        <p:tgtEl>
                                          <p:spTgt spid="471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7115"/>
                                        </p:tgtEl>
                                        <p:attrNameLst>
                                          <p:attrName>fillcolor</p:attrName>
                                        </p:attrNameLst>
                                      </p:cBhvr>
                                      <p:tavLst>
                                        <p:tav tm="0">
                                          <p:val>
                                            <p:clrVal>
                                              <a:schemeClr val="accent2"/>
                                            </p:clrVal>
                                          </p:val>
                                        </p:tav>
                                        <p:tav tm="50000">
                                          <p:val>
                                            <p:clrVal>
                                              <a:schemeClr val="hlink"/>
                                            </p:clrVal>
                                          </p:val>
                                        </p:tav>
                                      </p:tavLst>
                                    </p:anim>
                                    <p:set>
                                      <p:cBhvr>
                                        <p:cTn id="9" dur="80"/>
                                        <p:tgtEl>
                                          <p:spTgt spid="47115"/>
                                        </p:tgtEl>
                                        <p:attrNameLst>
                                          <p:attrName>fill.type</p:attrName>
                                        </p:attrNameLst>
                                      </p:cBhvr>
                                      <p:to>
                                        <p:strVal val="solid"/>
                                      </p:to>
                                    </p:set>
                                  </p:childTnLst>
                                </p:cTn>
                              </p:par>
                            </p:childTnLst>
                          </p:cTn>
                        </p:par>
                        <p:par>
                          <p:cTn id="10" fill="hold">
                            <p:stCondLst>
                              <p:cond delay="17320"/>
                            </p:stCondLst>
                            <p:childTnLst>
                              <p:par>
                                <p:cTn id="11" presetID="23" presetClass="entr" presetSubtype="16" fill="hold" grpId="0" nodeType="afterEffect">
                                  <p:stCondLst>
                                    <p:cond delay="0"/>
                                  </p:stCondLst>
                                  <p:childTnLst>
                                    <p:set>
                                      <p:cBhvr>
                                        <p:cTn id="12" dur="1" fill="hold">
                                          <p:stCondLst>
                                            <p:cond delay="0"/>
                                          </p:stCondLst>
                                        </p:cTn>
                                        <p:tgtEl>
                                          <p:spTgt spid="47116"/>
                                        </p:tgtEl>
                                        <p:attrNameLst>
                                          <p:attrName>style.visibility</p:attrName>
                                        </p:attrNameLst>
                                      </p:cBhvr>
                                      <p:to>
                                        <p:strVal val="visible"/>
                                      </p:to>
                                    </p:set>
                                    <p:anim calcmode="lin" valueType="num">
                                      <p:cBhvr>
                                        <p:cTn id="13" dur="500" fill="hold"/>
                                        <p:tgtEl>
                                          <p:spTgt spid="47116"/>
                                        </p:tgtEl>
                                        <p:attrNameLst>
                                          <p:attrName>ppt_w</p:attrName>
                                        </p:attrNameLst>
                                      </p:cBhvr>
                                      <p:tavLst>
                                        <p:tav tm="0">
                                          <p:val>
                                            <p:fltVal val="0"/>
                                          </p:val>
                                        </p:tav>
                                        <p:tav tm="100000">
                                          <p:val>
                                            <p:strVal val="#ppt_w"/>
                                          </p:val>
                                        </p:tav>
                                      </p:tavLst>
                                    </p:anim>
                                    <p:anim calcmode="lin" valueType="num">
                                      <p:cBhvr>
                                        <p:cTn id="14" dur="500" fill="hold"/>
                                        <p:tgtEl>
                                          <p:spTgt spid="471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5" grpId="0"/>
      <p:bldP spid="4711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5219700" y="5300663"/>
            <a:ext cx="3563938" cy="947737"/>
          </a:xfrm>
        </p:spPr>
        <p:txBody>
          <a:bodyPr/>
          <a:lstStyle/>
          <a:p>
            <a:r>
              <a:rPr lang="es-ES" sz="1800">
                <a:solidFill>
                  <a:schemeClr val="tx1"/>
                </a:solidFill>
                <a:latin typeface="Arial" charset="0"/>
              </a:rPr>
              <a:t>Detalles del </a:t>
            </a:r>
            <a:r>
              <a:rPr lang="es-ES" sz="1800" b="1" i="1">
                <a:solidFill>
                  <a:schemeClr val="tx1"/>
                </a:solidFill>
                <a:latin typeface="Arial" charset="0"/>
              </a:rPr>
              <a:t>Cristo de la Luz</a:t>
            </a:r>
            <a:r>
              <a:rPr lang="es-ES" sz="1800">
                <a:solidFill>
                  <a:schemeClr val="tx1"/>
                </a:solidFill>
                <a:latin typeface="Arial" charset="0"/>
              </a:rPr>
              <a:t> (1631-1636) </a:t>
            </a:r>
          </a:p>
        </p:txBody>
      </p:sp>
      <p:pic>
        <p:nvPicPr>
          <p:cNvPr id="107525" name="Picture 5" descr="xtoluzdt2"/>
          <p:cNvPicPr>
            <a:picLocks noChangeAspect="1" noChangeArrowheads="1"/>
          </p:cNvPicPr>
          <p:nvPr/>
        </p:nvPicPr>
        <p:blipFill>
          <a:blip r:embed="rId2" cstate="print"/>
          <a:srcRect/>
          <a:stretch>
            <a:fillRect/>
          </a:stretch>
        </p:blipFill>
        <p:spPr bwMode="auto">
          <a:xfrm>
            <a:off x="250825" y="260350"/>
            <a:ext cx="4645025" cy="6192838"/>
          </a:xfrm>
          <a:prstGeom prst="rect">
            <a:avLst/>
          </a:prstGeom>
          <a:noFill/>
        </p:spPr>
      </p:pic>
      <p:pic>
        <p:nvPicPr>
          <p:cNvPr id="107527" name="Picture 7" descr="xtoluzdt"/>
          <p:cNvPicPr>
            <a:picLocks noChangeAspect="1" noChangeArrowheads="1"/>
          </p:cNvPicPr>
          <p:nvPr/>
        </p:nvPicPr>
        <p:blipFill>
          <a:blip r:embed="rId3" cstate="print"/>
          <a:srcRect/>
          <a:stretch>
            <a:fillRect/>
          </a:stretch>
        </p:blipFill>
        <p:spPr bwMode="auto">
          <a:xfrm>
            <a:off x="5154613" y="260350"/>
            <a:ext cx="3810000" cy="28575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755650" y="188913"/>
            <a:ext cx="3024188" cy="954087"/>
          </a:xfrm>
        </p:spPr>
        <p:txBody>
          <a:bodyPr/>
          <a:lstStyle/>
          <a:p>
            <a:r>
              <a:rPr lang="es-ES" sz="2000" b="1">
                <a:solidFill>
                  <a:srgbClr val="993300"/>
                </a:solidFill>
                <a:latin typeface="Arial" charset="0"/>
              </a:rPr>
              <a:t>Gregorio Fernández,</a:t>
            </a:r>
            <a:br>
              <a:rPr lang="es-ES" sz="2000" b="1">
                <a:solidFill>
                  <a:srgbClr val="993300"/>
                </a:solidFill>
                <a:latin typeface="Arial" charset="0"/>
              </a:rPr>
            </a:br>
            <a:r>
              <a:rPr lang="es-ES" sz="2000" b="1" i="1">
                <a:solidFill>
                  <a:schemeClr val="tx1"/>
                </a:solidFill>
                <a:latin typeface="Arial" charset="0"/>
              </a:rPr>
              <a:t>La Piedad</a:t>
            </a:r>
          </a:p>
        </p:txBody>
      </p:sp>
      <p:pic>
        <p:nvPicPr>
          <p:cNvPr id="97285" name="Picture 5" descr="gfpieda2"/>
          <p:cNvPicPr>
            <a:picLocks noChangeAspect="1" noChangeArrowheads="1"/>
          </p:cNvPicPr>
          <p:nvPr/>
        </p:nvPicPr>
        <p:blipFill>
          <a:blip r:embed="rId2" cstate="print"/>
          <a:srcRect/>
          <a:stretch>
            <a:fillRect/>
          </a:stretch>
        </p:blipFill>
        <p:spPr bwMode="auto">
          <a:xfrm>
            <a:off x="323850" y="1268413"/>
            <a:ext cx="3816350" cy="3352800"/>
          </a:xfrm>
          <a:prstGeom prst="rect">
            <a:avLst/>
          </a:prstGeom>
          <a:noFill/>
        </p:spPr>
      </p:pic>
      <p:sp>
        <p:nvSpPr>
          <p:cNvPr id="97286" name="Text Box 6"/>
          <p:cNvSpPr txBox="1">
            <a:spLocks noChangeArrowheads="1"/>
          </p:cNvSpPr>
          <p:nvPr/>
        </p:nvSpPr>
        <p:spPr bwMode="auto">
          <a:xfrm>
            <a:off x="4356100" y="1341438"/>
            <a:ext cx="4787900" cy="4760912"/>
          </a:xfrm>
          <a:prstGeom prst="rect">
            <a:avLst/>
          </a:prstGeom>
          <a:noFill/>
          <a:ln w="12700">
            <a:noFill/>
            <a:miter lim="800000"/>
            <a:headEnd type="none" w="sm" len="sm"/>
            <a:tailEnd type="none" w="sm" len="sm"/>
          </a:ln>
          <a:effectLst/>
        </p:spPr>
        <p:txBody>
          <a:bodyPr>
            <a:spAutoFit/>
          </a:bodyPr>
          <a:lstStyle/>
          <a:p>
            <a:r>
              <a:rPr lang="es-ES" sz="1800">
                <a:latin typeface="Arial" charset="0"/>
              </a:rPr>
              <a:t>El conjunto del paso se completaba con otras dos figuras -Mª Magdalena y San Juan- que siguen estando en la iglesia de la cofradía.</a:t>
            </a:r>
          </a:p>
          <a:p>
            <a:r>
              <a:rPr lang="es-ES" sz="1800">
                <a:latin typeface="Arial" charset="0"/>
              </a:rPr>
              <a:t>El grupo central está compuesto en diagonal, ambas figuras están tratadas con belleza y elegancia, mientras que las de los dos ladrones son magníficos estudios anatómicos.</a:t>
            </a:r>
          </a:p>
          <a:p>
            <a:r>
              <a:rPr lang="es-ES" sz="1800">
                <a:latin typeface="Arial" charset="0"/>
              </a:rPr>
              <a:t>Presentan una intencionada contraposición que aumenta la claridad narrativa: </a:t>
            </a:r>
            <a:r>
              <a:rPr lang="es-ES" sz="1800" b="1">
                <a:latin typeface="Arial" charset="0"/>
              </a:rPr>
              <a:t>Dimas</a:t>
            </a:r>
            <a:r>
              <a:rPr lang="es-ES" sz="1800">
                <a:latin typeface="Arial" charset="0"/>
              </a:rPr>
              <a:t>, el bueno, en serena actitud, cabeza hacia el grupo central, rostro tranquilo y cabello ordenado; </a:t>
            </a:r>
            <a:r>
              <a:rPr lang="es-ES" sz="1800" b="1">
                <a:latin typeface="Arial" charset="0"/>
              </a:rPr>
              <a:t>Gestas</a:t>
            </a:r>
            <a:r>
              <a:rPr lang="es-ES" sz="1800">
                <a:latin typeface="Arial" charset="0"/>
              </a:rPr>
              <a:t>, el malo, con el cuerpo más crispado, pelo agitado, rostro desagradable y cabeza vuelta hacia el espectador.</a:t>
            </a:r>
          </a:p>
        </p:txBody>
      </p:sp>
      <p:sp>
        <p:nvSpPr>
          <p:cNvPr id="97287" name="Rectangle 7"/>
          <p:cNvSpPr>
            <a:spLocks noChangeArrowheads="1"/>
          </p:cNvSpPr>
          <p:nvPr/>
        </p:nvSpPr>
        <p:spPr bwMode="auto">
          <a:xfrm>
            <a:off x="180975" y="4797425"/>
            <a:ext cx="3959225" cy="1079500"/>
          </a:xfrm>
          <a:prstGeom prst="rect">
            <a:avLst/>
          </a:prstGeom>
          <a:noFill/>
          <a:ln w="9525">
            <a:noFill/>
            <a:miter lim="800000"/>
            <a:headEnd/>
            <a:tailEnd/>
          </a:ln>
          <a:effectLst/>
        </p:spPr>
        <p:txBody>
          <a:bodyPr lIns="92075" tIns="46038" rIns="92075" bIns="46038" anchor="ctr"/>
          <a:lstStyle/>
          <a:p>
            <a:pPr algn="ctr" defTabSz="762000"/>
            <a:r>
              <a:rPr lang="es-ES" sz="1600" b="1" i="1">
                <a:latin typeface="Arial" charset="0"/>
              </a:rPr>
              <a:t>La Piedad</a:t>
            </a:r>
            <a:r>
              <a:rPr lang="es-ES" sz="1600">
                <a:latin typeface="Arial" charset="0"/>
              </a:rPr>
              <a:t> con los dos Ladrones, realizado en 1616 para la cofradía de Ntra. Sra. de las Angustias de Valladolid.</a:t>
            </a:r>
            <a:br>
              <a:rPr lang="es-ES" sz="1600">
                <a:latin typeface="Arial" charset="0"/>
              </a:rPr>
            </a:br>
            <a:r>
              <a:rPr lang="es-ES" sz="1600">
                <a:latin typeface="Arial" charset="0"/>
              </a:rPr>
              <a:t>Museo Nacional de Escultura (Valladolid)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97286">
                                            <p:txEl>
                                              <p:pRg st="0" end="0"/>
                                            </p:txEl>
                                          </p:spTgt>
                                        </p:tgtEl>
                                        <p:attrNameLst>
                                          <p:attrName>style.visibility</p:attrName>
                                        </p:attrNameLst>
                                      </p:cBhvr>
                                      <p:to>
                                        <p:strVal val="visible"/>
                                      </p:to>
                                    </p:set>
                                    <p:anim calcmode="discrete" valueType="clr">
                                      <p:cBhvr override="childStyle">
                                        <p:cTn id="7" dur="80"/>
                                        <p:tgtEl>
                                          <p:spTgt spid="9728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728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97286">
                                            <p:txEl>
                                              <p:pRg st="0" end="0"/>
                                            </p:txEl>
                                          </p:spTgt>
                                        </p:tgtEl>
                                        <p:attrNameLst>
                                          <p:attrName>fill.type</p:attrName>
                                        </p:attrNameLst>
                                      </p:cBhvr>
                                      <p:to>
                                        <p:strVal val="solid"/>
                                      </p:to>
                                    </p:set>
                                  </p:childTnLst>
                                </p:cTn>
                              </p:par>
                            </p:childTnLst>
                          </p:cTn>
                        </p:par>
                        <p:par>
                          <p:cTn id="10" fill="hold">
                            <p:stCondLst>
                              <p:cond delay="436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97286">
                                            <p:txEl>
                                              <p:pRg st="1" end="1"/>
                                            </p:txEl>
                                          </p:spTgt>
                                        </p:tgtEl>
                                        <p:attrNameLst>
                                          <p:attrName>style.visibility</p:attrName>
                                        </p:attrNameLst>
                                      </p:cBhvr>
                                      <p:to>
                                        <p:strVal val="visible"/>
                                      </p:to>
                                    </p:set>
                                    <p:anim calcmode="discrete" valueType="clr">
                                      <p:cBhvr override="childStyle">
                                        <p:cTn id="13" dur="80"/>
                                        <p:tgtEl>
                                          <p:spTgt spid="9728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97286">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97286">
                                            <p:txEl>
                                              <p:pRg st="1" end="1"/>
                                            </p:txEl>
                                          </p:spTgt>
                                        </p:tgtEl>
                                        <p:attrNameLst>
                                          <p:attrName>fill.type</p:attrName>
                                        </p:attrNameLst>
                                      </p:cBhvr>
                                      <p:to>
                                        <p:strVal val="solid"/>
                                      </p:to>
                                    </p:set>
                                  </p:childTnLst>
                                </p:cTn>
                              </p:par>
                            </p:childTnLst>
                          </p:cTn>
                        </p:par>
                        <p:par>
                          <p:cTn id="16" fill="hold">
                            <p:stCondLst>
                              <p:cond delay="1024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97286">
                                            <p:txEl>
                                              <p:pRg st="2" end="2"/>
                                            </p:txEl>
                                          </p:spTgt>
                                        </p:tgtEl>
                                        <p:attrNameLst>
                                          <p:attrName>style.visibility</p:attrName>
                                        </p:attrNameLst>
                                      </p:cBhvr>
                                      <p:to>
                                        <p:strVal val="visible"/>
                                      </p:to>
                                    </p:set>
                                    <p:anim calcmode="discrete" valueType="clr">
                                      <p:cBhvr override="childStyle">
                                        <p:cTn id="19" dur="80"/>
                                        <p:tgtEl>
                                          <p:spTgt spid="9728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97286">
                                            <p:txEl>
                                              <p:pRg st="2" end="2"/>
                                            </p:txEl>
                                          </p:spTgt>
                                        </p:tgtEl>
                                        <p:attrNameLst>
                                          <p:attrName>fillcolor</p:attrName>
                                        </p:attrNameLst>
                                      </p:cBhvr>
                                      <p:tavLst>
                                        <p:tav tm="0">
                                          <p:val>
                                            <p:clrVal>
                                              <a:schemeClr val="accent2"/>
                                            </p:clrVal>
                                          </p:val>
                                        </p:tav>
                                        <p:tav tm="50000">
                                          <p:val>
                                            <p:clrVal>
                                              <a:schemeClr val="hlink"/>
                                            </p:clrVal>
                                          </p:val>
                                        </p:tav>
                                      </p:tavLst>
                                    </p:anim>
                                    <p:set>
                                      <p:cBhvr>
                                        <p:cTn id="21" dur="80"/>
                                        <p:tgtEl>
                                          <p:spTgt spid="9728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6"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rrowheads="1"/>
          </p:cNvPicPr>
          <p:nvPr/>
        </p:nvPicPr>
        <p:blipFill>
          <a:blip r:embed="rId2" cstate="print"/>
          <a:srcRect/>
          <a:stretch>
            <a:fillRect/>
          </a:stretch>
        </p:blipFill>
        <p:spPr bwMode="auto">
          <a:xfrm>
            <a:off x="38100" y="-26988"/>
            <a:ext cx="9142413" cy="6481763"/>
          </a:xfrm>
          <a:prstGeom prst="rect">
            <a:avLst/>
          </a:prstGeom>
          <a:noFill/>
          <a:ln w="9525">
            <a:noFill/>
            <a:miter lim="800000"/>
            <a:headEnd/>
            <a:tailEnd/>
          </a:ln>
          <a:effectLst/>
        </p:spPr>
      </p:pic>
      <p:sp>
        <p:nvSpPr>
          <p:cNvPr id="7172" name="Rectangle 4"/>
          <p:cNvSpPr>
            <a:spLocks noChangeArrowheads="1"/>
          </p:cNvSpPr>
          <p:nvPr/>
        </p:nvSpPr>
        <p:spPr bwMode="auto">
          <a:xfrm>
            <a:off x="0" y="6453188"/>
            <a:ext cx="9144000" cy="404812"/>
          </a:xfrm>
          <a:prstGeom prst="rect">
            <a:avLst/>
          </a:prstGeom>
          <a:noFill/>
          <a:ln w="9525">
            <a:noFill/>
            <a:miter lim="800000"/>
            <a:headEnd/>
            <a:tailEnd/>
          </a:ln>
          <a:effectLst/>
        </p:spPr>
        <p:txBody>
          <a:bodyPr lIns="92075" tIns="46038" rIns="92075" bIns="46038" anchor="ctr"/>
          <a:lstStyle/>
          <a:p>
            <a:pPr defTabSz="762000"/>
            <a:r>
              <a:rPr lang="es-ES" sz="2000" b="1">
                <a:latin typeface="Arial" charset="0"/>
              </a:rPr>
              <a:t>Gregorio Fernández, </a:t>
            </a:r>
            <a:r>
              <a:rPr lang="es-ES" sz="2000" b="1" i="1">
                <a:latin typeface="Arial" charset="0"/>
              </a:rPr>
              <a:t>La Piedad</a:t>
            </a:r>
            <a:r>
              <a:rPr lang="es-ES" sz="2000">
                <a:latin typeface="Arial" charset="0"/>
              </a:rPr>
              <a:t>. Madera policromada</a:t>
            </a:r>
            <a:endParaRPr lang="es-ES" sz="2000" i="1">
              <a:latin typeface="Arial"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CustomShape 1"/>
          <p:cNvSpPr/>
          <p:nvPr/>
        </p:nvSpPr>
        <p:spPr>
          <a:xfrm>
            <a:off x="785520" y="356760"/>
            <a:ext cx="6643440" cy="428400"/>
          </a:xfrm>
          <a:prstGeom prst="rect">
            <a:avLst/>
          </a:prstGeom>
          <a:solidFill>
            <a:srgbClr val="FFFF71"/>
          </a:solid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gl-ES" sz="2000" b="0" strike="noStrike" spc="-1">
                <a:solidFill>
                  <a:srgbClr val="004D99"/>
                </a:solidFill>
                <a:latin typeface="Arial"/>
                <a:ea typeface="Arial"/>
              </a:rPr>
              <a:t>CARACTERÍSTICAS COMUNES DEL ARTE BARROCO</a:t>
            </a:r>
            <a:r>
              <a:rPr lang="gl-ES" sz="3200" b="0" strike="noStrike" spc="-1">
                <a:solidFill>
                  <a:srgbClr val="004D99"/>
                </a:solidFill>
                <a:latin typeface="Times New Roman"/>
                <a:ea typeface="Arial"/>
              </a:rPr>
              <a:t> </a:t>
            </a:r>
            <a:endParaRPr lang="es-ES" sz="3200" b="0" strike="noStrike" spc="-1">
              <a:latin typeface="Arial"/>
            </a:endParaRPr>
          </a:p>
        </p:txBody>
      </p:sp>
      <p:sp>
        <p:nvSpPr>
          <p:cNvPr id="420" name="CustomShape 2"/>
          <p:cNvSpPr/>
          <p:nvPr/>
        </p:nvSpPr>
        <p:spPr>
          <a:xfrm>
            <a:off x="571680" y="1285560"/>
            <a:ext cx="8286120" cy="514296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ormAutofit/>
          </a:bodyPr>
          <a:lstStyle/>
          <a:p>
            <a:pPr marL="342720" indent="-342360">
              <a:lnSpc>
                <a:spcPct val="90000"/>
              </a:lnSpc>
              <a:spcBef>
                <a:spcPts val="59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400" b="0" strike="noStrike" spc="-1">
                <a:solidFill>
                  <a:srgbClr val="FFFFFF"/>
                </a:solidFill>
                <a:latin typeface="Arial"/>
                <a:ea typeface="Arial"/>
              </a:rPr>
              <a:t>Ruptura del ideal clasicista del Renacimiento. </a:t>
            </a:r>
            <a:r>
              <a:rPr lang="es-ES" sz="2400" b="0" strike="noStrike" spc="-1">
                <a:solidFill>
                  <a:srgbClr val="FFFFFF"/>
                </a:solidFill>
                <a:latin typeface="Arial"/>
                <a:ea typeface="Arial"/>
              </a:rPr>
              <a:t>L</a:t>
            </a:r>
            <a:r>
              <a:rPr lang="es-ES_tradnl" sz="2400" b="0" strike="noStrike" spc="-1">
                <a:solidFill>
                  <a:srgbClr val="FFFFFF"/>
                </a:solidFill>
                <a:latin typeface="Arial"/>
                <a:ea typeface="Arial"/>
              </a:rPr>
              <a:t>a razón se sustituye por la sensación. </a:t>
            </a:r>
            <a:endParaRPr lang="es-ES" sz="2400" b="0" strike="noStrike" spc="-1">
              <a:latin typeface="Arial"/>
            </a:endParaRPr>
          </a:p>
          <a:p>
            <a:pPr marL="342720" indent="-342360">
              <a:lnSpc>
                <a:spcPct val="90000"/>
              </a:lnSpc>
              <a:spcBef>
                <a:spcPts val="598"/>
              </a:spcBef>
              <a:tabLst>
                <a:tab pos="0" algn="l"/>
              </a:tabLst>
            </a:pPr>
            <a:endParaRPr lang="es-ES" sz="2400" b="0" strike="noStrike" spc="-1">
              <a:latin typeface="Arial"/>
            </a:endParaRPr>
          </a:p>
          <a:p>
            <a:pPr marL="342720" indent="-342360">
              <a:lnSpc>
                <a:spcPct val="90000"/>
              </a:lnSpc>
              <a:spcBef>
                <a:spcPts val="59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400" b="0" strike="noStrike" spc="-1">
                <a:solidFill>
                  <a:srgbClr val="FFFFFF"/>
                </a:solidFill>
                <a:latin typeface="Arial"/>
                <a:ea typeface="Arial"/>
              </a:rPr>
              <a:t>Mayor interés por la realidad, gusto por lo inmediato y cotidiano. Se refleja el estado de ánimo:</a:t>
            </a:r>
            <a:endParaRPr lang="es-ES" sz="2400" b="0" strike="noStrike" spc="-1">
              <a:latin typeface="Arial"/>
            </a:endParaRPr>
          </a:p>
          <a:p>
            <a:pPr marL="342720" indent="-342360">
              <a:lnSpc>
                <a:spcPct val="90000"/>
              </a:lnSpc>
              <a:spcBef>
                <a:spcPts val="598"/>
              </a:spcBef>
              <a:tabLst>
                <a:tab pos="0" algn="l"/>
              </a:tabLst>
            </a:pPr>
            <a:r>
              <a:rPr lang="es-ES_tradnl" sz="2400" b="0" strike="noStrike" spc="-1">
                <a:solidFill>
                  <a:srgbClr val="FFFFFF"/>
                </a:solidFill>
                <a:latin typeface="Arial"/>
                <a:ea typeface="Arial"/>
              </a:rPr>
              <a:t>       pesimismo barroco           optimismo renacentista</a:t>
            </a:r>
            <a:endParaRPr lang="es-ES" sz="2400" b="0" strike="noStrike" spc="-1">
              <a:latin typeface="Arial"/>
            </a:endParaRPr>
          </a:p>
          <a:p>
            <a:pPr marL="342720" indent="-342360">
              <a:lnSpc>
                <a:spcPct val="90000"/>
              </a:lnSpc>
              <a:spcBef>
                <a:spcPts val="598"/>
              </a:spcBef>
              <a:tabLst>
                <a:tab pos="0" algn="l"/>
              </a:tabLst>
            </a:pPr>
            <a:endParaRPr lang="es-ES" sz="2400" b="0" strike="noStrike" spc="-1">
              <a:latin typeface="Arial"/>
            </a:endParaRPr>
          </a:p>
          <a:p>
            <a:pPr marL="342720" indent="-342360">
              <a:lnSpc>
                <a:spcPct val="90000"/>
              </a:lnSpc>
              <a:spcBef>
                <a:spcPts val="59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sz="2400" b="0" strike="noStrike" spc="-1">
                <a:solidFill>
                  <a:srgbClr val="FFFFFF"/>
                </a:solidFill>
                <a:latin typeface="Arial"/>
                <a:ea typeface="Arial"/>
              </a:rPr>
              <a:t>El barroco es el arte del movimiento, la tensión dramática, de la monumentalidad, del desequilibrio, de la suntuosidad,  de la cooperación y unidad de todas las artes.</a:t>
            </a:r>
            <a:endParaRPr lang="es-ES" sz="2400" b="0" strike="noStrike" spc="-1">
              <a:latin typeface="Arial"/>
            </a:endParaRPr>
          </a:p>
          <a:p>
            <a:pPr marL="342720" indent="-342360">
              <a:lnSpc>
                <a:spcPct val="90000"/>
              </a:lnSpc>
              <a:spcBef>
                <a:spcPts val="598"/>
              </a:spcBef>
              <a:buClr>
                <a:srgbClr val="FFFF66"/>
              </a:buClr>
              <a:buSzPct val="80000"/>
              <a:buFont typeface="Wingdings" charset="2"/>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lang="es-ES" sz="2400" b="0" strike="noStrike" spc="-1">
                <a:solidFill>
                  <a:srgbClr val="FFFFFF"/>
                </a:solidFill>
                <a:latin typeface="Arial"/>
                <a:ea typeface="Arial"/>
              </a:rPr>
              <a:t>G</a:t>
            </a:r>
            <a:r>
              <a:rPr lang="gl-ES" sz="2400" b="0" strike="noStrike" spc="-1">
                <a:solidFill>
                  <a:srgbClr val="FFFFFF"/>
                </a:solidFill>
                <a:latin typeface="Arial"/>
                <a:ea typeface="Arial"/>
              </a:rPr>
              <a:t>usto por el efecto y los contrastes, por lo escenográfico y por lo teatral.</a:t>
            </a:r>
            <a:r>
              <a:rPr lang="es-ES_tradnl" sz="2400" b="0" strike="noStrike" spc="-1">
                <a:solidFill>
                  <a:srgbClr val="FFFFFF"/>
                </a:solidFill>
                <a:latin typeface="Arial"/>
                <a:ea typeface="Arial"/>
              </a:rPr>
              <a:t>Tendencia hacia lo emotivo.</a:t>
            </a:r>
            <a:endParaRPr lang="es-ES" sz="2400" b="0" strike="noStrike" spc="-1">
              <a:latin typeface="Arial"/>
            </a:endParaRPr>
          </a:p>
        </p:txBody>
      </p:sp>
      <p:sp>
        <p:nvSpPr>
          <p:cNvPr id="421" name="CustomShape 3"/>
          <p:cNvSpPr/>
          <p:nvPr/>
        </p:nvSpPr>
        <p:spPr>
          <a:xfrm>
            <a:off x="4000680" y="3214800"/>
            <a:ext cx="570960" cy="285120"/>
          </a:xfrm>
          <a:custGeom>
            <a:avLst/>
            <a:gdLst/>
            <a:ahLst/>
            <a:cxnLst/>
            <a:rect l="l" t="t" r="r" b="b"/>
            <a:pathLst>
              <a:path w="1589" h="795">
                <a:moveTo>
                  <a:pt x="0" y="198"/>
                </a:moveTo>
                <a:lnTo>
                  <a:pt x="1191" y="198"/>
                </a:lnTo>
                <a:lnTo>
                  <a:pt x="1191" y="0"/>
                </a:lnTo>
                <a:lnTo>
                  <a:pt x="1588" y="397"/>
                </a:lnTo>
                <a:lnTo>
                  <a:pt x="1191" y="794"/>
                </a:lnTo>
                <a:lnTo>
                  <a:pt x="1191" y="595"/>
                </a:lnTo>
                <a:lnTo>
                  <a:pt x="0" y="595"/>
                </a:lnTo>
                <a:lnTo>
                  <a:pt x="0" y="198"/>
                </a:lnTo>
              </a:path>
            </a:pathLst>
          </a:custGeom>
          <a:solidFill>
            <a:srgbClr val="FFFF66"/>
          </a:solidFill>
          <a:ln w="12600" cap="sq">
            <a:solidFill>
              <a:srgbClr val="FFFFFF"/>
            </a:solidFill>
            <a:miter/>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Text Box 4"/>
          <p:cNvSpPr txBox="1">
            <a:spLocks noChangeArrowheads="1"/>
          </p:cNvSpPr>
          <p:nvPr/>
        </p:nvSpPr>
        <p:spPr bwMode="auto">
          <a:xfrm>
            <a:off x="215900" y="4864100"/>
            <a:ext cx="8928100" cy="641350"/>
          </a:xfrm>
          <a:prstGeom prst="rect">
            <a:avLst/>
          </a:prstGeom>
          <a:noFill/>
          <a:ln w="12700">
            <a:noFill/>
            <a:miter lim="800000"/>
            <a:headEnd type="none" w="sm" len="sm"/>
            <a:tailEnd type="none" w="sm" len="sm"/>
          </a:ln>
          <a:effectLst/>
        </p:spPr>
        <p:txBody>
          <a:bodyPr>
            <a:spAutoFit/>
          </a:bodyPr>
          <a:lstStyle/>
          <a:p>
            <a:pPr>
              <a:spcBef>
                <a:spcPct val="50000"/>
              </a:spcBef>
            </a:pPr>
            <a:r>
              <a:rPr lang="es-ES" sz="1800">
                <a:latin typeface="Arial" charset="0"/>
              </a:rPr>
              <a:t>Su tamaño, monumental, lo es tanto como su dramatismo. La mayor intensidad está en </a:t>
            </a:r>
            <a:r>
              <a:rPr lang="es-ES" sz="1800" b="1">
                <a:latin typeface="Arial" charset="0"/>
              </a:rPr>
              <a:t>las manos</a:t>
            </a:r>
            <a:r>
              <a:rPr lang="es-ES" sz="1800">
                <a:latin typeface="Arial" charset="0"/>
              </a:rPr>
              <a:t>, en un fugaz movimiento implorante.</a:t>
            </a:r>
          </a:p>
        </p:txBody>
      </p:sp>
      <p:pic>
        <p:nvPicPr>
          <p:cNvPr id="126981" name="Picture 5"/>
          <p:cNvPicPr>
            <a:picLocks noChangeArrowheads="1"/>
          </p:cNvPicPr>
          <p:nvPr>
            <p:ph/>
          </p:nvPr>
        </p:nvPicPr>
        <p:blipFill>
          <a:blip r:embed="rId2" cstate="print"/>
          <a:srcRect/>
          <a:stretch>
            <a:fillRect/>
          </a:stretch>
        </p:blipFill>
        <p:spPr>
          <a:xfrm>
            <a:off x="0" y="0"/>
            <a:ext cx="5940425" cy="4746625"/>
          </a:xfrm>
          <a:noFill/>
          <a:ln/>
        </p:spPr>
      </p:pic>
      <p:sp>
        <p:nvSpPr>
          <p:cNvPr id="126983" name="Oval 7"/>
          <p:cNvSpPr>
            <a:spLocks noChangeArrowheads="1"/>
          </p:cNvSpPr>
          <p:nvPr/>
        </p:nvSpPr>
        <p:spPr bwMode="auto">
          <a:xfrm>
            <a:off x="2268538" y="765175"/>
            <a:ext cx="863600" cy="863600"/>
          </a:xfrm>
          <a:prstGeom prst="ellipse">
            <a:avLst/>
          </a:prstGeom>
          <a:noFill/>
          <a:ln w="57150">
            <a:solidFill>
              <a:srgbClr val="FF9900"/>
            </a:solidFill>
            <a:round/>
            <a:headEnd type="none" w="sm" len="sm"/>
            <a:tailEnd type="none" w="sm" len="sm"/>
          </a:ln>
          <a:effectLst/>
        </p:spPr>
        <p:txBody>
          <a:bodyPr wrap="none" anchor="ctr"/>
          <a:lstStyle/>
          <a:p>
            <a:endParaRPr lang="es-ES"/>
          </a:p>
        </p:txBody>
      </p:sp>
      <p:sp>
        <p:nvSpPr>
          <p:cNvPr id="126984" name="Oval 8"/>
          <p:cNvSpPr>
            <a:spLocks noChangeArrowheads="1"/>
          </p:cNvSpPr>
          <p:nvPr/>
        </p:nvSpPr>
        <p:spPr bwMode="auto">
          <a:xfrm>
            <a:off x="4356100" y="1628775"/>
            <a:ext cx="863600" cy="863600"/>
          </a:xfrm>
          <a:prstGeom prst="ellipse">
            <a:avLst/>
          </a:prstGeom>
          <a:noFill/>
          <a:ln w="57150">
            <a:solidFill>
              <a:srgbClr val="FF9900"/>
            </a:solidFill>
            <a:round/>
            <a:headEnd type="none" w="sm" len="sm"/>
            <a:tailEnd type="none" w="sm" len="sm"/>
          </a:ln>
          <a:effectLst/>
        </p:spPr>
        <p:txBody>
          <a:bodyPr wrap="none" anchor="ctr"/>
          <a:lstStyle/>
          <a:p>
            <a:endParaRPr lang="es-ES"/>
          </a:p>
        </p:txBody>
      </p:sp>
      <p:sp>
        <p:nvSpPr>
          <p:cNvPr id="126985" name="Text Box 9"/>
          <p:cNvSpPr txBox="1">
            <a:spLocks noChangeArrowheads="1"/>
          </p:cNvSpPr>
          <p:nvPr/>
        </p:nvSpPr>
        <p:spPr bwMode="auto">
          <a:xfrm>
            <a:off x="179388" y="5589588"/>
            <a:ext cx="8964612" cy="1190625"/>
          </a:xfrm>
          <a:prstGeom prst="rect">
            <a:avLst/>
          </a:prstGeom>
          <a:noFill/>
          <a:ln w="12700">
            <a:noFill/>
            <a:miter lim="800000"/>
            <a:headEnd type="none" w="sm" len="sm"/>
            <a:tailEnd type="none" w="sm" len="sm"/>
          </a:ln>
          <a:effectLst/>
        </p:spPr>
        <p:txBody>
          <a:bodyPr>
            <a:spAutoFit/>
          </a:bodyPr>
          <a:lstStyle/>
          <a:p>
            <a:pPr>
              <a:spcBef>
                <a:spcPct val="50000"/>
              </a:spcBef>
            </a:pPr>
            <a:r>
              <a:rPr lang="es-ES" sz="1800">
                <a:latin typeface="Arial" charset="0"/>
              </a:rPr>
              <a:t>Toda la composición está inscrita en un </a:t>
            </a:r>
            <a:r>
              <a:rPr lang="es-ES" sz="1800" b="1">
                <a:latin typeface="Arial" charset="0"/>
              </a:rPr>
              <a:t>triángulo macizo</a:t>
            </a:r>
            <a:r>
              <a:rPr lang="es-ES" sz="1800">
                <a:latin typeface="Arial" charset="0"/>
              </a:rPr>
              <a:t> y la magnitud de las telas confiere aún mayor naturalismo a la </a:t>
            </a:r>
            <a:r>
              <a:rPr lang="es-ES" sz="1800" b="1">
                <a:latin typeface="Arial" charset="0"/>
              </a:rPr>
              <a:t>expresión de dolor</a:t>
            </a:r>
            <a:r>
              <a:rPr lang="es-ES" sz="1800">
                <a:latin typeface="Arial" charset="0"/>
              </a:rPr>
              <a:t>. Los </a:t>
            </a:r>
            <a:r>
              <a:rPr lang="es-ES" sz="1800" b="1">
                <a:latin typeface="Arial" charset="0"/>
              </a:rPr>
              <a:t>ojos de cristal</a:t>
            </a:r>
            <a:r>
              <a:rPr lang="es-ES" sz="1800">
                <a:latin typeface="Arial" charset="0"/>
              </a:rPr>
              <a:t> tienen el efecto de un </a:t>
            </a:r>
            <a:r>
              <a:rPr lang="es-ES" sz="1800" b="1">
                <a:latin typeface="Arial" charset="0"/>
              </a:rPr>
              <a:t>llanto</a:t>
            </a:r>
            <a:r>
              <a:rPr lang="es-ES" sz="1800">
                <a:latin typeface="Arial" charset="0"/>
              </a:rPr>
              <a:t> verdadero y la violenta oscuridad que producen los abultados </a:t>
            </a:r>
            <a:r>
              <a:rPr lang="es-ES" sz="1800" b="1">
                <a:latin typeface="Arial" charset="0"/>
              </a:rPr>
              <a:t>pliegues</a:t>
            </a:r>
            <a:r>
              <a:rPr lang="es-ES" sz="1800">
                <a:latin typeface="Arial" charset="0"/>
              </a:rPr>
              <a:t> sobrecoge al espectador. </a:t>
            </a:r>
          </a:p>
        </p:txBody>
      </p:sp>
      <p:sp>
        <p:nvSpPr>
          <p:cNvPr id="126986" name="AutoShape 10"/>
          <p:cNvSpPr>
            <a:spLocks noChangeArrowheads="1"/>
          </p:cNvSpPr>
          <p:nvPr/>
        </p:nvSpPr>
        <p:spPr bwMode="auto">
          <a:xfrm>
            <a:off x="0" y="0"/>
            <a:ext cx="7164388" cy="4652963"/>
          </a:xfrm>
          <a:prstGeom prst="triangle">
            <a:avLst>
              <a:gd name="adj" fmla="val 50000"/>
            </a:avLst>
          </a:prstGeom>
          <a:noFill/>
          <a:ln w="76200">
            <a:solidFill>
              <a:srgbClr val="FF9900"/>
            </a:solidFill>
            <a:prstDash val="dash"/>
            <a:miter lim="800000"/>
            <a:headEnd type="none" w="sm" len="sm"/>
            <a:tailEnd type="none" w="sm" len="sm"/>
          </a:ln>
          <a:effectLst/>
        </p:spPr>
        <p:txBody>
          <a:bodyPr wrap="none" anchor="ctr"/>
          <a:lstStyle/>
          <a:p>
            <a:endParaRPr lang="es-ES"/>
          </a:p>
        </p:txBody>
      </p:sp>
      <p:sp>
        <p:nvSpPr>
          <p:cNvPr id="126987" name="Text Box 11"/>
          <p:cNvSpPr txBox="1">
            <a:spLocks noChangeArrowheads="1"/>
          </p:cNvSpPr>
          <p:nvPr/>
        </p:nvSpPr>
        <p:spPr bwMode="auto">
          <a:xfrm>
            <a:off x="6011863" y="293688"/>
            <a:ext cx="2987675" cy="1190625"/>
          </a:xfrm>
          <a:prstGeom prst="rect">
            <a:avLst/>
          </a:prstGeom>
          <a:noFill/>
          <a:ln w="12700">
            <a:noFill/>
            <a:miter lim="800000"/>
            <a:headEnd type="none" w="sm" len="sm"/>
            <a:tailEnd type="none" w="sm" len="sm"/>
          </a:ln>
          <a:effectLst/>
        </p:spPr>
        <p:txBody>
          <a:bodyPr>
            <a:spAutoFit/>
          </a:bodyPr>
          <a:lstStyle/>
          <a:p>
            <a:pPr>
              <a:spcBef>
                <a:spcPct val="50000"/>
              </a:spcBef>
            </a:pPr>
            <a:r>
              <a:rPr lang="es-ES" sz="1800">
                <a:latin typeface="Arial" charset="0"/>
              </a:rPr>
              <a:t>Su asimetría rompe con el esquema piramidal tradicional, definido por Miguel Ángel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26980"/>
                                        </p:tgtEl>
                                        <p:attrNameLst>
                                          <p:attrName>style.visibility</p:attrName>
                                        </p:attrNameLst>
                                      </p:cBhvr>
                                      <p:to>
                                        <p:strVal val="visible"/>
                                      </p:to>
                                    </p:set>
                                    <p:anim calcmode="discrete" valueType="clr">
                                      <p:cBhvr override="childStyle">
                                        <p:cTn id="7" dur="80"/>
                                        <p:tgtEl>
                                          <p:spTgt spid="12698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6980"/>
                                        </p:tgtEl>
                                        <p:attrNameLst>
                                          <p:attrName>fillcolor</p:attrName>
                                        </p:attrNameLst>
                                      </p:cBhvr>
                                      <p:tavLst>
                                        <p:tav tm="0">
                                          <p:val>
                                            <p:clrVal>
                                              <a:schemeClr val="accent2"/>
                                            </p:clrVal>
                                          </p:val>
                                        </p:tav>
                                        <p:tav tm="50000">
                                          <p:val>
                                            <p:clrVal>
                                              <a:schemeClr val="hlink"/>
                                            </p:clrVal>
                                          </p:val>
                                        </p:tav>
                                      </p:tavLst>
                                    </p:anim>
                                    <p:set>
                                      <p:cBhvr>
                                        <p:cTn id="9" dur="80"/>
                                        <p:tgtEl>
                                          <p:spTgt spid="12698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126983"/>
                                        </p:tgtEl>
                                        <p:attrNameLst>
                                          <p:attrName>style.visibility</p:attrName>
                                        </p:attrNameLst>
                                      </p:cBhvr>
                                      <p:to>
                                        <p:strVal val="visible"/>
                                      </p:to>
                                    </p:set>
                                    <p:anim calcmode="lin" valueType="num">
                                      <p:cBhvr>
                                        <p:cTn id="14" dur="500" fill="hold"/>
                                        <p:tgtEl>
                                          <p:spTgt spid="126983"/>
                                        </p:tgtEl>
                                        <p:attrNameLst>
                                          <p:attrName>ppt_w</p:attrName>
                                        </p:attrNameLst>
                                      </p:cBhvr>
                                      <p:tavLst>
                                        <p:tav tm="0">
                                          <p:val>
                                            <p:fltVal val="0"/>
                                          </p:val>
                                        </p:tav>
                                        <p:tav tm="100000">
                                          <p:val>
                                            <p:strVal val="#ppt_w"/>
                                          </p:val>
                                        </p:tav>
                                      </p:tavLst>
                                    </p:anim>
                                    <p:anim calcmode="lin" valueType="num">
                                      <p:cBhvr>
                                        <p:cTn id="15" dur="500" fill="hold"/>
                                        <p:tgtEl>
                                          <p:spTgt spid="126983"/>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23" presetClass="entr" presetSubtype="16" fill="hold" grpId="0" nodeType="afterEffect">
                                  <p:stCondLst>
                                    <p:cond delay="0"/>
                                  </p:stCondLst>
                                  <p:childTnLst>
                                    <p:set>
                                      <p:cBhvr>
                                        <p:cTn id="18" dur="1" fill="hold">
                                          <p:stCondLst>
                                            <p:cond delay="0"/>
                                          </p:stCondLst>
                                        </p:cTn>
                                        <p:tgtEl>
                                          <p:spTgt spid="126984"/>
                                        </p:tgtEl>
                                        <p:attrNameLst>
                                          <p:attrName>style.visibility</p:attrName>
                                        </p:attrNameLst>
                                      </p:cBhvr>
                                      <p:to>
                                        <p:strVal val="visible"/>
                                      </p:to>
                                    </p:set>
                                    <p:anim calcmode="lin" valueType="num">
                                      <p:cBhvr>
                                        <p:cTn id="19" dur="500" fill="hold"/>
                                        <p:tgtEl>
                                          <p:spTgt spid="126984"/>
                                        </p:tgtEl>
                                        <p:attrNameLst>
                                          <p:attrName>ppt_w</p:attrName>
                                        </p:attrNameLst>
                                      </p:cBhvr>
                                      <p:tavLst>
                                        <p:tav tm="0">
                                          <p:val>
                                            <p:fltVal val="0"/>
                                          </p:val>
                                        </p:tav>
                                        <p:tav tm="100000">
                                          <p:val>
                                            <p:strVal val="#ppt_w"/>
                                          </p:val>
                                        </p:tav>
                                      </p:tavLst>
                                    </p:anim>
                                    <p:anim calcmode="lin" valueType="num">
                                      <p:cBhvr>
                                        <p:cTn id="20" dur="500" fill="hold"/>
                                        <p:tgtEl>
                                          <p:spTgt spid="126984"/>
                                        </p:tgtEl>
                                        <p:attrNameLst>
                                          <p:attrName>ppt_h</p:attrName>
                                        </p:attrNameLst>
                                      </p:cBhvr>
                                      <p:tavLst>
                                        <p:tav tm="0">
                                          <p:val>
                                            <p:fltVal val="0"/>
                                          </p:val>
                                        </p:tav>
                                        <p:tav tm="100000">
                                          <p:val>
                                            <p:strVal val="#ppt_h"/>
                                          </p:val>
                                        </p:tav>
                                      </p:tavLst>
                                    </p:anim>
                                  </p:childTnLst>
                                </p:cTn>
                              </p:par>
                            </p:childTnLst>
                          </p:cTn>
                        </p:par>
                        <p:par>
                          <p:cTn id="21" fill="hold">
                            <p:stCondLst>
                              <p:cond delay="100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126985"/>
                                        </p:tgtEl>
                                        <p:attrNameLst>
                                          <p:attrName>style.visibility</p:attrName>
                                        </p:attrNameLst>
                                      </p:cBhvr>
                                      <p:to>
                                        <p:strVal val="visible"/>
                                      </p:to>
                                    </p:set>
                                    <p:anim calcmode="discrete" valueType="clr">
                                      <p:cBhvr override="childStyle">
                                        <p:cTn id="24" dur="80"/>
                                        <p:tgtEl>
                                          <p:spTgt spid="126985"/>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26985"/>
                                        </p:tgtEl>
                                        <p:attrNameLst>
                                          <p:attrName>fillcolor</p:attrName>
                                        </p:attrNameLst>
                                      </p:cBhvr>
                                      <p:tavLst>
                                        <p:tav tm="0">
                                          <p:val>
                                            <p:clrVal>
                                              <a:schemeClr val="accent2"/>
                                            </p:clrVal>
                                          </p:val>
                                        </p:tav>
                                        <p:tav tm="50000">
                                          <p:val>
                                            <p:clrVal>
                                              <a:schemeClr val="hlink"/>
                                            </p:clrVal>
                                          </p:val>
                                        </p:tav>
                                      </p:tavLst>
                                    </p:anim>
                                    <p:set>
                                      <p:cBhvr>
                                        <p:cTn id="26" dur="80"/>
                                        <p:tgtEl>
                                          <p:spTgt spid="126985"/>
                                        </p:tgtEl>
                                        <p:attrNameLst>
                                          <p:attrName>fill.type</p:attrName>
                                        </p:attrNameLst>
                                      </p:cBhvr>
                                      <p:to>
                                        <p:strVal val="solid"/>
                                      </p:to>
                                    </p:set>
                                  </p:childTnLst>
                                </p:cTn>
                              </p:par>
                            </p:childTnLst>
                          </p:cTn>
                        </p:par>
                        <p:par>
                          <p:cTn id="27" fill="hold">
                            <p:stCondLst>
                              <p:cond delay="10560"/>
                            </p:stCondLst>
                            <p:childTnLst>
                              <p:par>
                                <p:cTn id="28" presetID="10" presetClass="entr" presetSubtype="0" fill="hold" grpId="0" nodeType="afterEffect">
                                  <p:stCondLst>
                                    <p:cond delay="0"/>
                                  </p:stCondLst>
                                  <p:childTnLst>
                                    <p:set>
                                      <p:cBhvr>
                                        <p:cTn id="29" dur="1" fill="hold">
                                          <p:stCondLst>
                                            <p:cond delay="0"/>
                                          </p:stCondLst>
                                        </p:cTn>
                                        <p:tgtEl>
                                          <p:spTgt spid="126986"/>
                                        </p:tgtEl>
                                        <p:attrNameLst>
                                          <p:attrName>style.visibility</p:attrName>
                                        </p:attrNameLst>
                                      </p:cBhvr>
                                      <p:to>
                                        <p:strVal val="visible"/>
                                      </p:to>
                                    </p:set>
                                    <p:animEffect transition="in" filter="fade">
                                      <p:cBhvr>
                                        <p:cTn id="30" dur="1000"/>
                                        <p:tgtEl>
                                          <p:spTgt spid="126986"/>
                                        </p:tgtEl>
                                      </p:cBhvr>
                                    </p:animEffect>
                                  </p:childTnLst>
                                </p:cTn>
                              </p:par>
                              <p:par>
                                <p:cTn id="31" presetID="27" presetClass="entr" presetSubtype="0" fill="hold" grpId="0" nodeType="withEffect">
                                  <p:stCondLst>
                                    <p:cond delay="0"/>
                                  </p:stCondLst>
                                  <p:iterate type="lt">
                                    <p:tmPct val="50000"/>
                                  </p:iterate>
                                  <p:childTnLst>
                                    <p:set>
                                      <p:cBhvr>
                                        <p:cTn id="32" dur="1" fill="hold">
                                          <p:stCondLst>
                                            <p:cond delay="0"/>
                                          </p:stCondLst>
                                        </p:cTn>
                                        <p:tgtEl>
                                          <p:spTgt spid="126987"/>
                                        </p:tgtEl>
                                        <p:attrNameLst>
                                          <p:attrName>style.visibility</p:attrName>
                                        </p:attrNameLst>
                                      </p:cBhvr>
                                      <p:to>
                                        <p:strVal val="visible"/>
                                      </p:to>
                                    </p:set>
                                    <p:anim calcmode="discrete" valueType="clr">
                                      <p:cBhvr override="childStyle">
                                        <p:cTn id="33" dur="80"/>
                                        <p:tgtEl>
                                          <p:spTgt spid="126987"/>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26987"/>
                                        </p:tgtEl>
                                        <p:attrNameLst>
                                          <p:attrName>fillcolor</p:attrName>
                                        </p:attrNameLst>
                                      </p:cBhvr>
                                      <p:tavLst>
                                        <p:tav tm="0">
                                          <p:val>
                                            <p:clrVal>
                                              <a:schemeClr val="accent2"/>
                                            </p:clrVal>
                                          </p:val>
                                        </p:tav>
                                        <p:tav tm="50000">
                                          <p:val>
                                            <p:clrVal>
                                              <a:schemeClr val="hlink"/>
                                            </p:clrVal>
                                          </p:val>
                                        </p:tav>
                                      </p:tavLst>
                                    </p:anim>
                                    <p:set>
                                      <p:cBhvr>
                                        <p:cTn id="35" dur="80"/>
                                        <p:tgtEl>
                                          <p:spTgt spid="12698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0" grpId="0"/>
      <p:bldP spid="126983" grpId="0" animBg="1"/>
      <p:bldP spid="126984" grpId="0" animBg="1"/>
      <p:bldP spid="126985" grpId="0"/>
      <p:bldP spid="126986" grpId="0" animBg="1"/>
      <p:bldP spid="12698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endParaRPr lang="es-ES_tradnl"/>
          </a:p>
        </p:txBody>
      </p:sp>
      <p:pic>
        <p:nvPicPr>
          <p:cNvPr id="129027" name="Picture 3" descr="PIEDAD"/>
          <p:cNvPicPr>
            <a:picLocks noChangeAspect="1" noChangeArrowheads="1"/>
          </p:cNvPicPr>
          <p:nvPr>
            <p:ph idx="4294967295"/>
          </p:nvPr>
        </p:nvPicPr>
        <p:blipFill>
          <a:blip r:embed="rId2" cstate="print"/>
          <a:srcRect/>
          <a:stretch>
            <a:fillRect/>
          </a:stretch>
        </p:blipFill>
        <p:spPr>
          <a:xfrm>
            <a:off x="539750" y="236538"/>
            <a:ext cx="8135938" cy="6315075"/>
          </a:xfrm>
          <a:prstGeom prst="rect">
            <a:avLst/>
          </a:prstGeom>
          <a:noFill/>
          <a:ln/>
        </p:spPr>
      </p:pic>
      <p:sp>
        <p:nvSpPr>
          <p:cNvPr id="129028" name="Line 4"/>
          <p:cNvSpPr>
            <a:spLocks noChangeShapeType="1"/>
          </p:cNvSpPr>
          <p:nvPr/>
        </p:nvSpPr>
        <p:spPr bwMode="auto">
          <a:xfrm flipH="1">
            <a:off x="684213" y="1125538"/>
            <a:ext cx="7343775" cy="4175125"/>
          </a:xfrm>
          <a:prstGeom prst="line">
            <a:avLst/>
          </a:prstGeom>
          <a:noFill/>
          <a:ln w="57150">
            <a:solidFill>
              <a:srgbClr val="00CC00"/>
            </a:solidFill>
            <a:round/>
            <a:headEnd/>
            <a:tailEnd/>
          </a:ln>
          <a:effectLst/>
        </p:spPr>
        <p:txBody>
          <a:bodyPr/>
          <a:lstStyle/>
          <a:p>
            <a:endParaRPr lang="es-ES"/>
          </a:p>
        </p:txBody>
      </p:sp>
      <p:sp>
        <p:nvSpPr>
          <p:cNvPr id="129029" name="Line 5"/>
          <p:cNvSpPr>
            <a:spLocks noChangeShapeType="1"/>
          </p:cNvSpPr>
          <p:nvPr/>
        </p:nvSpPr>
        <p:spPr bwMode="auto">
          <a:xfrm>
            <a:off x="4211638" y="1125538"/>
            <a:ext cx="936625" cy="1223962"/>
          </a:xfrm>
          <a:prstGeom prst="line">
            <a:avLst/>
          </a:prstGeom>
          <a:noFill/>
          <a:ln w="57150">
            <a:solidFill>
              <a:srgbClr val="FF0000"/>
            </a:solidFill>
            <a:round/>
            <a:headEnd/>
            <a:tailEnd/>
          </a:ln>
          <a:effectLst/>
        </p:spPr>
        <p:txBody>
          <a:bodyPr/>
          <a:lstStyle/>
          <a:p>
            <a:endParaRPr lang="es-ES"/>
          </a:p>
        </p:txBody>
      </p:sp>
      <p:sp>
        <p:nvSpPr>
          <p:cNvPr id="129030" name="Line 6"/>
          <p:cNvSpPr>
            <a:spLocks noChangeShapeType="1"/>
          </p:cNvSpPr>
          <p:nvPr/>
        </p:nvSpPr>
        <p:spPr bwMode="auto">
          <a:xfrm>
            <a:off x="5148263" y="2349500"/>
            <a:ext cx="2519362" cy="647700"/>
          </a:xfrm>
          <a:prstGeom prst="line">
            <a:avLst/>
          </a:prstGeom>
          <a:noFill/>
          <a:ln w="57150">
            <a:solidFill>
              <a:srgbClr val="FF0000"/>
            </a:solidFill>
            <a:round/>
            <a:headEnd/>
            <a:tailEnd/>
          </a:ln>
          <a:effectLst/>
        </p:spPr>
        <p:txBody>
          <a:bodyPr/>
          <a:lstStyle/>
          <a:p>
            <a:endParaRPr lang="es-ES"/>
          </a:p>
        </p:txBody>
      </p:sp>
      <p:sp>
        <p:nvSpPr>
          <p:cNvPr id="129031" name="Line 7"/>
          <p:cNvSpPr>
            <a:spLocks noChangeShapeType="1"/>
          </p:cNvSpPr>
          <p:nvPr/>
        </p:nvSpPr>
        <p:spPr bwMode="auto">
          <a:xfrm>
            <a:off x="7667625" y="2997200"/>
            <a:ext cx="144463" cy="1584325"/>
          </a:xfrm>
          <a:prstGeom prst="line">
            <a:avLst/>
          </a:prstGeom>
          <a:noFill/>
          <a:ln w="57150">
            <a:solidFill>
              <a:srgbClr val="FF0000"/>
            </a:solidFill>
            <a:round/>
            <a:headEnd/>
            <a:tailEnd/>
          </a:ln>
          <a:effectLst/>
        </p:spPr>
        <p:txBody>
          <a:bodyPr/>
          <a:lstStyle/>
          <a:p>
            <a:endParaRPr lang="es-ES"/>
          </a:p>
        </p:txBody>
      </p:sp>
      <p:sp>
        <p:nvSpPr>
          <p:cNvPr id="129032" name="Line 8"/>
          <p:cNvSpPr>
            <a:spLocks noChangeShapeType="1"/>
          </p:cNvSpPr>
          <p:nvPr/>
        </p:nvSpPr>
        <p:spPr bwMode="auto">
          <a:xfrm flipH="1">
            <a:off x="3132138" y="2852738"/>
            <a:ext cx="2663825" cy="1512887"/>
          </a:xfrm>
          <a:prstGeom prst="line">
            <a:avLst/>
          </a:prstGeom>
          <a:noFill/>
          <a:ln w="57150">
            <a:solidFill>
              <a:srgbClr val="FF0000"/>
            </a:solidFill>
            <a:round/>
            <a:headEnd/>
            <a:tailEnd type="triangle" w="med" len="med"/>
          </a:ln>
          <a:effectLst/>
        </p:spPr>
        <p:txBody>
          <a:bodyPr/>
          <a:lstStyle/>
          <a:p>
            <a:endParaRPr lang="es-ES"/>
          </a:p>
        </p:txBody>
      </p:sp>
      <p:sp>
        <p:nvSpPr>
          <p:cNvPr id="129033" name="Line 9"/>
          <p:cNvSpPr>
            <a:spLocks noChangeShapeType="1"/>
          </p:cNvSpPr>
          <p:nvPr/>
        </p:nvSpPr>
        <p:spPr bwMode="auto">
          <a:xfrm>
            <a:off x="4932363" y="0"/>
            <a:ext cx="2519362" cy="1916113"/>
          </a:xfrm>
          <a:prstGeom prst="line">
            <a:avLst/>
          </a:prstGeom>
          <a:noFill/>
          <a:ln w="57150">
            <a:solidFill>
              <a:srgbClr val="00CC00"/>
            </a:solidFill>
            <a:round/>
            <a:headEnd/>
            <a:tailEnd/>
          </a:ln>
          <a:effectLst/>
        </p:spPr>
        <p:txBody>
          <a:bodyPr/>
          <a:lstStyle/>
          <a:p>
            <a:endParaRPr lang="es-ES"/>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9" name="Picture 5" descr="tsed"/>
          <p:cNvPicPr>
            <a:picLocks noChangeAspect="1" noChangeArrowheads="1"/>
          </p:cNvPicPr>
          <p:nvPr/>
        </p:nvPicPr>
        <p:blipFill>
          <a:blip r:embed="rId2" cstate="print"/>
          <a:srcRect/>
          <a:stretch>
            <a:fillRect/>
          </a:stretch>
        </p:blipFill>
        <p:spPr bwMode="auto">
          <a:xfrm>
            <a:off x="468313" y="836613"/>
            <a:ext cx="5040312" cy="5113337"/>
          </a:xfrm>
          <a:prstGeom prst="rect">
            <a:avLst/>
          </a:prstGeom>
          <a:noFill/>
        </p:spPr>
      </p:pic>
      <p:sp>
        <p:nvSpPr>
          <p:cNvPr id="98312" name="Rectangle 8"/>
          <p:cNvSpPr>
            <a:spLocks noChangeArrowheads="1"/>
          </p:cNvSpPr>
          <p:nvPr/>
        </p:nvSpPr>
        <p:spPr bwMode="auto">
          <a:xfrm>
            <a:off x="539750" y="5962650"/>
            <a:ext cx="4981575" cy="915988"/>
          </a:xfrm>
          <a:prstGeom prst="rect">
            <a:avLst/>
          </a:prstGeom>
          <a:noFill/>
          <a:ln w="12700">
            <a:noFill/>
            <a:miter lim="800000"/>
            <a:headEnd type="none" w="sm" len="sm"/>
            <a:tailEnd type="none" w="sm" len="sm"/>
          </a:ln>
          <a:effectLst/>
        </p:spPr>
        <p:txBody>
          <a:bodyPr anchor="ctr">
            <a:spAutoFit/>
          </a:bodyPr>
          <a:lstStyle/>
          <a:p>
            <a:pPr algn="ctr" defTabSz="762000" eaLnBrk="1" hangingPunct="1"/>
            <a:r>
              <a:rPr lang="es-ES" sz="1800">
                <a:latin typeface="Arial" charset="0"/>
              </a:rPr>
              <a:t>Detalles del Paso procesional </a:t>
            </a:r>
            <a:r>
              <a:rPr lang="es-ES" sz="1800" b="1" i="1">
                <a:latin typeface="Arial" charset="0"/>
              </a:rPr>
              <a:t>Sed tengo</a:t>
            </a:r>
            <a:r>
              <a:rPr lang="es-ES" sz="1800">
                <a:latin typeface="Arial" charset="0"/>
              </a:rPr>
              <a:t> (c.1612)</a:t>
            </a:r>
          </a:p>
          <a:p>
            <a:pPr algn="ctr" defTabSz="762000" eaLnBrk="1" hangingPunct="1"/>
            <a:r>
              <a:rPr lang="es-ES" sz="1800">
                <a:latin typeface="Arial" charset="0"/>
              </a:rPr>
              <a:t>Museo Nacional de Escultura (Valladolid)</a:t>
            </a:r>
          </a:p>
        </p:txBody>
      </p:sp>
      <p:sp>
        <p:nvSpPr>
          <p:cNvPr id="98313" name="Text Box 9"/>
          <p:cNvSpPr txBox="1">
            <a:spLocks noChangeArrowheads="1"/>
          </p:cNvSpPr>
          <p:nvPr/>
        </p:nvSpPr>
        <p:spPr bwMode="auto">
          <a:xfrm>
            <a:off x="5545138" y="4149725"/>
            <a:ext cx="3598862" cy="1465263"/>
          </a:xfrm>
          <a:prstGeom prst="rect">
            <a:avLst/>
          </a:prstGeom>
          <a:noFill/>
          <a:ln w="12700">
            <a:noFill/>
            <a:miter lim="800000"/>
            <a:headEnd type="none" w="sm" len="sm"/>
            <a:tailEnd type="none" w="sm" len="sm"/>
          </a:ln>
          <a:effectLst/>
        </p:spPr>
        <p:txBody>
          <a:bodyPr>
            <a:spAutoFit/>
          </a:bodyPr>
          <a:lstStyle/>
          <a:p>
            <a:pPr>
              <a:spcAft>
                <a:spcPts val="600"/>
              </a:spcAft>
            </a:pPr>
            <a:r>
              <a:rPr lang="es-ES" sz="1800">
                <a:latin typeface="Arial" charset="0"/>
              </a:rPr>
              <a:t>Los pasos le permiten a Fernández desarrollar sus dotes para la </a:t>
            </a:r>
            <a:r>
              <a:rPr lang="es-ES" sz="1800" b="1">
                <a:latin typeface="Arial" charset="0"/>
              </a:rPr>
              <a:t>composición espacial</a:t>
            </a:r>
            <a:r>
              <a:rPr lang="es-ES" sz="1800">
                <a:latin typeface="Arial" charset="0"/>
              </a:rPr>
              <a:t> y su dominio de los </a:t>
            </a:r>
            <a:r>
              <a:rPr lang="es-ES" sz="1800" b="1">
                <a:latin typeface="Arial" charset="0"/>
              </a:rPr>
              <a:t>recursos escenográficos</a:t>
            </a:r>
            <a:r>
              <a:rPr lang="es-ES" sz="1800">
                <a:latin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98313">
                                            <p:txEl>
                                              <p:pRg st="0" end="0"/>
                                            </p:txEl>
                                          </p:spTgt>
                                        </p:tgtEl>
                                        <p:attrNameLst>
                                          <p:attrName>style.visibility</p:attrName>
                                        </p:attrNameLst>
                                      </p:cBhvr>
                                      <p:to>
                                        <p:strVal val="visible"/>
                                      </p:to>
                                    </p:set>
                                    <p:anim calcmode="discrete" valueType="clr">
                                      <p:cBhvr override="childStyle">
                                        <p:cTn id="7" dur="80"/>
                                        <p:tgtEl>
                                          <p:spTgt spid="9831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831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9831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227763" y="0"/>
            <a:ext cx="2517775" cy="1379538"/>
          </a:xfrm>
        </p:spPr>
        <p:txBody>
          <a:bodyPr/>
          <a:lstStyle/>
          <a:p>
            <a:r>
              <a:rPr lang="es-ES" sz="1800" b="1">
                <a:solidFill>
                  <a:schemeClr val="tx1"/>
                </a:solidFill>
                <a:latin typeface="Arial" charset="0"/>
              </a:rPr>
              <a:t>Detalle del paso del </a:t>
            </a:r>
            <a:r>
              <a:rPr lang="es-ES" sz="1800" b="1" i="1">
                <a:solidFill>
                  <a:schemeClr val="tx1"/>
                </a:solidFill>
                <a:latin typeface="Arial" charset="0"/>
              </a:rPr>
              <a:t>Descendimiento</a:t>
            </a:r>
            <a:r>
              <a:rPr lang="es-ES" sz="1800" b="1">
                <a:solidFill>
                  <a:schemeClr val="tx1"/>
                </a:solidFill>
                <a:latin typeface="Arial" charset="0"/>
              </a:rPr>
              <a:t> (1623-1624)</a:t>
            </a:r>
            <a:r>
              <a:rPr lang="es-ES" sz="1800">
                <a:solidFill>
                  <a:schemeClr val="tx1"/>
                </a:solidFill>
                <a:latin typeface="Arial" charset="0"/>
              </a:rPr>
              <a:t> </a:t>
            </a:r>
          </a:p>
        </p:txBody>
      </p:sp>
      <p:pic>
        <p:nvPicPr>
          <p:cNvPr id="100357" name="Picture 5" descr="descend"/>
          <p:cNvPicPr>
            <a:picLocks noChangeAspect="1" noChangeArrowheads="1"/>
          </p:cNvPicPr>
          <p:nvPr/>
        </p:nvPicPr>
        <p:blipFill>
          <a:blip r:embed="rId2" cstate="print"/>
          <a:srcRect/>
          <a:stretch>
            <a:fillRect/>
          </a:stretch>
        </p:blipFill>
        <p:spPr bwMode="auto">
          <a:xfrm>
            <a:off x="395288" y="333375"/>
            <a:ext cx="5475287" cy="6048375"/>
          </a:xfrm>
          <a:prstGeom prst="rect">
            <a:avLst/>
          </a:prstGeom>
          <a:noFill/>
        </p:spPr>
      </p:pic>
      <p:sp>
        <p:nvSpPr>
          <p:cNvPr id="100358" name="Text Box 6"/>
          <p:cNvSpPr txBox="1">
            <a:spLocks noChangeArrowheads="1"/>
          </p:cNvSpPr>
          <p:nvPr/>
        </p:nvSpPr>
        <p:spPr bwMode="auto">
          <a:xfrm>
            <a:off x="6119813" y="1311275"/>
            <a:ext cx="3024187" cy="5187950"/>
          </a:xfrm>
          <a:prstGeom prst="rect">
            <a:avLst/>
          </a:prstGeom>
          <a:noFill/>
          <a:ln w="12700">
            <a:noFill/>
            <a:miter lim="800000"/>
            <a:headEnd type="none" w="sm" len="sm"/>
            <a:tailEnd type="none" w="sm" len="sm"/>
          </a:ln>
          <a:effectLst/>
        </p:spPr>
        <p:txBody>
          <a:bodyPr>
            <a:spAutoFit/>
          </a:bodyPr>
          <a:lstStyle/>
          <a:p>
            <a:pPr>
              <a:spcAft>
                <a:spcPts val="600"/>
              </a:spcAft>
            </a:pPr>
            <a:r>
              <a:rPr lang="es-ES" sz="1800">
                <a:latin typeface="Verdana" pitchFamily="34" charset="0"/>
              </a:rPr>
              <a:t>Los pasos le permiten a Fernández desarrollar sus dotes para la </a:t>
            </a:r>
            <a:r>
              <a:rPr lang="es-ES" sz="1800" b="1">
                <a:latin typeface="Verdana" pitchFamily="34" charset="0"/>
              </a:rPr>
              <a:t>composición espacial</a:t>
            </a:r>
            <a:r>
              <a:rPr lang="es-ES" sz="1800">
                <a:latin typeface="Verdana" pitchFamily="34" charset="0"/>
              </a:rPr>
              <a:t> y su dominio de los </a:t>
            </a:r>
            <a:r>
              <a:rPr lang="es-ES" sz="1800" b="1">
                <a:latin typeface="Verdana" pitchFamily="34" charset="0"/>
              </a:rPr>
              <a:t>recursos escenográficos</a:t>
            </a:r>
            <a:r>
              <a:rPr lang="es-ES" sz="1800">
                <a:latin typeface="Verdana" pitchFamily="34" charset="0"/>
              </a:rPr>
              <a:t>.</a:t>
            </a:r>
          </a:p>
          <a:p>
            <a:pPr>
              <a:spcAft>
                <a:spcPts val="600"/>
              </a:spcAft>
            </a:pPr>
            <a:r>
              <a:rPr lang="es-ES" sz="1800">
                <a:latin typeface="Verdana" pitchFamily="34" charset="0"/>
              </a:rPr>
              <a:t>La madurez del estilo de Fernández se aprecia ya en esta obra.</a:t>
            </a:r>
          </a:p>
          <a:p>
            <a:pPr>
              <a:spcAft>
                <a:spcPts val="600"/>
              </a:spcAft>
            </a:pPr>
            <a:r>
              <a:rPr lang="es-ES" sz="1800">
                <a:latin typeface="Verdana" pitchFamily="34" charset="0"/>
              </a:rPr>
              <a:t>A los recursos compositivos sumó un </a:t>
            </a:r>
            <a:r>
              <a:rPr lang="es-ES" sz="1800" b="1">
                <a:latin typeface="Verdana" pitchFamily="34" charset="0"/>
              </a:rPr>
              <a:t>lenguaje realista</a:t>
            </a:r>
            <a:r>
              <a:rPr lang="es-ES" sz="1800">
                <a:latin typeface="Verdana" pitchFamily="34" charset="0"/>
              </a:rPr>
              <a:t>, incluso </a:t>
            </a:r>
            <a:r>
              <a:rPr lang="es-ES" sz="1800" b="1">
                <a:latin typeface="Verdana" pitchFamily="34" charset="0"/>
              </a:rPr>
              <a:t>gesticulante</a:t>
            </a:r>
            <a:r>
              <a:rPr lang="es-ES" sz="1800">
                <a:latin typeface="Verdana" pitchFamily="34" charset="0"/>
              </a:rPr>
              <a:t>, con el que creó obras de hondo </a:t>
            </a:r>
            <a:r>
              <a:rPr lang="es-ES" sz="1800" b="1">
                <a:latin typeface="Verdana" pitchFamily="34" charset="0"/>
              </a:rPr>
              <a:t>patetismo</a:t>
            </a:r>
            <a:r>
              <a:rPr lang="es-ES" sz="1800">
                <a:latin typeface="Verdana" pitchFamily="34" charset="0"/>
              </a:rPr>
              <a:t> destinadas a despertar el </a:t>
            </a:r>
            <a:r>
              <a:rPr lang="es-ES" sz="1800" b="1">
                <a:latin typeface="Verdana" pitchFamily="34" charset="0"/>
              </a:rPr>
              <a:t>fervor</a:t>
            </a:r>
            <a:r>
              <a:rPr lang="es-ES" sz="1800">
                <a:latin typeface="Verdana" pitchFamily="34" charset="0"/>
              </a:rPr>
              <a:t> </a:t>
            </a:r>
            <a:r>
              <a:rPr lang="es-ES" sz="1800" b="1">
                <a:latin typeface="Verdana" pitchFamily="34" charset="0"/>
              </a:rPr>
              <a:t>popular</a:t>
            </a:r>
            <a:r>
              <a:rPr lang="es-ES" sz="1800">
                <a:latin typeface="Verdana" pitchFamily="34" charset="0"/>
              </a:rPr>
              <a:t>. </a:t>
            </a:r>
          </a:p>
        </p:txBody>
      </p:sp>
      <p:sp>
        <p:nvSpPr>
          <p:cNvPr id="100359" name="Oval 7"/>
          <p:cNvSpPr>
            <a:spLocks noChangeArrowheads="1"/>
          </p:cNvSpPr>
          <p:nvPr/>
        </p:nvSpPr>
        <p:spPr bwMode="auto">
          <a:xfrm>
            <a:off x="1116013" y="188913"/>
            <a:ext cx="1655762" cy="2447925"/>
          </a:xfrm>
          <a:prstGeom prst="ellipse">
            <a:avLst/>
          </a:prstGeom>
          <a:noFill/>
          <a:ln w="57150">
            <a:solidFill>
              <a:srgbClr val="FF9900"/>
            </a:solidFill>
            <a:round/>
            <a:headEnd type="none" w="sm" len="sm"/>
            <a:tailEnd type="none" w="sm" len="sm"/>
          </a:ln>
          <a:effectLst/>
        </p:spPr>
        <p:txBody>
          <a:bodyPr wrap="none" anchor="ctr"/>
          <a:lstStyle/>
          <a:p>
            <a:endParaRPr lang="es-ES"/>
          </a:p>
        </p:txBody>
      </p:sp>
      <p:sp>
        <p:nvSpPr>
          <p:cNvPr id="100360" name="Oval 8"/>
          <p:cNvSpPr>
            <a:spLocks noChangeArrowheads="1"/>
          </p:cNvSpPr>
          <p:nvPr/>
        </p:nvSpPr>
        <p:spPr bwMode="auto">
          <a:xfrm>
            <a:off x="3276600" y="3500438"/>
            <a:ext cx="1295400" cy="1512887"/>
          </a:xfrm>
          <a:prstGeom prst="ellipse">
            <a:avLst/>
          </a:prstGeom>
          <a:noFill/>
          <a:ln w="57150">
            <a:solidFill>
              <a:srgbClr val="FF9900"/>
            </a:solidFill>
            <a:round/>
            <a:headEnd type="none" w="sm" len="sm"/>
            <a:tailEnd type="none" w="sm" len="sm"/>
          </a:ln>
          <a:effectLst/>
        </p:spPr>
        <p:txBody>
          <a:bodyPr wrap="none" anchor="ctr"/>
          <a:lstStyle/>
          <a:p>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00358">
                                            <p:txEl>
                                              <p:pRg st="0" end="0"/>
                                            </p:txEl>
                                          </p:spTgt>
                                        </p:tgtEl>
                                        <p:attrNameLst>
                                          <p:attrName>style.visibility</p:attrName>
                                        </p:attrNameLst>
                                      </p:cBhvr>
                                      <p:to>
                                        <p:strVal val="visible"/>
                                      </p:to>
                                    </p:set>
                                    <p:anim calcmode="discrete" valueType="clr">
                                      <p:cBhvr override="childStyle">
                                        <p:cTn id="7" dur="80"/>
                                        <p:tgtEl>
                                          <p:spTgt spid="10035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035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00358">
                                            <p:txEl>
                                              <p:pRg st="0" end="0"/>
                                            </p:txEl>
                                          </p:spTgt>
                                        </p:tgtEl>
                                        <p:attrNameLst>
                                          <p:attrName>fill.type</p:attrName>
                                        </p:attrNameLst>
                                      </p:cBhvr>
                                      <p:to>
                                        <p:strVal val="solid"/>
                                      </p:to>
                                    </p:set>
                                  </p:childTnLst>
                                </p:cTn>
                              </p:par>
                            </p:childTnLst>
                          </p:cTn>
                        </p:par>
                        <p:par>
                          <p:cTn id="10" fill="hold">
                            <p:stCondLst>
                              <p:cond delay="444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00358">
                                            <p:txEl>
                                              <p:pRg st="1" end="1"/>
                                            </p:txEl>
                                          </p:spTgt>
                                        </p:tgtEl>
                                        <p:attrNameLst>
                                          <p:attrName>style.visibility</p:attrName>
                                        </p:attrNameLst>
                                      </p:cBhvr>
                                      <p:to>
                                        <p:strVal val="visible"/>
                                      </p:to>
                                    </p:set>
                                    <p:anim calcmode="discrete" valueType="clr">
                                      <p:cBhvr override="childStyle">
                                        <p:cTn id="13" dur="80"/>
                                        <p:tgtEl>
                                          <p:spTgt spid="10035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00358">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100358">
                                            <p:txEl>
                                              <p:pRg st="1" end="1"/>
                                            </p:txEl>
                                          </p:spTgt>
                                        </p:tgtEl>
                                        <p:attrNameLst>
                                          <p:attrName>fill.type</p:attrName>
                                        </p:attrNameLst>
                                      </p:cBhvr>
                                      <p:to>
                                        <p:strVal val="solid"/>
                                      </p:to>
                                    </p:set>
                                  </p:childTnLst>
                                </p:cTn>
                              </p:par>
                            </p:childTnLst>
                          </p:cTn>
                        </p:par>
                        <p:par>
                          <p:cTn id="16" fill="hold">
                            <p:stCondLst>
                              <p:cond delay="652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00358">
                                            <p:txEl>
                                              <p:pRg st="2" end="2"/>
                                            </p:txEl>
                                          </p:spTgt>
                                        </p:tgtEl>
                                        <p:attrNameLst>
                                          <p:attrName>style.visibility</p:attrName>
                                        </p:attrNameLst>
                                      </p:cBhvr>
                                      <p:to>
                                        <p:strVal val="visible"/>
                                      </p:to>
                                    </p:set>
                                    <p:anim calcmode="discrete" valueType="clr">
                                      <p:cBhvr override="childStyle">
                                        <p:cTn id="19" dur="80"/>
                                        <p:tgtEl>
                                          <p:spTgt spid="10035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00358">
                                            <p:txEl>
                                              <p:pRg st="2" end="2"/>
                                            </p:txEl>
                                          </p:spTgt>
                                        </p:tgtEl>
                                        <p:attrNameLst>
                                          <p:attrName>fillcolor</p:attrName>
                                        </p:attrNameLst>
                                      </p:cBhvr>
                                      <p:tavLst>
                                        <p:tav tm="0">
                                          <p:val>
                                            <p:clrVal>
                                              <a:schemeClr val="accent2"/>
                                            </p:clrVal>
                                          </p:val>
                                        </p:tav>
                                        <p:tav tm="50000">
                                          <p:val>
                                            <p:clrVal>
                                              <a:schemeClr val="hlink"/>
                                            </p:clrVal>
                                          </p:val>
                                        </p:tav>
                                      </p:tavLst>
                                    </p:anim>
                                    <p:set>
                                      <p:cBhvr>
                                        <p:cTn id="21" dur="80"/>
                                        <p:tgtEl>
                                          <p:spTgt spid="100358">
                                            <p:txEl>
                                              <p:pRg st="2" end="2"/>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100359"/>
                                        </p:tgtEl>
                                        <p:attrNameLst>
                                          <p:attrName>style.visibility</p:attrName>
                                        </p:attrNameLst>
                                      </p:cBhvr>
                                      <p:to>
                                        <p:strVal val="visible"/>
                                      </p:to>
                                    </p:set>
                                    <p:anim calcmode="lin" valueType="num">
                                      <p:cBhvr>
                                        <p:cTn id="26" dur="500" fill="hold"/>
                                        <p:tgtEl>
                                          <p:spTgt spid="100359"/>
                                        </p:tgtEl>
                                        <p:attrNameLst>
                                          <p:attrName>ppt_w</p:attrName>
                                        </p:attrNameLst>
                                      </p:cBhvr>
                                      <p:tavLst>
                                        <p:tav tm="0">
                                          <p:val>
                                            <p:fltVal val="0"/>
                                          </p:val>
                                        </p:tav>
                                        <p:tav tm="100000">
                                          <p:val>
                                            <p:strVal val="#ppt_w"/>
                                          </p:val>
                                        </p:tav>
                                      </p:tavLst>
                                    </p:anim>
                                    <p:anim calcmode="lin" valueType="num">
                                      <p:cBhvr>
                                        <p:cTn id="27" dur="500" fill="hold"/>
                                        <p:tgtEl>
                                          <p:spTgt spid="100359"/>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presetID="23" presetClass="entr" presetSubtype="16" fill="hold" grpId="0" nodeType="afterEffect">
                                  <p:stCondLst>
                                    <p:cond delay="0"/>
                                  </p:stCondLst>
                                  <p:childTnLst>
                                    <p:set>
                                      <p:cBhvr>
                                        <p:cTn id="30" dur="1" fill="hold">
                                          <p:stCondLst>
                                            <p:cond delay="0"/>
                                          </p:stCondLst>
                                        </p:cTn>
                                        <p:tgtEl>
                                          <p:spTgt spid="100360"/>
                                        </p:tgtEl>
                                        <p:attrNameLst>
                                          <p:attrName>style.visibility</p:attrName>
                                        </p:attrNameLst>
                                      </p:cBhvr>
                                      <p:to>
                                        <p:strVal val="visible"/>
                                      </p:to>
                                    </p:set>
                                    <p:anim calcmode="lin" valueType="num">
                                      <p:cBhvr>
                                        <p:cTn id="31" dur="500" fill="hold"/>
                                        <p:tgtEl>
                                          <p:spTgt spid="100360"/>
                                        </p:tgtEl>
                                        <p:attrNameLst>
                                          <p:attrName>ppt_w</p:attrName>
                                        </p:attrNameLst>
                                      </p:cBhvr>
                                      <p:tavLst>
                                        <p:tav tm="0">
                                          <p:val>
                                            <p:fltVal val="0"/>
                                          </p:val>
                                        </p:tav>
                                        <p:tav tm="100000">
                                          <p:val>
                                            <p:strVal val="#ppt_w"/>
                                          </p:val>
                                        </p:tav>
                                      </p:tavLst>
                                    </p:anim>
                                    <p:anim calcmode="lin" valueType="num">
                                      <p:cBhvr>
                                        <p:cTn id="32" dur="500" fill="hold"/>
                                        <p:tgtEl>
                                          <p:spTgt spid="1003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8" grpId="0" build="p"/>
      <p:bldP spid="100359" grpId="0" animBg="1"/>
      <p:bldP spid="10036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5292725" y="333375"/>
            <a:ext cx="3851275" cy="1090613"/>
          </a:xfrm>
        </p:spPr>
        <p:txBody>
          <a:bodyPr/>
          <a:lstStyle/>
          <a:p>
            <a:r>
              <a:rPr lang="es-ES" sz="1800" b="1" i="1">
                <a:solidFill>
                  <a:schemeClr val="tx1"/>
                </a:solidFill>
                <a:latin typeface="Arial" charset="0"/>
              </a:rPr>
              <a:t>Santa Teresa de Jesús</a:t>
            </a:r>
            <a:r>
              <a:rPr lang="es-ES" sz="1800" b="1">
                <a:solidFill>
                  <a:schemeClr val="tx1"/>
                </a:solidFill>
                <a:latin typeface="Arial" charset="0"/>
              </a:rPr>
              <a:t> (1622) Museo de Valladolid</a:t>
            </a:r>
          </a:p>
        </p:txBody>
      </p:sp>
      <p:pic>
        <p:nvPicPr>
          <p:cNvPr id="105477" name="Picture 5" descr="stere"/>
          <p:cNvPicPr>
            <a:picLocks noChangeAspect="1" noChangeArrowheads="1"/>
          </p:cNvPicPr>
          <p:nvPr/>
        </p:nvPicPr>
        <p:blipFill>
          <a:blip r:embed="rId2" cstate="print"/>
          <a:srcRect/>
          <a:stretch>
            <a:fillRect/>
          </a:stretch>
        </p:blipFill>
        <p:spPr bwMode="auto">
          <a:xfrm>
            <a:off x="1127125" y="333375"/>
            <a:ext cx="4092575" cy="6264275"/>
          </a:xfrm>
          <a:prstGeom prst="rect">
            <a:avLst/>
          </a:prstGeom>
          <a:noFill/>
        </p:spPr>
      </p:pic>
      <p:sp>
        <p:nvSpPr>
          <p:cNvPr id="105478" name="Text Box 6"/>
          <p:cNvSpPr txBox="1">
            <a:spLocks noChangeArrowheads="1"/>
          </p:cNvSpPr>
          <p:nvPr/>
        </p:nvSpPr>
        <p:spPr bwMode="auto">
          <a:xfrm>
            <a:off x="5508625" y="1557338"/>
            <a:ext cx="3201988" cy="3113087"/>
          </a:xfrm>
          <a:prstGeom prst="rect">
            <a:avLst/>
          </a:prstGeom>
          <a:noFill/>
          <a:ln w="12700">
            <a:noFill/>
            <a:miter lim="800000"/>
            <a:headEnd type="none" w="sm" len="sm"/>
            <a:tailEnd type="none" w="sm" len="sm"/>
          </a:ln>
          <a:effectLst/>
        </p:spPr>
        <p:txBody>
          <a:bodyPr>
            <a:spAutoFit/>
          </a:bodyPr>
          <a:lstStyle/>
          <a:p>
            <a:pPr>
              <a:spcBef>
                <a:spcPct val="50000"/>
              </a:spcBef>
            </a:pPr>
            <a:r>
              <a:rPr lang="es-ES" sz="1800">
                <a:latin typeface="Arial" charset="0"/>
              </a:rPr>
              <a:t>De GREGORIO FERNÁNDEZ salió su definitiva efigie, la que todos conocemos: como doctora, con la pluma suspensa recibiendo la inspiración, el hábito y un extremo del manto alzado en el aire, como si lo elevara la pujanza de lo que es revelado a la santa.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05478"/>
                                        </p:tgtEl>
                                        <p:attrNameLst>
                                          <p:attrName>style.visibility</p:attrName>
                                        </p:attrNameLst>
                                      </p:cBhvr>
                                      <p:to>
                                        <p:strVal val="visible"/>
                                      </p:to>
                                    </p:set>
                                    <p:anim calcmode="discrete" valueType="clr">
                                      <p:cBhvr override="childStyle">
                                        <p:cTn id="7" dur="80"/>
                                        <p:tgtEl>
                                          <p:spTgt spid="10547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5478"/>
                                        </p:tgtEl>
                                        <p:attrNameLst>
                                          <p:attrName>fillcolor</p:attrName>
                                        </p:attrNameLst>
                                      </p:cBhvr>
                                      <p:tavLst>
                                        <p:tav tm="0">
                                          <p:val>
                                            <p:clrVal>
                                              <a:schemeClr val="accent2"/>
                                            </p:clrVal>
                                          </p:val>
                                        </p:tav>
                                        <p:tav tm="50000">
                                          <p:val>
                                            <p:clrVal>
                                              <a:schemeClr val="hlink"/>
                                            </p:clrVal>
                                          </p:val>
                                        </p:tav>
                                      </p:tavLst>
                                    </p:anim>
                                    <p:set>
                                      <p:cBhvr>
                                        <p:cTn id="9" dur="80"/>
                                        <p:tgtEl>
                                          <p:spTgt spid="10547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572000" y="44450"/>
            <a:ext cx="3670300" cy="1081088"/>
          </a:xfrm>
        </p:spPr>
        <p:txBody>
          <a:bodyPr/>
          <a:lstStyle/>
          <a:p>
            <a:r>
              <a:rPr lang="es-ES" sz="1800" b="1" i="1">
                <a:solidFill>
                  <a:schemeClr val="tx1"/>
                </a:solidFill>
                <a:latin typeface="Arial" charset="0"/>
              </a:rPr>
              <a:t>Inmaculada</a:t>
            </a:r>
            <a:r>
              <a:rPr lang="es-ES" sz="1800" b="1">
                <a:solidFill>
                  <a:schemeClr val="tx1"/>
                </a:solidFill>
                <a:latin typeface="Arial" charset="0"/>
              </a:rPr>
              <a:t> de la iglesia del Carmen de Valladolid </a:t>
            </a:r>
            <a:r>
              <a:rPr lang="es-ES" sz="1800">
                <a:solidFill>
                  <a:schemeClr val="tx1"/>
                </a:solidFill>
                <a:latin typeface="Arial" charset="0"/>
              </a:rPr>
              <a:t>(1632) </a:t>
            </a:r>
          </a:p>
        </p:txBody>
      </p:sp>
      <p:pic>
        <p:nvPicPr>
          <p:cNvPr id="106501" name="Picture 5" descr="inmac"/>
          <p:cNvPicPr>
            <a:picLocks noChangeAspect="1" noChangeArrowheads="1"/>
          </p:cNvPicPr>
          <p:nvPr/>
        </p:nvPicPr>
        <p:blipFill>
          <a:blip r:embed="rId2" cstate="print"/>
          <a:srcRect/>
          <a:stretch>
            <a:fillRect/>
          </a:stretch>
        </p:blipFill>
        <p:spPr bwMode="auto">
          <a:xfrm>
            <a:off x="395288" y="260350"/>
            <a:ext cx="3478212" cy="6335713"/>
          </a:xfrm>
          <a:prstGeom prst="rect">
            <a:avLst/>
          </a:prstGeom>
          <a:noFill/>
        </p:spPr>
      </p:pic>
      <p:sp>
        <p:nvSpPr>
          <p:cNvPr id="106502" name="Text Box 6"/>
          <p:cNvSpPr txBox="1">
            <a:spLocks noChangeArrowheads="1"/>
          </p:cNvSpPr>
          <p:nvPr/>
        </p:nvSpPr>
        <p:spPr bwMode="auto">
          <a:xfrm>
            <a:off x="4210050" y="1052513"/>
            <a:ext cx="4826000" cy="2014537"/>
          </a:xfrm>
          <a:prstGeom prst="rect">
            <a:avLst/>
          </a:prstGeom>
          <a:noFill/>
          <a:ln w="12700">
            <a:noFill/>
            <a:miter lim="800000"/>
            <a:headEnd type="none" w="sm" len="sm"/>
            <a:tailEnd type="none" w="sm" len="sm"/>
          </a:ln>
          <a:effectLst/>
        </p:spPr>
        <p:txBody>
          <a:bodyPr>
            <a:spAutoFit/>
          </a:bodyPr>
          <a:lstStyle/>
          <a:p>
            <a:pPr>
              <a:spcBef>
                <a:spcPct val="50000"/>
              </a:spcBef>
            </a:pPr>
            <a:r>
              <a:rPr lang="es-ES" sz="1800">
                <a:latin typeface="Arial" charset="0"/>
              </a:rPr>
              <a:t>Fernández crea un tipo de Inmaculada de </a:t>
            </a:r>
            <a:r>
              <a:rPr lang="es-ES" sz="1800" b="1">
                <a:latin typeface="Arial" charset="0"/>
              </a:rPr>
              <a:t>cuerpo cilíndrico</a:t>
            </a:r>
            <a:r>
              <a:rPr lang="es-ES" sz="1800">
                <a:latin typeface="Arial" charset="0"/>
              </a:rPr>
              <a:t>, </a:t>
            </a:r>
            <a:r>
              <a:rPr lang="es-ES" sz="1800" b="1">
                <a:latin typeface="Arial" charset="0"/>
              </a:rPr>
              <a:t>manos juntas</a:t>
            </a:r>
            <a:r>
              <a:rPr lang="es-ES" sz="1800">
                <a:latin typeface="Arial" charset="0"/>
              </a:rPr>
              <a:t> y </a:t>
            </a:r>
            <a:r>
              <a:rPr lang="es-ES" sz="1800" b="1">
                <a:latin typeface="Arial" charset="0"/>
              </a:rPr>
              <a:t>manto trapezoidal</a:t>
            </a:r>
            <a:r>
              <a:rPr lang="es-ES" sz="1800">
                <a:latin typeface="Arial" charset="0"/>
              </a:rPr>
              <a:t>, generalmente con aureola de rayos metálicos y corona sobre la cabeza, que definió en su juventud y que sólo sufrió cambios estilísticos a lo largo de su producción.</a:t>
            </a:r>
          </a:p>
        </p:txBody>
      </p:sp>
      <p:sp>
        <p:nvSpPr>
          <p:cNvPr id="106503" name="AutoShape 7"/>
          <p:cNvSpPr>
            <a:spLocks noChangeArrowheads="1"/>
          </p:cNvSpPr>
          <p:nvPr/>
        </p:nvSpPr>
        <p:spPr bwMode="auto">
          <a:xfrm rot="10800000">
            <a:off x="395288" y="1196975"/>
            <a:ext cx="3313112" cy="460851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76200">
            <a:solidFill>
              <a:srgbClr val="FF9900"/>
            </a:solidFill>
            <a:miter lim="800000"/>
            <a:headEnd type="none" w="sm" len="sm"/>
            <a:tailEnd type="none" w="sm" len="sm"/>
          </a:ln>
          <a:effectLst/>
        </p:spPr>
        <p:txBody>
          <a:bodyPr wrap="none" anchor="ctr"/>
          <a:lstStyle/>
          <a:p>
            <a:endParaRPr lang="es-ES"/>
          </a:p>
        </p:txBody>
      </p:sp>
      <p:sp>
        <p:nvSpPr>
          <p:cNvPr id="106504" name="Text Box 8"/>
          <p:cNvSpPr txBox="1">
            <a:spLocks noChangeArrowheads="1"/>
          </p:cNvSpPr>
          <p:nvPr/>
        </p:nvSpPr>
        <p:spPr bwMode="auto">
          <a:xfrm>
            <a:off x="4210050" y="3213100"/>
            <a:ext cx="4826000" cy="3387725"/>
          </a:xfrm>
          <a:prstGeom prst="rect">
            <a:avLst/>
          </a:prstGeom>
          <a:noFill/>
          <a:ln w="12700">
            <a:noFill/>
            <a:miter lim="800000"/>
            <a:headEnd type="none" w="sm" len="sm"/>
            <a:tailEnd type="none" w="sm" len="sm"/>
          </a:ln>
          <a:effectLst/>
        </p:spPr>
        <p:txBody>
          <a:bodyPr>
            <a:spAutoFit/>
          </a:bodyPr>
          <a:lstStyle/>
          <a:p>
            <a:pPr>
              <a:spcBef>
                <a:spcPct val="50000"/>
              </a:spcBef>
            </a:pPr>
            <a:r>
              <a:rPr lang="es-ES" sz="1800">
                <a:latin typeface="Arial" charset="0"/>
              </a:rPr>
              <a:t>Estas vírgenes quedan fijadas para todo el siglo XVII, con idénticas características: </a:t>
            </a:r>
            <a:r>
              <a:rPr lang="es-ES" sz="1800" b="1">
                <a:latin typeface="Arial" charset="0"/>
              </a:rPr>
              <a:t>vestimentas rígidas</a:t>
            </a:r>
            <a:r>
              <a:rPr lang="es-ES" sz="1800">
                <a:latin typeface="Arial" charset="0"/>
              </a:rPr>
              <a:t> con </a:t>
            </a:r>
            <a:r>
              <a:rPr lang="es-ES" sz="1800" b="1">
                <a:latin typeface="Arial" charset="0"/>
              </a:rPr>
              <a:t>quebrados</a:t>
            </a:r>
            <a:r>
              <a:rPr lang="es-ES" sz="1800">
                <a:latin typeface="Arial" charset="0"/>
              </a:rPr>
              <a:t> tan </a:t>
            </a:r>
            <a:r>
              <a:rPr lang="es-ES" sz="1800" b="1">
                <a:latin typeface="Arial" charset="0"/>
              </a:rPr>
              <a:t>duros</a:t>
            </a:r>
            <a:r>
              <a:rPr lang="es-ES" sz="1800">
                <a:latin typeface="Arial" charset="0"/>
              </a:rPr>
              <a:t> que parecen metálicos y sin ninguna relación con el cuerpo; </a:t>
            </a:r>
            <a:r>
              <a:rPr lang="es-ES" sz="1800" b="1">
                <a:latin typeface="Arial" charset="0"/>
              </a:rPr>
              <a:t>figura de adolescente</a:t>
            </a:r>
            <a:r>
              <a:rPr lang="es-ES" sz="1800">
                <a:latin typeface="Arial" charset="0"/>
              </a:rPr>
              <a:t> de larguísimos </a:t>
            </a:r>
            <a:r>
              <a:rPr lang="es-ES" sz="1800" b="1">
                <a:latin typeface="Arial" charset="0"/>
              </a:rPr>
              <a:t>cabellos dorados</a:t>
            </a:r>
            <a:r>
              <a:rPr lang="es-ES" sz="1800">
                <a:latin typeface="Arial" charset="0"/>
              </a:rPr>
              <a:t> y coronada como reina; rodeada de rayos, viste un </a:t>
            </a:r>
            <a:r>
              <a:rPr lang="es-ES" sz="1800" b="1">
                <a:latin typeface="Arial" charset="0"/>
              </a:rPr>
              <a:t>traje azul celeste</a:t>
            </a:r>
            <a:r>
              <a:rPr lang="es-ES" sz="1800">
                <a:latin typeface="Arial" charset="0"/>
              </a:rPr>
              <a:t>, como los medievales. Así se llegaba a una iconografía muy acertada que consigue la máxima inspiración del Barroco: plasmar con acierto la </a:t>
            </a:r>
            <a:r>
              <a:rPr lang="es-ES" sz="1800" b="1">
                <a:latin typeface="Arial" charset="0"/>
              </a:rPr>
              <a:t>visión del cielo en la tierra</a:t>
            </a:r>
            <a:r>
              <a:rPr lang="es-ES" sz="1800">
                <a:latin typeface="Arial" charset="0"/>
              </a:rPr>
              <a:t>. </a:t>
            </a:r>
          </a:p>
        </p:txBody>
      </p:sp>
      <p:sp>
        <p:nvSpPr>
          <p:cNvPr id="106505" name="AutoShape 9"/>
          <p:cNvSpPr>
            <a:spLocks noChangeArrowheads="1"/>
          </p:cNvSpPr>
          <p:nvPr/>
        </p:nvSpPr>
        <p:spPr bwMode="auto">
          <a:xfrm>
            <a:off x="1211263" y="1196975"/>
            <a:ext cx="1871662" cy="4608513"/>
          </a:xfrm>
          <a:prstGeom prst="can">
            <a:avLst>
              <a:gd name="adj" fmla="val 61556"/>
            </a:avLst>
          </a:prstGeom>
          <a:noFill/>
          <a:ln w="57150">
            <a:solidFill>
              <a:schemeClr val="hlink"/>
            </a:solidFill>
            <a:round/>
            <a:headEnd type="none" w="sm" len="sm"/>
            <a:tailEnd type="none" w="sm" len="sm"/>
          </a:ln>
          <a:effectLst/>
        </p:spPr>
        <p:txBody>
          <a:bodyPr wrap="none" anchor="ctr"/>
          <a:lstStyle/>
          <a:p>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06502"/>
                                        </p:tgtEl>
                                        <p:attrNameLst>
                                          <p:attrName>style.visibility</p:attrName>
                                        </p:attrNameLst>
                                      </p:cBhvr>
                                      <p:to>
                                        <p:strVal val="visible"/>
                                      </p:to>
                                    </p:set>
                                    <p:anim calcmode="discrete" valueType="clr">
                                      <p:cBhvr override="childStyle">
                                        <p:cTn id="7" dur="80"/>
                                        <p:tgtEl>
                                          <p:spTgt spid="10650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6502"/>
                                        </p:tgtEl>
                                        <p:attrNameLst>
                                          <p:attrName>fillcolor</p:attrName>
                                        </p:attrNameLst>
                                      </p:cBhvr>
                                      <p:tavLst>
                                        <p:tav tm="0">
                                          <p:val>
                                            <p:clrVal>
                                              <a:schemeClr val="accent2"/>
                                            </p:clrVal>
                                          </p:val>
                                        </p:tav>
                                        <p:tav tm="50000">
                                          <p:val>
                                            <p:clrVal>
                                              <a:schemeClr val="hlink"/>
                                            </p:clrVal>
                                          </p:val>
                                        </p:tav>
                                      </p:tavLst>
                                    </p:anim>
                                    <p:set>
                                      <p:cBhvr>
                                        <p:cTn id="9" dur="80"/>
                                        <p:tgtEl>
                                          <p:spTgt spid="106502"/>
                                        </p:tgtEl>
                                        <p:attrNameLst>
                                          <p:attrName>fill.type</p:attrName>
                                        </p:attrNameLst>
                                      </p:cBhvr>
                                      <p:to>
                                        <p:strVal val="solid"/>
                                      </p:to>
                                    </p:set>
                                  </p:childTnLst>
                                </p:cTn>
                              </p:par>
                            </p:childTnLst>
                          </p:cTn>
                        </p:par>
                        <p:par>
                          <p:cTn id="10" fill="hold">
                            <p:stCondLst>
                              <p:cond delay="8680"/>
                            </p:stCondLst>
                            <p:childTnLst>
                              <p:par>
                                <p:cTn id="11" presetID="17" presetClass="entr" presetSubtype="4" fill="hold" grpId="0" nodeType="afterEffect">
                                  <p:stCondLst>
                                    <p:cond delay="0"/>
                                  </p:stCondLst>
                                  <p:childTnLst>
                                    <p:set>
                                      <p:cBhvr>
                                        <p:cTn id="12" dur="1" fill="hold">
                                          <p:stCondLst>
                                            <p:cond delay="0"/>
                                          </p:stCondLst>
                                        </p:cTn>
                                        <p:tgtEl>
                                          <p:spTgt spid="106505"/>
                                        </p:tgtEl>
                                        <p:attrNameLst>
                                          <p:attrName>style.visibility</p:attrName>
                                        </p:attrNameLst>
                                      </p:cBhvr>
                                      <p:to>
                                        <p:strVal val="visible"/>
                                      </p:to>
                                    </p:set>
                                    <p:anim calcmode="lin" valueType="num">
                                      <p:cBhvr>
                                        <p:cTn id="13" dur="1000" fill="hold"/>
                                        <p:tgtEl>
                                          <p:spTgt spid="106505"/>
                                        </p:tgtEl>
                                        <p:attrNameLst>
                                          <p:attrName>ppt_x</p:attrName>
                                        </p:attrNameLst>
                                      </p:cBhvr>
                                      <p:tavLst>
                                        <p:tav tm="0">
                                          <p:val>
                                            <p:strVal val="#ppt_x"/>
                                          </p:val>
                                        </p:tav>
                                        <p:tav tm="100000">
                                          <p:val>
                                            <p:strVal val="#ppt_x"/>
                                          </p:val>
                                        </p:tav>
                                      </p:tavLst>
                                    </p:anim>
                                    <p:anim calcmode="lin" valueType="num">
                                      <p:cBhvr>
                                        <p:cTn id="14" dur="1000" fill="hold"/>
                                        <p:tgtEl>
                                          <p:spTgt spid="106505"/>
                                        </p:tgtEl>
                                        <p:attrNameLst>
                                          <p:attrName>ppt_y</p:attrName>
                                        </p:attrNameLst>
                                      </p:cBhvr>
                                      <p:tavLst>
                                        <p:tav tm="0">
                                          <p:val>
                                            <p:strVal val="#ppt_y+#ppt_h/2"/>
                                          </p:val>
                                        </p:tav>
                                        <p:tav tm="100000">
                                          <p:val>
                                            <p:strVal val="#ppt_y"/>
                                          </p:val>
                                        </p:tav>
                                      </p:tavLst>
                                    </p:anim>
                                    <p:anim calcmode="lin" valueType="num">
                                      <p:cBhvr>
                                        <p:cTn id="15" dur="1000" fill="hold"/>
                                        <p:tgtEl>
                                          <p:spTgt spid="106505"/>
                                        </p:tgtEl>
                                        <p:attrNameLst>
                                          <p:attrName>ppt_w</p:attrName>
                                        </p:attrNameLst>
                                      </p:cBhvr>
                                      <p:tavLst>
                                        <p:tav tm="0">
                                          <p:val>
                                            <p:strVal val="#ppt_w"/>
                                          </p:val>
                                        </p:tav>
                                        <p:tav tm="100000">
                                          <p:val>
                                            <p:strVal val="#ppt_w"/>
                                          </p:val>
                                        </p:tav>
                                      </p:tavLst>
                                    </p:anim>
                                    <p:anim calcmode="lin" valueType="num">
                                      <p:cBhvr>
                                        <p:cTn id="16" dur="1000" fill="hold"/>
                                        <p:tgtEl>
                                          <p:spTgt spid="106505"/>
                                        </p:tgtEl>
                                        <p:attrNameLst>
                                          <p:attrName>ppt_h</p:attrName>
                                        </p:attrNameLst>
                                      </p:cBhvr>
                                      <p:tavLst>
                                        <p:tav tm="0">
                                          <p:val>
                                            <p:fltVal val="0"/>
                                          </p:val>
                                        </p:tav>
                                        <p:tav tm="100000">
                                          <p:val>
                                            <p:strVal val="#ppt_h"/>
                                          </p:val>
                                        </p:tav>
                                      </p:tavLst>
                                    </p:anim>
                                  </p:childTnLst>
                                </p:cTn>
                              </p:par>
                            </p:childTnLst>
                          </p:cTn>
                        </p:par>
                        <p:par>
                          <p:cTn id="17" fill="hold">
                            <p:stCondLst>
                              <p:cond delay="9680"/>
                            </p:stCondLst>
                            <p:childTnLst>
                              <p:par>
                                <p:cTn id="18" presetID="23" presetClass="entr" presetSubtype="16" fill="hold" grpId="0" nodeType="afterEffect">
                                  <p:stCondLst>
                                    <p:cond delay="0"/>
                                  </p:stCondLst>
                                  <p:childTnLst>
                                    <p:set>
                                      <p:cBhvr>
                                        <p:cTn id="19" dur="1" fill="hold">
                                          <p:stCondLst>
                                            <p:cond delay="0"/>
                                          </p:stCondLst>
                                        </p:cTn>
                                        <p:tgtEl>
                                          <p:spTgt spid="106503"/>
                                        </p:tgtEl>
                                        <p:attrNameLst>
                                          <p:attrName>style.visibility</p:attrName>
                                        </p:attrNameLst>
                                      </p:cBhvr>
                                      <p:to>
                                        <p:strVal val="visible"/>
                                      </p:to>
                                    </p:set>
                                    <p:anim calcmode="lin" valueType="num">
                                      <p:cBhvr>
                                        <p:cTn id="20" dur="500" fill="hold"/>
                                        <p:tgtEl>
                                          <p:spTgt spid="106503"/>
                                        </p:tgtEl>
                                        <p:attrNameLst>
                                          <p:attrName>ppt_w</p:attrName>
                                        </p:attrNameLst>
                                      </p:cBhvr>
                                      <p:tavLst>
                                        <p:tav tm="0">
                                          <p:val>
                                            <p:fltVal val="0"/>
                                          </p:val>
                                        </p:tav>
                                        <p:tav tm="100000">
                                          <p:val>
                                            <p:strVal val="#ppt_w"/>
                                          </p:val>
                                        </p:tav>
                                      </p:tavLst>
                                    </p:anim>
                                    <p:anim calcmode="lin" valueType="num">
                                      <p:cBhvr>
                                        <p:cTn id="21" dur="500" fill="hold"/>
                                        <p:tgtEl>
                                          <p:spTgt spid="106503"/>
                                        </p:tgtEl>
                                        <p:attrNameLst>
                                          <p:attrName>ppt_h</p:attrName>
                                        </p:attrNameLst>
                                      </p:cBhvr>
                                      <p:tavLst>
                                        <p:tav tm="0">
                                          <p:val>
                                            <p:fltVal val="0"/>
                                          </p:val>
                                        </p:tav>
                                        <p:tav tm="100000">
                                          <p:val>
                                            <p:strVal val="#ppt_h"/>
                                          </p:val>
                                        </p:tav>
                                      </p:tavLst>
                                    </p:anim>
                                  </p:childTnLst>
                                </p:cTn>
                              </p:par>
                            </p:childTnLst>
                          </p:cTn>
                        </p:par>
                        <p:par>
                          <p:cTn id="22" fill="hold">
                            <p:stCondLst>
                              <p:cond delay="1018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106504"/>
                                        </p:tgtEl>
                                        <p:attrNameLst>
                                          <p:attrName>style.visibility</p:attrName>
                                        </p:attrNameLst>
                                      </p:cBhvr>
                                      <p:to>
                                        <p:strVal val="visible"/>
                                      </p:to>
                                    </p:set>
                                    <p:anim calcmode="discrete" valueType="clr">
                                      <p:cBhvr override="childStyle">
                                        <p:cTn id="25" dur="80"/>
                                        <p:tgtEl>
                                          <p:spTgt spid="106504"/>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06504"/>
                                        </p:tgtEl>
                                        <p:attrNameLst>
                                          <p:attrName>fillcolor</p:attrName>
                                        </p:attrNameLst>
                                      </p:cBhvr>
                                      <p:tavLst>
                                        <p:tav tm="0">
                                          <p:val>
                                            <p:clrVal>
                                              <a:schemeClr val="accent2"/>
                                            </p:clrVal>
                                          </p:val>
                                        </p:tav>
                                        <p:tav tm="50000">
                                          <p:val>
                                            <p:clrVal>
                                              <a:schemeClr val="hlink"/>
                                            </p:clrVal>
                                          </p:val>
                                        </p:tav>
                                      </p:tavLst>
                                    </p:anim>
                                    <p:set>
                                      <p:cBhvr>
                                        <p:cTn id="27" dur="80"/>
                                        <p:tgtEl>
                                          <p:spTgt spid="10650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2" grpId="0"/>
      <p:bldP spid="106503" grpId="0" animBg="1"/>
      <p:bldP spid="106504" grpId="0"/>
      <p:bldP spid="10650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p:cNvPicPr>
            <a:picLocks noChangeArrowheads="1"/>
          </p:cNvPicPr>
          <p:nvPr>
            <p:ph sz="quarter" idx="2"/>
          </p:nvPr>
        </p:nvPicPr>
        <p:blipFill>
          <a:blip r:embed="rId2" cstate="print"/>
          <a:srcRect/>
          <a:stretch>
            <a:fillRect/>
          </a:stretch>
        </p:blipFill>
        <p:spPr>
          <a:xfrm>
            <a:off x="5732463" y="333375"/>
            <a:ext cx="2478087" cy="3240088"/>
          </a:xfrm>
          <a:noFill/>
          <a:ln/>
        </p:spPr>
      </p:pic>
      <p:pic>
        <p:nvPicPr>
          <p:cNvPr id="38918" name="Picture 6"/>
          <p:cNvPicPr>
            <a:picLocks noChangeArrowheads="1"/>
          </p:cNvPicPr>
          <p:nvPr>
            <p:ph sz="quarter" idx="3"/>
          </p:nvPr>
        </p:nvPicPr>
        <p:blipFill>
          <a:blip r:embed="rId3" cstate="print"/>
          <a:srcRect/>
          <a:stretch>
            <a:fillRect/>
          </a:stretch>
        </p:blipFill>
        <p:spPr>
          <a:xfrm>
            <a:off x="5803900" y="3716338"/>
            <a:ext cx="2439988" cy="3141662"/>
          </a:xfrm>
          <a:noFill/>
          <a:ln w="25400">
            <a:solidFill>
              <a:schemeClr val="tx1"/>
            </a:solidFill>
          </a:ln>
        </p:spPr>
      </p:pic>
      <p:sp>
        <p:nvSpPr>
          <p:cNvPr id="38921" name="Text Box 9"/>
          <p:cNvSpPr txBox="1">
            <a:spLocks noChangeArrowheads="1"/>
          </p:cNvSpPr>
          <p:nvPr/>
        </p:nvSpPr>
        <p:spPr bwMode="auto">
          <a:xfrm>
            <a:off x="0" y="719138"/>
            <a:ext cx="5651500" cy="519112"/>
          </a:xfrm>
          <a:prstGeom prst="rect">
            <a:avLst/>
          </a:prstGeom>
          <a:noFill/>
          <a:ln w="12700">
            <a:noFill/>
            <a:miter lim="800000"/>
            <a:headEnd type="none" w="sm" len="sm"/>
            <a:tailEnd type="none" w="sm" len="sm"/>
          </a:ln>
          <a:effectLst/>
        </p:spPr>
        <p:txBody>
          <a:bodyPr>
            <a:spAutoFit/>
          </a:bodyPr>
          <a:lstStyle/>
          <a:p>
            <a:pPr marL="179388" lvl="1" algn="ctr">
              <a:spcBef>
                <a:spcPct val="50000"/>
              </a:spcBef>
            </a:pPr>
            <a:r>
              <a:rPr lang="es-ES" sz="2800" b="1" u="sng">
                <a:solidFill>
                  <a:srgbClr val="993300"/>
                </a:solidFill>
                <a:latin typeface="Arial" charset="0"/>
              </a:rPr>
              <a:t>La escuela andaluza</a:t>
            </a:r>
          </a:p>
        </p:txBody>
      </p:sp>
      <p:sp>
        <p:nvSpPr>
          <p:cNvPr id="38924" name="Text Box 12"/>
          <p:cNvSpPr txBox="1">
            <a:spLocks noChangeArrowheads="1"/>
          </p:cNvSpPr>
          <p:nvPr/>
        </p:nvSpPr>
        <p:spPr bwMode="auto">
          <a:xfrm>
            <a:off x="512763" y="1597025"/>
            <a:ext cx="5003800" cy="4119563"/>
          </a:xfrm>
          <a:prstGeom prst="rect">
            <a:avLst/>
          </a:prstGeom>
          <a:noFill/>
          <a:ln w="12700">
            <a:noFill/>
            <a:miter lim="800000"/>
            <a:headEnd type="none" w="sm" len="sm"/>
            <a:tailEnd type="none" w="sm" len="sm"/>
          </a:ln>
          <a:effectLst/>
        </p:spPr>
        <p:txBody>
          <a:bodyPr>
            <a:spAutoFit/>
          </a:bodyPr>
          <a:lstStyle/>
          <a:p>
            <a:pPr>
              <a:spcAft>
                <a:spcPts val="600"/>
              </a:spcAft>
            </a:pPr>
            <a:r>
              <a:rPr lang="es-ES" sz="1800">
                <a:latin typeface="Arial" charset="0"/>
              </a:rPr>
              <a:t>La escultura barroca de la escuela andaluza, aunque también es realista, emplea un </a:t>
            </a:r>
            <a:r>
              <a:rPr lang="es-ES" sz="1800" b="1">
                <a:latin typeface="Arial" charset="0"/>
              </a:rPr>
              <a:t>realismo más clásico, más sereno</a:t>
            </a:r>
            <a:r>
              <a:rPr lang="es-ES" sz="1800">
                <a:latin typeface="Arial" charset="0"/>
              </a:rPr>
              <a:t>.</a:t>
            </a:r>
          </a:p>
          <a:p>
            <a:pPr>
              <a:spcAft>
                <a:spcPts val="600"/>
              </a:spcAft>
            </a:pPr>
            <a:r>
              <a:rPr lang="es-ES" sz="1800">
                <a:latin typeface="Arial" charset="0"/>
              </a:rPr>
              <a:t>En esta escuela predomina la técnica del </a:t>
            </a:r>
            <a:r>
              <a:rPr lang="es-ES" sz="1800" b="1">
                <a:latin typeface="Arial" charset="0"/>
              </a:rPr>
              <a:t>estofado</a:t>
            </a:r>
            <a:r>
              <a:rPr lang="es-ES" sz="1800">
                <a:latin typeface="Arial" charset="0"/>
              </a:rPr>
              <a:t>.</a:t>
            </a:r>
          </a:p>
          <a:p>
            <a:pPr>
              <a:spcAft>
                <a:spcPts val="600"/>
              </a:spcAft>
            </a:pPr>
            <a:r>
              <a:rPr lang="es-ES" sz="1800">
                <a:latin typeface="Arial" charset="0"/>
              </a:rPr>
              <a:t>Dentro de la escultura barroca andaluza debemos hablar de </a:t>
            </a:r>
            <a:r>
              <a:rPr lang="es-ES" sz="1800" b="1">
                <a:latin typeface="Arial" charset="0"/>
              </a:rPr>
              <a:t>dos centros creadores</a:t>
            </a:r>
            <a:r>
              <a:rPr lang="es-ES" sz="1800">
                <a:latin typeface="Arial" charset="0"/>
              </a:rPr>
              <a:t>:</a:t>
            </a:r>
          </a:p>
          <a:p>
            <a:pPr>
              <a:spcAft>
                <a:spcPts val="600"/>
              </a:spcAft>
            </a:pPr>
            <a:endParaRPr lang="es-ES" sz="1800" b="1">
              <a:latin typeface="Arial" charset="0"/>
            </a:endParaRPr>
          </a:p>
          <a:p>
            <a:pPr>
              <a:spcAft>
                <a:spcPts val="600"/>
              </a:spcAft>
            </a:pPr>
            <a:r>
              <a:rPr lang="es-ES" sz="1800" b="1" u="sng">
                <a:latin typeface="Arial" charset="0"/>
              </a:rPr>
              <a:t>Sevilla</a:t>
            </a:r>
            <a:r>
              <a:rPr lang="es-ES" sz="1800">
                <a:latin typeface="Arial" charset="0"/>
              </a:rPr>
              <a:t>, cuyos principales artistas son Martínez Montañés</a:t>
            </a:r>
            <a:r>
              <a:rPr lang="es-ES" sz="1800" b="1">
                <a:latin typeface="Arial" charset="0"/>
              </a:rPr>
              <a:t> </a:t>
            </a:r>
            <a:r>
              <a:rPr lang="es-ES" sz="1800">
                <a:latin typeface="Arial" charset="0"/>
              </a:rPr>
              <a:t>y Juan de Mesa.</a:t>
            </a:r>
          </a:p>
          <a:p>
            <a:pPr>
              <a:spcAft>
                <a:spcPts val="600"/>
              </a:spcAft>
            </a:pPr>
            <a:endParaRPr lang="es-ES" sz="1800">
              <a:latin typeface="Arial" charset="0"/>
            </a:endParaRPr>
          </a:p>
          <a:p>
            <a:pPr>
              <a:spcAft>
                <a:spcPts val="600"/>
              </a:spcAft>
            </a:pPr>
            <a:r>
              <a:rPr lang="es-ES" sz="1800" b="1" u="sng">
                <a:latin typeface="Arial" charset="0"/>
              </a:rPr>
              <a:t>Granada</a:t>
            </a:r>
            <a:r>
              <a:rPr lang="es-ES" sz="1800">
                <a:latin typeface="Arial" charset="0"/>
              </a:rPr>
              <a:t>, representada por </a:t>
            </a:r>
            <a:r>
              <a:rPr lang="es-ES" sz="1800" b="1">
                <a:latin typeface="Arial" charset="0"/>
              </a:rPr>
              <a:t>Alonso Cano</a:t>
            </a:r>
            <a:r>
              <a:rPr lang="es-ES" sz="1800">
                <a:latin typeface="Arial" charset="0"/>
              </a:rPr>
              <a:t> y </a:t>
            </a:r>
            <a:r>
              <a:rPr lang="es-ES" sz="1800" b="1">
                <a:latin typeface="Arial" charset="0"/>
              </a:rPr>
              <a:t>Pedro de Mena</a:t>
            </a:r>
            <a:r>
              <a:rPr lang="es-ES" sz="1800">
                <a:latin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8924">
                                            <p:txEl>
                                              <p:pRg st="0" end="0"/>
                                            </p:txEl>
                                          </p:spTgt>
                                        </p:tgtEl>
                                        <p:attrNameLst>
                                          <p:attrName>style.visibility</p:attrName>
                                        </p:attrNameLst>
                                      </p:cBhvr>
                                      <p:to>
                                        <p:strVal val="visible"/>
                                      </p:to>
                                    </p:set>
                                    <p:anim calcmode="discrete" valueType="clr">
                                      <p:cBhvr override="childStyle">
                                        <p:cTn id="7" dur="80"/>
                                        <p:tgtEl>
                                          <p:spTgt spid="3892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92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8924">
                                            <p:txEl>
                                              <p:pRg st="0" end="0"/>
                                            </p:txEl>
                                          </p:spTgt>
                                        </p:tgtEl>
                                        <p:attrNameLst>
                                          <p:attrName>fill.type</p:attrName>
                                        </p:attrNameLst>
                                      </p:cBhvr>
                                      <p:to>
                                        <p:strVal val="solid"/>
                                      </p:to>
                                    </p:set>
                                  </p:childTnLst>
                                </p:cTn>
                              </p:par>
                            </p:childTnLst>
                          </p:cTn>
                        </p:par>
                        <p:par>
                          <p:cTn id="10" fill="hold">
                            <p:stCondLst>
                              <p:cond delay="4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38924">
                                            <p:txEl>
                                              <p:pRg st="1" end="1"/>
                                            </p:txEl>
                                          </p:spTgt>
                                        </p:tgtEl>
                                        <p:attrNameLst>
                                          <p:attrName>style.visibility</p:attrName>
                                        </p:attrNameLst>
                                      </p:cBhvr>
                                      <p:to>
                                        <p:strVal val="visible"/>
                                      </p:to>
                                    </p:set>
                                    <p:anim calcmode="discrete" valueType="clr">
                                      <p:cBhvr override="childStyle">
                                        <p:cTn id="13" dur="80"/>
                                        <p:tgtEl>
                                          <p:spTgt spid="3892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8924">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38924">
                                            <p:txEl>
                                              <p:pRg st="1" end="1"/>
                                            </p:txEl>
                                          </p:spTgt>
                                        </p:tgtEl>
                                        <p:attrNameLst>
                                          <p:attrName>fill.type</p:attrName>
                                        </p:attrNameLst>
                                      </p:cBhvr>
                                      <p:to>
                                        <p:strVal val="solid"/>
                                      </p:to>
                                    </p:set>
                                  </p:childTnLst>
                                </p:cTn>
                              </p:par>
                            </p:childTnLst>
                          </p:cTn>
                        </p:par>
                        <p:par>
                          <p:cTn id="16" fill="hold">
                            <p:stCondLst>
                              <p:cond delay="576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38924">
                                            <p:txEl>
                                              <p:pRg st="2" end="2"/>
                                            </p:txEl>
                                          </p:spTgt>
                                        </p:tgtEl>
                                        <p:attrNameLst>
                                          <p:attrName>style.visibility</p:attrName>
                                        </p:attrNameLst>
                                      </p:cBhvr>
                                      <p:to>
                                        <p:strVal val="visible"/>
                                      </p:to>
                                    </p:set>
                                    <p:anim calcmode="discrete" valueType="clr">
                                      <p:cBhvr override="childStyle">
                                        <p:cTn id="19" dur="80"/>
                                        <p:tgtEl>
                                          <p:spTgt spid="38924">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8924">
                                            <p:txEl>
                                              <p:pRg st="2" end="2"/>
                                            </p:txEl>
                                          </p:spTgt>
                                        </p:tgtEl>
                                        <p:attrNameLst>
                                          <p:attrName>fillcolor</p:attrName>
                                        </p:attrNameLst>
                                      </p:cBhvr>
                                      <p:tavLst>
                                        <p:tav tm="0">
                                          <p:val>
                                            <p:clrVal>
                                              <a:schemeClr val="accent2"/>
                                            </p:clrVal>
                                          </p:val>
                                        </p:tav>
                                        <p:tav tm="50000">
                                          <p:val>
                                            <p:clrVal>
                                              <a:schemeClr val="hlink"/>
                                            </p:clrVal>
                                          </p:val>
                                        </p:tav>
                                      </p:tavLst>
                                    </p:anim>
                                    <p:set>
                                      <p:cBhvr>
                                        <p:cTn id="21" dur="80"/>
                                        <p:tgtEl>
                                          <p:spTgt spid="38924">
                                            <p:txEl>
                                              <p:pRg st="2" end="2"/>
                                            </p:txEl>
                                          </p:spTgt>
                                        </p:tgtEl>
                                        <p:attrNameLst>
                                          <p:attrName>fill.type</p:attrName>
                                        </p:attrNameLst>
                                      </p:cBhvr>
                                      <p:to>
                                        <p:strVal val="solid"/>
                                      </p:to>
                                    </p:set>
                                  </p:childTnLst>
                                </p:cTn>
                              </p:par>
                            </p:childTnLst>
                          </p:cTn>
                        </p:par>
                        <p:par>
                          <p:cTn id="22" fill="hold">
                            <p:stCondLst>
                              <p:cond delay="856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38924">
                                            <p:txEl>
                                              <p:pRg st="4" end="4"/>
                                            </p:txEl>
                                          </p:spTgt>
                                        </p:tgtEl>
                                        <p:attrNameLst>
                                          <p:attrName>style.visibility</p:attrName>
                                        </p:attrNameLst>
                                      </p:cBhvr>
                                      <p:to>
                                        <p:strVal val="visible"/>
                                      </p:to>
                                    </p:set>
                                    <p:anim calcmode="discrete" valueType="clr">
                                      <p:cBhvr override="childStyle">
                                        <p:cTn id="25" dur="80"/>
                                        <p:tgtEl>
                                          <p:spTgt spid="38924">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38924">
                                            <p:txEl>
                                              <p:pRg st="4" end="4"/>
                                            </p:txEl>
                                          </p:spTgt>
                                        </p:tgtEl>
                                        <p:attrNameLst>
                                          <p:attrName>fillcolor</p:attrName>
                                        </p:attrNameLst>
                                      </p:cBhvr>
                                      <p:tavLst>
                                        <p:tav tm="0">
                                          <p:val>
                                            <p:clrVal>
                                              <a:schemeClr val="accent2"/>
                                            </p:clrVal>
                                          </p:val>
                                        </p:tav>
                                        <p:tav tm="50000">
                                          <p:val>
                                            <p:clrVal>
                                              <a:schemeClr val="hlink"/>
                                            </p:clrVal>
                                          </p:val>
                                        </p:tav>
                                      </p:tavLst>
                                    </p:anim>
                                    <p:set>
                                      <p:cBhvr>
                                        <p:cTn id="27" dur="80"/>
                                        <p:tgtEl>
                                          <p:spTgt spid="38924">
                                            <p:txEl>
                                              <p:pRg st="4" end="4"/>
                                            </p:txEl>
                                          </p:spTgt>
                                        </p:tgtEl>
                                        <p:attrNameLst>
                                          <p:attrName>fill.type</p:attrName>
                                        </p:attrNameLst>
                                      </p:cBhvr>
                                      <p:to>
                                        <p:strVal val="solid"/>
                                      </p:to>
                                    </p:set>
                                  </p:childTnLst>
                                </p:cTn>
                              </p:par>
                              <p:par>
                                <p:cTn id="28" presetID="10" presetClass="entr" presetSubtype="0" fill="hold" nodeType="withEffect">
                                  <p:stCondLst>
                                    <p:cond delay="0"/>
                                  </p:stCondLst>
                                  <p:childTnLst>
                                    <p:set>
                                      <p:cBhvr>
                                        <p:cTn id="29" dur="1" fill="hold">
                                          <p:stCondLst>
                                            <p:cond delay="0"/>
                                          </p:stCondLst>
                                        </p:cTn>
                                        <p:tgtEl>
                                          <p:spTgt spid="38916"/>
                                        </p:tgtEl>
                                        <p:attrNameLst>
                                          <p:attrName>style.visibility</p:attrName>
                                        </p:attrNameLst>
                                      </p:cBhvr>
                                      <p:to>
                                        <p:strVal val="visible"/>
                                      </p:to>
                                    </p:set>
                                    <p:animEffect transition="in" filter="fade">
                                      <p:cBhvr>
                                        <p:cTn id="30" dur="1000"/>
                                        <p:tgtEl>
                                          <p:spTgt spid="38916"/>
                                        </p:tgtEl>
                                      </p:cBhvr>
                                    </p:animEffect>
                                  </p:childTnLst>
                                </p:cTn>
                              </p:par>
                            </p:childTnLst>
                          </p:cTn>
                        </p:par>
                        <p:par>
                          <p:cTn id="31" fill="hold">
                            <p:stCondLst>
                              <p:cond delay="11120"/>
                            </p:stCondLst>
                            <p:childTnLst>
                              <p:par>
                                <p:cTn id="32" presetID="27" presetClass="entr" presetSubtype="0" fill="hold" grpId="0" nodeType="afterEffect">
                                  <p:stCondLst>
                                    <p:cond delay="0"/>
                                  </p:stCondLst>
                                  <p:iterate type="lt">
                                    <p:tmPct val="50000"/>
                                  </p:iterate>
                                  <p:childTnLst>
                                    <p:set>
                                      <p:cBhvr>
                                        <p:cTn id="33" dur="1" fill="hold">
                                          <p:stCondLst>
                                            <p:cond delay="0"/>
                                          </p:stCondLst>
                                        </p:cTn>
                                        <p:tgtEl>
                                          <p:spTgt spid="38924">
                                            <p:txEl>
                                              <p:pRg st="6" end="6"/>
                                            </p:txEl>
                                          </p:spTgt>
                                        </p:tgtEl>
                                        <p:attrNameLst>
                                          <p:attrName>style.visibility</p:attrName>
                                        </p:attrNameLst>
                                      </p:cBhvr>
                                      <p:to>
                                        <p:strVal val="visible"/>
                                      </p:to>
                                    </p:set>
                                    <p:anim calcmode="discrete" valueType="clr">
                                      <p:cBhvr override="childStyle">
                                        <p:cTn id="34" dur="80"/>
                                        <p:tgtEl>
                                          <p:spTgt spid="38924">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38924">
                                            <p:txEl>
                                              <p:pRg st="6" end="6"/>
                                            </p:txEl>
                                          </p:spTgt>
                                        </p:tgtEl>
                                        <p:attrNameLst>
                                          <p:attrName>fillcolor</p:attrName>
                                        </p:attrNameLst>
                                      </p:cBhvr>
                                      <p:tavLst>
                                        <p:tav tm="0">
                                          <p:val>
                                            <p:clrVal>
                                              <a:schemeClr val="accent2"/>
                                            </p:clrVal>
                                          </p:val>
                                        </p:tav>
                                        <p:tav tm="50000">
                                          <p:val>
                                            <p:clrVal>
                                              <a:schemeClr val="hlink"/>
                                            </p:clrVal>
                                          </p:val>
                                        </p:tav>
                                      </p:tavLst>
                                    </p:anim>
                                    <p:set>
                                      <p:cBhvr>
                                        <p:cTn id="36" dur="80"/>
                                        <p:tgtEl>
                                          <p:spTgt spid="38924">
                                            <p:txEl>
                                              <p:pRg st="6" end="6"/>
                                            </p:txEl>
                                          </p:spTgt>
                                        </p:tgtEl>
                                        <p:attrNameLst>
                                          <p:attrName>fill.type</p:attrName>
                                        </p:attrNameLst>
                                      </p:cBhvr>
                                      <p:to>
                                        <p:strVal val="solid"/>
                                      </p:to>
                                    </p:set>
                                  </p:childTnLst>
                                </p:cTn>
                              </p:par>
                              <p:par>
                                <p:cTn id="37" presetID="10" presetClass="entr" presetSubtype="0" fill="hold" nodeType="withEffect">
                                  <p:stCondLst>
                                    <p:cond delay="0"/>
                                  </p:stCondLst>
                                  <p:childTnLst>
                                    <p:set>
                                      <p:cBhvr>
                                        <p:cTn id="38" dur="1" fill="hold">
                                          <p:stCondLst>
                                            <p:cond delay="0"/>
                                          </p:stCondLst>
                                        </p:cTn>
                                        <p:tgtEl>
                                          <p:spTgt spid="38918"/>
                                        </p:tgtEl>
                                        <p:attrNameLst>
                                          <p:attrName>style.visibility</p:attrName>
                                        </p:attrNameLst>
                                      </p:cBhvr>
                                      <p:to>
                                        <p:strVal val="visible"/>
                                      </p:to>
                                    </p:set>
                                    <p:animEffect transition="in" filter="fade">
                                      <p:cBhvr>
                                        <p:cTn id="39" dur="1000"/>
                                        <p:tgtEl>
                                          <p:spTgt spid="3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4"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795963" y="1341438"/>
            <a:ext cx="3168650" cy="4751387"/>
          </a:xfrm>
          <a:noFill/>
          <a:ln/>
        </p:spPr>
        <p:txBody>
          <a:bodyPr/>
          <a:lstStyle/>
          <a:p>
            <a:pPr algn="l"/>
            <a:r>
              <a:rPr lang="es-ES" sz="2000">
                <a:solidFill>
                  <a:schemeClr val="tx1"/>
                </a:solidFill>
                <a:latin typeface="Arial" charset="0"/>
              </a:rPr>
              <a:t>Se representa a Cristo aún vivo, y se huye</a:t>
            </a:r>
            <a:r>
              <a:rPr lang="es-ES_tradnl" sz="2000">
                <a:solidFill>
                  <a:schemeClr val="tx1"/>
                </a:solidFill>
                <a:latin typeface="Arial" charset="0"/>
              </a:rPr>
              <a:t> de la exageración.</a:t>
            </a:r>
            <a:br>
              <a:rPr lang="es-ES_tradnl" sz="2000">
                <a:solidFill>
                  <a:schemeClr val="tx1"/>
                </a:solidFill>
                <a:latin typeface="Arial" charset="0"/>
              </a:rPr>
            </a:br>
            <a:r>
              <a:rPr lang="es-ES_tradnl" sz="2000">
                <a:solidFill>
                  <a:schemeClr val="tx1"/>
                </a:solidFill>
                <a:latin typeface="Arial" charset="0"/>
              </a:rPr>
              <a:t>La imagen resulta realista, pero un tanto idealizada; desprende una gran serenidad.</a:t>
            </a:r>
            <a:br>
              <a:rPr lang="es-ES_tradnl" sz="2000">
                <a:solidFill>
                  <a:schemeClr val="tx1"/>
                </a:solidFill>
                <a:latin typeface="Arial" charset="0"/>
              </a:rPr>
            </a:br>
            <a:r>
              <a:rPr lang="es-ES_tradnl" sz="2000">
                <a:solidFill>
                  <a:schemeClr val="tx1"/>
                </a:solidFill>
                <a:latin typeface="Arial" charset="0"/>
              </a:rPr>
              <a:t>El escultor ha reducido la presencia de sangre en la piel.</a:t>
            </a:r>
            <a:br>
              <a:rPr lang="es-ES_tradnl" sz="2000">
                <a:solidFill>
                  <a:schemeClr val="tx1"/>
                </a:solidFill>
                <a:latin typeface="Arial" charset="0"/>
              </a:rPr>
            </a:br>
            <a:r>
              <a:rPr lang="es-ES_tradnl" sz="2000">
                <a:solidFill>
                  <a:schemeClr val="tx1"/>
                </a:solidFill>
                <a:latin typeface="Arial" charset="0"/>
              </a:rPr>
              <a:t>El modelado anatómico es más suave y equilibrado. Todo resulta en esta obra más exquisito y “agradable”.</a:t>
            </a:r>
            <a:endParaRPr lang="es-ES" sz="2000">
              <a:solidFill>
                <a:schemeClr val="tx1"/>
              </a:solidFill>
              <a:latin typeface="Arial" charset="0"/>
            </a:endParaRPr>
          </a:p>
        </p:txBody>
      </p:sp>
      <p:pic>
        <p:nvPicPr>
          <p:cNvPr id="10244" name="Picture 4"/>
          <p:cNvPicPr>
            <a:picLocks noChangeArrowheads="1"/>
          </p:cNvPicPr>
          <p:nvPr>
            <p:ph idx="4294967295"/>
          </p:nvPr>
        </p:nvPicPr>
        <p:blipFill>
          <a:blip r:embed="rId2" cstate="print"/>
          <a:srcRect/>
          <a:stretch>
            <a:fillRect/>
          </a:stretch>
        </p:blipFill>
        <p:spPr>
          <a:xfrm>
            <a:off x="755650" y="404813"/>
            <a:ext cx="4752975" cy="6048375"/>
          </a:xfrm>
          <a:prstGeom prst="rect">
            <a:avLst/>
          </a:prstGeom>
          <a:noFill/>
          <a:ln/>
        </p:spPr>
      </p:pic>
      <p:sp>
        <p:nvSpPr>
          <p:cNvPr id="10246" name="Text Box 6"/>
          <p:cNvSpPr txBox="1">
            <a:spLocks noChangeArrowheads="1"/>
          </p:cNvSpPr>
          <p:nvPr/>
        </p:nvSpPr>
        <p:spPr bwMode="auto">
          <a:xfrm>
            <a:off x="5545138" y="119063"/>
            <a:ext cx="3598862" cy="1006475"/>
          </a:xfrm>
          <a:prstGeom prst="rect">
            <a:avLst/>
          </a:prstGeom>
          <a:noFill/>
          <a:ln w="12700">
            <a:noFill/>
            <a:miter lim="800000"/>
            <a:headEnd type="none" w="sm" len="sm"/>
            <a:tailEnd type="none" w="sm" len="sm"/>
          </a:ln>
          <a:effectLst/>
        </p:spPr>
        <p:txBody>
          <a:bodyPr>
            <a:spAutoFit/>
          </a:bodyPr>
          <a:lstStyle/>
          <a:p>
            <a:pPr algn="ctr">
              <a:spcAft>
                <a:spcPts val="600"/>
              </a:spcAft>
            </a:pPr>
            <a:r>
              <a:rPr lang="es-ES" sz="2000" b="1">
                <a:solidFill>
                  <a:srgbClr val="993300"/>
                </a:solidFill>
                <a:latin typeface="Arial" charset="0"/>
              </a:rPr>
              <a:t>Juan Martínez Montañés</a:t>
            </a:r>
            <a:r>
              <a:rPr lang="es-ES" sz="2000" b="1">
                <a:latin typeface="Arial" charset="0"/>
              </a:rPr>
              <a:t>,</a:t>
            </a:r>
            <a:r>
              <a:rPr lang="es-ES" sz="2000" b="1" i="1">
                <a:latin typeface="Arial" charset="0"/>
              </a:rPr>
              <a:t> Cristo de la Clemencia</a:t>
            </a:r>
            <a:br>
              <a:rPr lang="es-ES" sz="2000" b="1" i="1">
                <a:latin typeface="Arial" charset="0"/>
              </a:rPr>
            </a:br>
            <a:r>
              <a:rPr lang="es-ES" sz="2000">
                <a:latin typeface="Arial" charset="0"/>
              </a:rPr>
              <a:t>(Catedral de Sevilla, 1603)</a:t>
            </a:r>
            <a:endParaRPr lang="es-ES" sz="2000" b="1">
              <a:latin typeface="Arial" charset="0"/>
            </a:endParaRPr>
          </a:p>
        </p:txBody>
      </p:sp>
      <p:pic>
        <p:nvPicPr>
          <p:cNvPr id="10248" name="Picture 8" descr="Juan Martínez Montañés"/>
          <p:cNvPicPr>
            <a:picLocks noChangeAspect="1" noChangeArrowheads="1"/>
          </p:cNvPicPr>
          <p:nvPr/>
        </p:nvPicPr>
        <p:blipFill>
          <a:blip r:embed="rId3" cstate="print"/>
          <a:srcRect b="20084"/>
          <a:stretch>
            <a:fillRect/>
          </a:stretch>
        </p:blipFill>
        <p:spPr bwMode="auto">
          <a:xfrm>
            <a:off x="0" y="4365625"/>
            <a:ext cx="2463800" cy="2492375"/>
          </a:xfrm>
          <a:prstGeom prst="rect">
            <a:avLst/>
          </a:prstGeom>
          <a:noFill/>
        </p:spPr>
      </p:pic>
      <p:sp>
        <p:nvSpPr>
          <p:cNvPr id="10249" name="Text Box 9"/>
          <p:cNvSpPr txBox="1">
            <a:spLocks noChangeArrowheads="1"/>
          </p:cNvSpPr>
          <p:nvPr/>
        </p:nvSpPr>
        <p:spPr bwMode="auto">
          <a:xfrm>
            <a:off x="2484438" y="6491288"/>
            <a:ext cx="5003800" cy="366712"/>
          </a:xfrm>
          <a:prstGeom prst="rect">
            <a:avLst/>
          </a:prstGeom>
          <a:noFill/>
          <a:ln w="12700">
            <a:noFill/>
            <a:miter lim="800000"/>
            <a:headEnd type="none" w="sm" len="sm"/>
            <a:tailEnd type="none" w="sm" len="sm"/>
          </a:ln>
          <a:effectLst/>
        </p:spPr>
        <p:txBody>
          <a:bodyPr>
            <a:spAutoFit/>
          </a:bodyPr>
          <a:lstStyle/>
          <a:p>
            <a:pPr>
              <a:spcAft>
                <a:spcPts val="600"/>
              </a:spcAft>
            </a:pPr>
            <a:r>
              <a:rPr lang="es-ES" sz="1800">
                <a:latin typeface="Arial" charset="0"/>
              </a:rPr>
              <a:t>Juan Martínez Montañés, por Velázquez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0242"/>
                                        </p:tgtEl>
                                        <p:attrNameLst>
                                          <p:attrName>style.visibility</p:attrName>
                                        </p:attrNameLst>
                                      </p:cBhvr>
                                      <p:to>
                                        <p:strVal val="visible"/>
                                      </p:to>
                                    </p:set>
                                    <p:anim calcmode="discrete" valueType="clr">
                                      <p:cBhvr override="childStyle">
                                        <p:cTn id="7" dur="80"/>
                                        <p:tgtEl>
                                          <p:spTgt spid="1024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242"/>
                                        </p:tgtEl>
                                        <p:attrNameLst>
                                          <p:attrName>fillcolor</p:attrName>
                                        </p:attrNameLst>
                                      </p:cBhvr>
                                      <p:tavLst>
                                        <p:tav tm="0">
                                          <p:val>
                                            <p:clrVal>
                                              <a:schemeClr val="accent2"/>
                                            </p:clrVal>
                                          </p:val>
                                        </p:tav>
                                        <p:tav tm="50000">
                                          <p:val>
                                            <p:clrVal>
                                              <a:schemeClr val="hlink"/>
                                            </p:clrVal>
                                          </p:val>
                                        </p:tav>
                                      </p:tavLst>
                                    </p:anim>
                                    <p:set>
                                      <p:cBhvr>
                                        <p:cTn id="9" dur="80"/>
                                        <p:tgtEl>
                                          <p:spTgt spid="10242"/>
                                        </p:tgtEl>
                                        <p:attrNameLst>
                                          <p:attrName>fill.type</p:attrName>
                                        </p:attrNameLst>
                                      </p:cBhvr>
                                      <p:to>
                                        <p:strVal val="solid"/>
                                      </p:to>
                                    </p:set>
                                  </p:childTnLst>
                                </p:cTn>
                              </p:par>
                            </p:childTnLst>
                          </p:cTn>
                        </p:par>
                        <p:par>
                          <p:cTn id="10" fill="hold">
                            <p:stCondLst>
                              <p:cond delay="10480"/>
                            </p:stCondLst>
                            <p:childTnLst>
                              <p:par>
                                <p:cTn id="11" presetID="10" presetClass="entr" presetSubtype="0" fill="hold" nodeType="afterEffect">
                                  <p:stCondLst>
                                    <p:cond delay="0"/>
                                  </p:stCondLst>
                                  <p:childTnLst>
                                    <p:set>
                                      <p:cBhvr>
                                        <p:cTn id="12" dur="1" fill="hold">
                                          <p:stCondLst>
                                            <p:cond delay="0"/>
                                          </p:stCondLst>
                                        </p:cTn>
                                        <p:tgtEl>
                                          <p:spTgt spid="10248"/>
                                        </p:tgtEl>
                                        <p:attrNameLst>
                                          <p:attrName>style.visibility</p:attrName>
                                        </p:attrNameLst>
                                      </p:cBhvr>
                                      <p:to>
                                        <p:strVal val="visible"/>
                                      </p:to>
                                    </p:set>
                                    <p:animEffect transition="in" filter="fade">
                                      <p:cBhvr>
                                        <p:cTn id="13" dur="1000"/>
                                        <p:tgtEl>
                                          <p:spTgt spid="10248"/>
                                        </p:tgtEl>
                                      </p:cBhvr>
                                    </p:animEffect>
                                  </p:childTnLst>
                                </p:cTn>
                              </p:par>
                              <p:par>
                                <p:cTn id="14" presetID="27" presetClass="entr" presetSubtype="0" fill="hold" grpId="0" nodeType="withEffect">
                                  <p:stCondLst>
                                    <p:cond delay="0"/>
                                  </p:stCondLst>
                                  <p:iterate type="lt">
                                    <p:tmPct val="50000"/>
                                  </p:iterate>
                                  <p:childTnLst>
                                    <p:set>
                                      <p:cBhvr>
                                        <p:cTn id="15" dur="1" fill="hold">
                                          <p:stCondLst>
                                            <p:cond delay="0"/>
                                          </p:stCondLst>
                                        </p:cTn>
                                        <p:tgtEl>
                                          <p:spTgt spid="10249">
                                            <p:txEl>
                                              <p:pRg st="0" end="0"/>
                                            </p:txEl>
                                          </p:spTgt>
                                        </p:tgtEl>
                                        <p:attrNameLst>
                                          <p:attrName>style.visibility</p:attrName>
                                        </p:attrNameLst>
                                      </p:cBhvr>
                                      <p:to>
                                        <p:strVal val="visible"/>
                                      </p:to>
                                    </p:set>
                                    <p:anim calcmode="discrete" valueType="clr">
                                      <p:cBhvr override="childStyle">
                                        <p:cTn id="16" dur="80"/>
                                        <p:tgtEl>
                                          <p:spTgt spid="1024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10249">
                                            <p:txEl>
                                              <p:pRg st="0" end="0"/>
                                            </p:txEl>
                                          </p:spTgt>
                                        </p:tgtEl>
                                        <p:attrNameLst>
                                          <p:attrName>fillcolor</p:attrName>
                                        </p:attrNameLst>
                                      </p:cBhvr>
                                      <p:tavLst>
                                        <p:tav tm="0">
                                          <p:val>
                                            <p:clrVal>
                                              <a:schemeClr val="accent2"/>
                                            </p:clrVal>
                                          </p:val>
                                        </p:tav>
                                        <p:tav tm="50000">
                                          <p:val>
                                            <p:clrVal>
                                              <a:schemeClr val="hlink"/>
                                            </p:clrVal>
                                          </p:val>
                                        </p:tav>
                                      </p:tavLst>
                                    </p:anim>
                                    <p:set>
                                      <p:cBhvr>
                                        <p:cTn id="18" dur="80"/>
                                        <p:tgtEl>
                                          <p:spTgt spid="1024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9"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ChangeArrowheads="1"/>
          </p:cNvSpPr>
          <p:nvPr/>
        </p:nvSpPr>
        <p:spPr bwMode="auto">
          <a:xfrm>
            <a:off x="755650" y="5734050"/>
            <a:ext cx="3786188" cy="731838"/>
          </a:xfrm>
          <a:prstGeom prst="rect">
            <a:avLst/>
          </a:prstGeom>
          <a:noFill/>
          <a:ln w="9525">
            <a:noFill/>
            <a:miter lim="800000"/>
            <a:headEnd/>
            <a:tailEnd/>
          </a:ln>
          <a:effectLst/>
        </p:spPr>
        <p:txBody>
          <a:bodyPr wrap="none" lIns="92075" tIns="46038" rIns="92075" bIns="46038">
            <a:spAutoFit/>
          </a:bodyPr>
          <a:lstStyle/>
          <a:p>
            <a:pPr defTabSz="762000"/>
            <a:r>
              <a:rPr lang="es-ES" sz="1800">
                <a:latin typeface="Arial" charset="0"/>
              </a:rPr>
              <a:t>Detalle del </a:t>
            </a:r>
            <a:r>
              <a:rPr lang="es-ES" sz="1800" b="1" i="1">
                <a:latin typeface="Arial" charset="0"/>
              </a:rPr>
              <a:t>Cristo de la Clemencia</a:t>
            </a:r>
          </a:p>
          <a:p>
            <a:pPr defTabSz="762000"/>
            <a:r>
              <a:rPr lang="es-ES" sz="1800" b="1" i="1">
                <a:latin typeface="Arial" charset="0"/>
              </a:rPr>
              <a:t> </a:t>
            </a:r>
            <a:r>
              <a:rPr lang="es-ES" b="1">
                <a:solidFill>
                  <a:srgbClr val="993300"/>
                </a:solidFill>
                <a:latin typeface="Arial" charset="0"/>
              </a:rPr>
              <a:t>Juan Martínez Montañés</a:t>
            </a:r>
          </a:p>
        </p:txBody>
      </p:sp>
      <p:pic>
        <p:nvPicPr>
          <p:cNvPr id="11268" name="Picture 4"/>
          <p:cNvPicPr>
            <a:picLocks noChangeArrowheads="1"/>
          </p:cNvPicPr>
          <p:nvPr>
            <p:ph/>
          </p:nvPr>
        </p:nvPicPr>
        <p:blipFill>
          <a:blip r:embed="rId2" cstate="print"/>
          <a:srcRect/>
          <a:stretch>
            <a:fillRect/>
          </a:stretch>
        </p:blipFill>
        <p:spPr>
          <a:xfrm>
            <a:off x="0" y="0"/>
            <a:ext cx="5988050" cy="5486400"/>
          </a:xfrm>
          <a:noFill/>
          <a:ln/>
        </p:spPr>
      </p:pic>
      <p:sp>
        <p:nvSpPr>
          <p:cNvPr id="11270" name="Text Box 6"/>
          <p:cNvSpPr txBox="1">
            <a:spLocks noChangeArrowheads="1"/>
          </p:cNvSpPr>
          <p:nvPr/>
        </p:nvSpPr>
        <p:spPr bwMode="auto">
          <a:xfrm>
            <a:off x="6119813" y="692150"/>
            <a:ext cx="2773362" cy="2530475"/>
          </a:xfrm>
          <a:prstGeom prst="rect">
            <a:avLst/>
          </a:prstGeom>
          <a:noFill/>
          <a:ln w="12700">
            <a:noFill/>
            <a:miter lim="800000"/>
            <a:headEnd type="none" w="sm" len="sm"/>
            <a:tailEnd type="none" w="sm" len="sm"/>
          </a:ln>
          <a:effectLst/>
        </p:spPr>
        <p:txBody>
          <a:bodyPr>
            <a:spAutoFit/>
          </a:bodyPr>
          <a:lstStyle/>
          <a:p>
            <a:pPr>
              <a:spcAft>
                <a:spcPts val="600"/>
              </a:spcAft>
            </a:pPr>
            <a:r>
              <a:rPr lang="es-ES" sz="2000">
                <a:latin typeface="Arial" charset="0"/>
              </a:rPr>
              <a:t>El comitente deseaba un Cristo «vivo», que estuviese «mirando a cualquier persona que estuviese orando al pie de él, como que está el mismo Cristo hablándole».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1270">
                                            <p:txEl>
                                              <p:pRg st="0" end="0"/>
                                            </p:txEl>
                                          </p:spTgt>
                                        </p:tgtEl>
                                        <p:attrNameLst>
                                          <p:attrName>style.visibility</p:attrName>
                                        </p:attrNameLst>
                                      </p:cBhvr>
                                      <p:to>
                                        <p:strVal val="visible"/>
                                      </p:to>
                                    </p:set>
                                    <p:anim calcmode="discrete" valueType="clr">
                                      <p:cBhvr override="childStyle">
                                        <p:cTn id="7" dur="80"/>
                                        <p:tgtEl>
                                          <p:spTgt spid="1127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270">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127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6" name="Rectangle 8"/>
          <p:cNvSpPr>
            <a:spLocks noGrp="1" noChangeArrowheads="1"/>
          </p:cNvSpPr>
          <p:nvPr>
            <p:ph type="title"/>
          </p:nvPr>
        </p:nvSpPr>
        <p:spPr>
          <a:xfrm>
            <a:off x="0" y="0"/>
            <a:ext cx="9144000" cy="571500"/>
          </a:xfrm>
        </p:spPr>
        <p:txBody>
          <a:bodyPr/>
          <a:lstStyle/>
          <a:p>
            <a:r>
              <a:rPr lang="es-ES" sz="2000" b="1">
                <a:solidFill>
                  <a:schemeClr val="tx1"/>
                </a:solidFill>
                <a:latin typeface="Arial" charset="0"/>
              </a:rPr>
              <a:t>ANALOGÍAS Y  DIFERENCIAS</a:t>
            </a:r>
          </a:p>
        </p:txBody>
      </p:sp>
      <p:pic>
        <p:nvPicPr>
          <p:cNvPr id="83972" name="Picture 4"/>
          <p:cNvPicPr>
            <a:picLocks noChangeArrowheads="1"/>
          </p:cNvPicPr>
          <p:nvPr>
            <p:ph sz="half" idx="4294967295"/>
          </p:nvPr>
        </p:nvPicPr>
        <p:blipFill>
          <a:blip r:embed="rId2" cstate="print"/>
          <a:srcRect/>
          <a:stretch>
            <a:fillRect/>
          </a:stretch>
        </p:blipFill>
        <p:spPr>
          <a:xfrm>
            <a:off x="466725" y="693738"/>
            <a:ext cx="3743325" cy="5400675"/>
          </a:xfrm>
          <a:prstGeom prst="rect">
            <a:avLst/>
          </a:prstGeom>
          <a:noFill/>
          <a:ln/>
        </p:spPr>
      </p:pic>
      <p:pic>
        <p:nvPicPr>
          <p:cNvPr id="83979" name="Picture 11" descr="xtoluz"/>
          <p:cNvPicPr>
            <a:picLocks noChangeAspect="1" noChangeArrowheads="1"/>
          </p:cNvPicPr>
          <p:nvPr/>
        </p:nvPicPr>
        <p:blipFill>
          <a:blip r:embed="rId3" cstate="print"/>
          <a:srcRect/>
          <a:stretch>
            <a:fillRect/>
          </a:stretch>
        </p:blipFill>
        <p:spPr bwMode="auto">
          <a:xfrm>
            <a:off x="4906963" y="693738"/>
            <a:ext cx="4129087" cy="5329237"/>
          </a:xfrm>
          <a:prstGeom prst="rect">
            <a:avLst/>
          </a:prstGeom>
          <a:noFill/>
        </p:spPr>
      </p:pic>
      <p:sp>
        <p:nvSpPr>
          <p:cNvPr id="83980" name="Text Box 12"/>
          <p:cNvSpPr txBox="1">
            <a:spLocks noChangeArrowheads="1"/>
          </p:cNvSpPr>
          <p:nvPr/>
        </p:nvSpPr>
        <p:spPr bwMode="auto">
          <a:xfrm>
            <a:off x="863600" y="6100763"/>
            <a:ext cx="2482850" cy="641350"/>
          </a:xfrm>
          <a:prstGeom prst="rect">
            <a:avLst/>
          </a:prstGeom>
          <a:noFill/>
          <a:ln w="12700">
            <a:noFill/>
            <a:miter lim="800000"/>
            <a:headEnd type="none" w="sm" len="sm"/>
            <a:tailEnd type="none" w="sm" len="sm"/>
          </a:ln>
          <a:effectLst/>
        </p:spPr>
        <p:txBody>
          <a:bodyPr wrap="none">
            <a:spAutoFit/>
          </a:bodyPr>
          <a:lstStyle/>
          <a:p>
            <a:pPr algn="ctr"/>
            <a:r>
              <a:rPr lang="es-ES" sz="1800" i="1">
                <a:latin typeface="Arial" charset="0"/>
              </a:rPr>
              <a:t>Cristo de la Clemencia</a:t>
            </a:r>
          </a:p>
          <a:p>
            <a:pPr algn="ctr"/>
            <a:r>
              <a:rPr lang="es-ES" sz="1800">
                <a:latin typeface="Arial" charset="0"/>
              </a:rPr>
              <a:t>(</a:t>
            </a:r>
            <a:r>
              <a:rPr lang="es-ES" sz="1800" b="1">
                <a:latin typeface="Arial" charset="0"/>
              </a:rPr>
              <a:t>Montañés</a:t>
            </a:r>
            <a:r>
              <a:rPr lang="es-ES" sz="1800">
                <a:latin typeface="Arial" charset="0"/>
              </a:rPr>
              <a:t>)</a:t>
            </a:r>
          </a:p>
        </p:txBody>
      </p:sp>
      <p:sp>
        <p:nvSpPr>
          <p:cNvPr id="83981" name="Text Box 13"/>
          <p:cNvSpPr txBox="1">
            <a:spLocks noChangeArrowheads="1"/>
          </p:cNvSpPr>
          <p:nvPr/>
        </p:nvSpPr>
        <p:spPr bwMode="auto">
          <a:xfrm>
            <a:off x="5799138" y="6042025"/>
            <a:ext cx="2508250" cy="641350"/>
          </a:xfrm>
          <a:prstGeom prst="rect">
            <a:avLst/>
          </a:prstGeom>
          <a:noFill/>
          <a:ln w="12700">
            <a:noFill/>
            <a:miter lim="800000"/>
            <a:headEnd type="none" w="sm" len="sm"/>
            <a:tailEnd type="none" w="sm" len="sm"/>
          </a:ln>
          <a:effectLst/>
        </p:spPr>
        <p:txBody>
          <a:bodyPr wrap="none">
            <a:spAutoFit/>
          </a:bodyPr>
          <a:lstStyle/>
          <a:p>
            <a:pPr algn="ctr"/>
            <a:r>
              <a:rPr lang="es-ES" sz="1800" i="1">
                <a:latin typeface="Arial" charset="0"/>
              </a:rPr>
              <a:t>Cristo de la Luz</a:t>
            </a:r>
          </a:p>
          <a:p>
            <a:pPr algn="ctr"/>
            <a:r>
              <a:rPr lang="es-ES" sz="1800">
                <a:latin typeface="Arial" charset="0"/>
              </a:rPr>
              <a:t>(</a:t>
            </a:r>
            <a:r>
              <a:rPr lang="es-ES" sz="1800" b="1">
                <a:latin typeface="Arial" charset="0"/>
              </a:rPr>
              <a:t>Gregorio Fernández</a:t>
            </a:r>
            <a:r>
              <a:rPr lang="es-ES" sz="1800">
                <a:latin typeface="Arial" charset="0"/>
              </a:rPr>
              <a:t>)</a:t>
            </a:r>
          </a:p>
        </p:txBody>
      </p:sp>
      <p:sp>
        <p:nvSpPr>
          <p:cNvPr id="83982" name="Oval 14"/>
          <p:cNvSpPr>
            <a:spLocks noChangeArrowheads="1"/>
          </p:cNvSpPr>
          <p:nvPr/>
        </p:nvSpPr>
        <p:spPr bwMode="auto">
          <a:xfrm>
            <a:off x="1835150" y="4868863"/>
            <a:ext cx="936625" cy="1081087"/>
          </a:xfrm>
          <a:prstGeom prst="ellipse">
            <a:avLst/>
          </a:prstGeom>
          <a:noFill/>
          <a:ln w="57150">
            <a:solidFill>
              <a:srgbClr val="FF9900"/>
            </a:solidFill>
            <a:round/>
            <a:headEnd type="none" w="sm" len="sm"/>
            <a:tailEnd type="none" w="sm" len="sm"/>
          </a:ln>
          <a:effectLst/>
        </p:spPr>
        <p:txBody>
          <a:bodyPr wrap="none" anchor="ctr"/>
          <a:lstStyle/>
          <a:p>
            <a:endParaRPr lang="es-ES"/>
          </a:p>
        </p:txBody>
      </p:sp>
      <p:sp>
        <p:nvSpPr>
          <p:cNvPr id="83983" name="Oval 15"/>
          <p:cNvSpPr>
            <a:spLocks noChangeArrowheads="1"/>
          </p:cNvSpPr>
          <p:nvPr/>
        </p:nvSpPr>
        <p:spPr bwMode="auto">
          <a:xfrm>
            <a:off x="6515100" y="4941888"/>
            <a:ext cx="936625" cy="1081087"/>
          </a:xfrm>
          <a:prstGeom prst="ellipse">
            <a:avLst/>
          </a:prstGeom>
          <a:noFill/>
          <a:ln w="57150">
            <a:solidFill>
              <a:srgbClr val="FF9900"/>
            </a:solidFill>
            <a:round/>
            <a:headEnd type="none" w="sm" len="sm"/>
            <a:tailEnd type="none" w="sm" len="sm"/>
          </a:ln>
          <a:effectLst/>
        </p:spPr>
        <p:txBody>
          <a:bodyPr wrap="none" anchor="ctr"/>
          <a:lstStyle/>
          <a:p>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3982"/>
                                        </p:tgtEl>
                                        <p:attrNameLst>
                                          <p:attrName>style.visibility</p:attrName>
                                        </p:attrNameLst>
                                      </p:cBhvr>
                                      <p:to>
                                        <p:strVal val="visible"/>
                                      </p:to>
                                    </p:set>
                                    <p:anim calcmode="lin" valueType="num">
                                      <p:cBhvr>
                                        <p:cTn id="7" dur="500" fill="hold"/>
                                        <p:tgtEl>
                                          <p:spTgt spid="83982"/>
                                        </p:tgtEl>
                                        <p:attrNameLst>
                                          <p:attrName>ppt_w</p:attrName>
                                        </p:attrNameLst>
                                      </p:cBhvr>
                                      <p:tavLst>
                                        <p:tav tm="0">
                                          <p:val>
                                            <p:fltVal val="0"/>
                                          </p:val>
                                        </p:tav>
                                        <p:tav tm="100000">
                                          <p:val>
                                            <p:strVal val="#ppt_w"/>
                                          </p:val>
                                        </p:tav>
                                      </p:tavLst>
                                    </p:anim>
                                    <p:anim calcmode="lin" valueType="num">
                                      <p:cBhvr>
                                        <p:cTn id="8" dur="500" fill="hold"/>
                                        <p:tgtEl>
                                          <p:spTgt spid="8398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83983"/>
                                        </p:tgtEl>
                                        <p:attrNameLst>
                                          <p:attrName>style.visibility</p:attrName>
                                        </p:attrNameLst>
                                      </p:cBhvr>
                                      <p:to>
                                        <p:strVal val="visible"/>
                                      </p:to>
                                    </p:set>
                                    <p:anim calcmode="lin" valueType="num">
                                      <p:cBhvr>
                                        <p:cTn id="12" dur="500" fill="hold"/>
                                        <p:tgtEl>
                                          <p:spTgt spid="83983"/>
                                        </p:tgtEl>
                                        <p:attrNameLst>
                                          <p:attrName>ppt_w</p:attrName>
                                        </p:attrNameLst>
                                      </p:cBhvr>
                                      <p:tavLst>
                                        <p:tav tm="0">
                                          <p:val>
                                            <p:fltVal val="0"/>
                                          </p:val>
                                        </p:tav>
                                        <p:tav tm="100000">
                                          <p:val>
                                            <p:strVal val="#ppt_w"/>
                                          </p:val>
                                        </p:tav>
                                      </p:tavLst>
                                    </p:anim>
                                    <p:anim calcmode="lin" valueType="num">
                                      <p:cBhvr>
                                        <p:cTn id="13" dur="500" fill="hold"/>
                                        <p:tgtEl>
                                          <p:spTgt spid="839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2" grpId="0" animBg="1"/>
      <p:bldP spid="8398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CustomShape 1"/>
          <p:cNvSpPr/>
          <p:nvPr/>
        </p:nvSpPr>
        <p:spPr>
          <a:xfrm>
            <a:off x="685800" y="2130480"/>
            <a:ext cx="7771680" cy="1469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s-ES" sz="4400" spc="-1" dirty="0" smtClean="0">
                <a:solidFill>
                  <a:srgbClr val="000000"/>
                </a:solidFill>
                <a:latin typeface="Calibri"/>
              </a:rPr>
              <a:t>ESCULTURA </a:t>
            </a:r>
            <a:r>
              <a:rPr lang="es-ES" sz="4400" b="0" strike="noStrike" spc="-1" dirty="0" smtClean="0">
                <a:solidFill>
                  <a:srgbClr val="000000"/>
                </a:solidFill>
                <a:latin typeface="Calibri"/>
              </a:rPr>
              <a:t> BARROCA</a:t>
            </a:r>
            <a:endParaRPr lang="es-ES" sz="4400" b="0" strike="noStrike" spc="-1" dirty="0">
              <a:latin typeface="Arial"/>
            </a:endParaRPr>
          </a:p>
        </p:txBody>
      </p:sp>
      <p:sp>
        <p:nvSpPr>
          <p:cNvPr id="352" name="CustomShape 2"/>
          <p:cNvSpPr/>
          <p:nvPr/>
        </p:nvSpPr>
        <p:spPr>
          <a:xfrm>
            <a:off x="1371600" y="3886200"/>
            <a:ext cx="6400080" cy="1751760"/>
          </a:xfrm>
          <a:prstGeom prst="rect">
            <a:avLst/>
          </a:prstGeom>
          <a:noFill/>
          <a:ln w="0">
            <a:no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5003800" y="1368425"/>
            <a:ext cx="4068763" cy="5156200"/>
          </a:xfrm>
          <a:noFill/>
          <a:ln/>
        </p:spPr>
        <p:txBody>
          <a:bodyPr/>
          <a:lstStyle/>
          <a:p>
            <a:pPr algn="l">
              <a:spcAft>
                <a:spcPts val="600"/>
              </a:spcAft>
            </a:pPr>
            <a:r>
              <a:rPr lang="es-ES" sz="1800">
                <a:solidFill>
                  <a:schemeClr val="tx1"/>
                </a:solidFill>
                <a:latin typeface="Arial" charset="0"/>
              </a:rPr>
              <a:t>Rompe con el tradicional paralelismo de las piernas, al disponer los </a:t>
            </a:r>
            <a:r>
              <a:rPr lang="es-ES" sz="1800" b="1">
                <a:solidFill>
                  <a:schemeClr val="tx1"/>
                </a:solidFill>
                <a:latin typeface="Arial" charset="0"/>
              </a:rPr>
              <a:t>pies cruzados</a:t>
            </a:r>
            <a:r>
              <a:rPr lang="es-ES" sz="1800">
                <a:solidFill>
                  <a:schemeClr val="tx1"/>
                </a:solidFill>
                <a:latin typeface="Arial" charset="0"/>
              </a:rPr>
              <a:t>.</a:t>
            </a:r>
            <a:br>
              <a:rPr lang="es-ES" sz="1800">
                <a:solidFill>
                  <a:schemeClr val="tx1"/>
                </a:solidFill>
                <a:latin typeface="Arial" charset="0"/>
              </a:rPr>
            </a:br>
            <a:r>
              <a:rPr lang="es-ES" sz="1800">
                <a:solidFill>
                  <a:schemeClr val="tx1"/>
                </a:solidFill>
                <a:latin typeface="Arial" charset="0"/>
              </a:rPr>
              <a:t>La corona enmarca el bello </a:t>
            </a:r>
            <a:r>
              <a:rPr lang="es-ES" sz="1800" b="1">
                <a:solidFill>
                  <a:schemeClr val="tx1"/>
                </a:solidFill>
                <a:latin typeface="Arial" charset="0"/>
              </a:rPr>
              <a:t>rostro</a:t>
            </a:r>
            <a:r>
              <a:rPr lang="es-ES" sz="1800">
                <a:solidFill>
                  <a:schemeClr val="tx1"/>
                </a:solidFill>
                <a:latin typeface="Arial" charset="0"/>
              </a:rPr>
              <a:t> de exquisitas proporciones, en el que los ojos y la boca entreabierta reflejan profunda </a:t>
            </a:r>
            <a:r>
              <a:rPr lang="es-ES" sz="1800" b="1">
                <a:solidFill>
                  <a:schemeClr val="tx1"/>
                </a:solidFill>
                <a:latin typeface="Arial" charset="0"/>
              </a:rPr>
              <a:t>tristeza</a:t>
            </a:r>
            <a:r>
              <a:rPr lang="es-ES" sz="1800">
                <a:solidFill>
                  <a:schemeClr val="tx1"/>
                </a:solidFill>
                <a:latin typeface="Arial" charset="0"/>
              </a:rPr>
              <a:t>, armonizando admirablemente con la </a:t>
            </a:r>
            <a:r>
              <a:rPr lang="es-ES" sz="1800" b="1">
                <a:solidFill>
                  <a:schemeClr val="tx1"/>
                </a:solidFill>
                <a:latin typeface="Arial" charset="0"/>
              </a:rPr>
              <a:t>morbidez del cuerpo desnudo</a:t>
            </a:r>
            <a:r>
              <a:rPr lang="es-ES" sz="1800">
                <a:solidFill>
                  <a:schemeClr val="tx1"/>
                </a:solidFill>
                <a:latin typeface="Arial" charset="0"/>
              </a:rPr>
              <a:t>, en el que apenas se dejan sentir las huellas de los padecimientos sufridos.</a:t>
            </a:r>
            <a:br>
              <a:rPr lang="es-ES" sz="1800">
                <a:solidFill>
                  <a:schemeClr val="tx1"/>
                </a:solidFill>
                <a:latin typeface="Arial" charset="0"/>
              </a:rPr>
            </a:br>
            <a:r>
              <a:rPr lang="es-ES" sz="1800">
                <a:solidFill>
                  <a:schemeClr val="tx1"/>
                </a:solidFill>
                <a:latin typeface="Arial" charset="0"/>
              </a:rPr>
              <a:t>El paño de pureza, de abundantes </a:t>
            </a:r>
            <a:r>
              <a:rPr lang="es-ES" sz="1800" b="1">
                <a:solidFill>
                  <a:schemeClr val="tx1"/>
                </a:solidFill>
                <a:latin typeface="Arial" charset="0"/>
              </a:rPr>
              <a:t>plegados</a:t>
            </a:r>
            <a:r>
              <a:rPr lang="es-ES" sz="1800">
                <a:solidFill>
                  <a:schemeClr val="tx1"/>
                </a:solidFill>
                <a:latin typeface="Arial" charset="0"/>
              </a:rPr>
              <a:t>, contrasta con el suave tratamiento dado a la carne; la calidad de la talla se ve realzada por la cuidada </a:t>
            </a:r>
            <a:r>
              <a:rPr lang="es-ES" sz="1800" b="1">
                <a:solidFill>
                  <a:schemeClr val="tx1"/>
                </a:solidFill>
                <a:latin typeface="Arial" charset="0"/>
              </a:rPr>
              <a:t>policromía</a:t>
            </a:r>
            <a:r>
              <a:rPr lang="es-ES" sz="1800">
                <a:solidFill>
                  <a:schemeClr val="tx1"/>
                </a:solidFill>
                <a:latin typeface="Arial" charset="0"/>
              </a:rPr>
              <a:t> de </a:t>
            </a:r>
            <a:r>
              <a:rPr lang="es-ES" sz="1800">
                <a:solidFill>
                  <a:srgbClr val="993300"/>
                </a:solidFill>
                <a:latin typeface="Arial" charset="0"/>
              </a:rPr>
              <a:t>Francisco Pacheco.</a:t>
            </a:r>
            <a:r>
              <a:rPr lang="es-ES" sz="1800">
                <a:solidFill>
                  <a:schemeClr val="tx1"/>
                </a:solidFill>
                <a:latin typeface="Arial" charset="0"/>
              </a:rPr>
              <a:t> </a:t>
            </a:r>
          </a:p>
        </p:txBody>
      </p:sp>
      <p:pic>
        <p:nvPicPr>
          <p:cNvPr id="133123" name="Picture 3"/>
          <p:cNvPicPr>
            <a:picLocks noChangeArrowheads="1"/>
          </p:cNvPicPr>
          <p:nvPr>
            <p:ph idx="4294967295"/>
          </p:nvPr>
        </p:nvPicPr>
        <p:blipFill>
          <a:blip r:embed="rId2" cstate="print"/>
          <a:srcRect/>
          <a:stretch>
            <a:fillRect/>
          </a:stretch>
        </p:blipFill>
        <p:spPr>
          <a:xfrm>
            <a:off x="106363" y="476250"/>
            <a:ext cx="4752975" cy="6048375"/>
          </a:xfrm>
          <a:prstGeom prst="rect">
            <a:avLst/>
          </a:prstGeom>
          <a:noFill/>
          <a:ln/>
        </p:spPr>
      </p:pic>
      <p:sp>
        <p:nvSpPr>
          <p:cNvPr id="133124" name="Text Box 4"/>
          <p:cNvSpPr txBox="1">
            <a:spLocks noChangeArrowheads="1"/>
          </p:cNvSpPr>
          <p:nvPr/>
        </p:nvSpPr>
        <p:spPr bwMode="auto">
          <a:xfrm>
            <a:off x="4932363" y="119063"/>
            <a:ext cx="4211637" cy="1082675"/>
          </a:xfrm>
          <a:prstGeom prst="rect">
            <a:avLst/>
          </a:prstGeom>
          <a:noFill/>
          <a:ln w="12700">
            <a:noFill/>
            <a:miter lim="800000"/>
            <a:headEnd type="none" w="sm" len="sm"/>
            <a:tailEnd type="none" w="sm" len="sm"/>
          </a:ln>
          <a:effectLst/>
        </p:spPr>
        <p:txBody>
          <a:bodyPr>
            <a:spAutoFit/>
          </a:bodyPr>
          <a:lstStyle/>
          <a:p>
            <a:pPr algn="ctr">
              <a:spcAft>
                <a:spcPts val="600"/>
              </a:spcAft>
            </a:pPr>
            <a:r>
              <a:rPr lang="es-ES" sz="2000" b="1">
                <a:solidFill>
                  <a:srgbClr val="993300"/>
                </a:solidFill>
                <a:latin typeface="Arial" charset="0"/>
              </a:rPr>
              <a:t>Juan Martínez Montañés,</a:t>
            </a:r>
          </a:p>
          <a:p>
            <a:pPr algn="ctr">
              <a:spcAft>
                <a:spcPts val="600"/>
              </a:spcAft>
            </a:pPr>
            <a:r>
              <a:rPr lang="es-ES" sz="2000" b="1" i="1">
                <a:latin typeface="Arial" charset="0"/>
              </a:rPr>
              <a:t>Cristo de la Clemencia</a:t>
            </a:r>
            <a:br>
              <a:rPr lang="es-ES" sz="2000" b="1" i="1">
                <a:latin typeface="Arial" charset="0"/>
              </a:rPr>
            </a:br>
            <a:r>
              <a:rPr lang="es-ES" sz="2000">
                <a:latin typeface="Arial" charset="0"/>
              </a:rPr>
              <a:t>(Catedral de Sevilla, 1603)</a:t>
            </a:r>
            <a:endParaRPr lang="es-ES" sz="2000" b="1">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33122"/>
                                        </p:tgtEl>
                                        <p:attrNameLst>
                                          <p:attrName>style.visibility</p:attrName>
                                        </p:attrNameLst>
                                      </p:cBhvr>
                                      <p:to>
                                        <p:strVal val="visible"/>
                                      </p:to>
                                    </p:set>
                                    <p:anim calcmode="discrete" valueType="clr">
                                      <p:cBhvr override="childStyle">
                                        <p:cTn id="7" dur="80"/>
                                        <p:tgtEl>
                                          <p:spTgt spid="13312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122"/>
                                        </p:tgtEl>
                                        <p:attrNameLst>
                                          <p:attrName>fillcolor</p:attrName>
                                        </p:attrNameLst>
                                      </p:cBhvr>
                                      <p:tavLst>
                                        <p:tav tm="0">
                                          <p:val>
                                            <p:clrVal>
                                              <a:schemeClr val="accent2"/>
                                            </p:clrVal>
                                          </p:val>
                                        </p:tav>
                                        <p:tav tm="50000">
                                          <p:val>
                                            <p:clrVal>
                                              <a:schemeClr val="hlink"/>
                                            </p:clrVal>
                                          </p:val>
                                        </p:tav>
                                      </p:tavLst>
                                    </p:anim>
                                    <p:set>
                                      <p:cBhvr>
                                        <p:cTn id="9" dur="80"/>
                                        <p:tgtEl>
                                          <p:spTgt spid="1331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p:cNvSpPr>
            <a:spLocks noGrp="1" noChangeArrowheads="1"/>
          </p:cNvSpPr>
          <p:nvPr>
            <p:ph type="body" idx="4294967295"/>
          </p:nvPr>
        </p:nvSpPr>
        <p:spPr>
          <a:xfrm>
            <a:off x="684213" y="2133600"/>
            <a:ext cx="4103687" cy="3671888"/>
          </a:xfrm>
          <a:prstGeom prst="rect">
            <a:avLst/>
          </a:prstGeom>
        </p:spPr>
        <p:txBody>
          <a:bodyPr/>
          <a:lstStyle/>
          <a:p>
            <a:pPr marL="0" indent="0">
              <a:lnSpc>
                <a:spcPct val="80000"/>
              </a:lnSpc>
              <a:spcAft>
                <a:spcPts val="600"/>
              </a:spcAft>
              <a:buFontTx/>
              <a:buNone/>
            </a:pPr>
            <a:r>
              <a:rPr lang="es-ES" sz="2000">
                <a:latin typeface="Arial" charset="0"/>
              </a:rPr>
              <a:t>Se trata de una de las obras más bellas de Montañés.</a:t>
            </a:r>
          </a:p>
          <a:p>
            <a:pPr marL="0" indent="0">
              <a:lnSpc>
                <a:spcPct val="80000"/>
              </a:lnSpc>
              <a:spcAft>
                <a:spcPts val="600"/>
              </a:spcAft>
              <a:buFontTx/>
              <a:buNone/>
            </a:pPr>
            <a:r>
              <a:rPr lang="es-ES" sz="2000">
                <a:latin typeface="Arial" charset="0"/>
              </a:rPr>
              <a:t>Es una estatua donde La Virgen, idealizada, se encuentra sola representada sobre nubes con ángeles mirando hacia abajo.</a:t>
            </a:r>
          </a:p>
          <a:p>
            <a:pPr marL="0" indent="0">
              <a:lnSpc>
                <a:spcPct val="80000"/>
              </a:lnSpc>
              <a:spcAft>
                <a:spcPts val="600"/>
              </a:spcAft>
              <a:buFontTx/>
              <a:buNone/>
            </a:pPr>
            <a:r>
              <a:rPr lang="es-ES" sz="2000">
                <a:latin typeface="Arial" charset="0"/>
              </a:rPr>
              <a:t>María lleva manto amplio hasta los pies, en el que se utiliza la técnica del estofado.</a:t>
            </a:r>
          </a:p>
          <a:p>
            <a:pPr marL="0" indent="0">
              <a:lnSpc>
                <a:spcPct val="80000"/>
              </a:lnSpc>
              <a:spcAft>
                <a:spcPts val="600"/>
              </a:spcAft>
              <a:buFontTx/>
              <a:buNone/>
            </a:pPr>
            <a:r>
              <a:rPr lang="es-ES" sz="2000">
                <a:latin typeface="Arial" charset="0"/>
              </a:rPr>
              <a:t>Los efectos de contrastes lumínicos corresponden a la etapa de madurez del artista.</a:t>
            </a:r>
          </a:p>
        </p:txBody>
      </p:sp>
      <p:sp>
        <p:nvSpPr>
          <p:cNvPr id="93190" name="Text Box 6"/>
          <p:cNvSpPr txBox="1">
            <a:spLocks noChangeArrowheads="1"/>
          </p:cNvSpPr>
          <p:nvPr/>
        </p:nvSpPr>
        <p:spPr bwMode="auto">
          <a:xfrm>
            <a:off x="360363" y="404813"/>
            <a:ext cx="4211637" cy="1357312"/>
          </a:xfrm>
          <a:prstGeom prst="rect">
            <a:avLst/>
          </a:prstGeom>
          <a:noFill/>
          <a:ln w="12700">
            <a:noFill/>
            <a:miter lim="800000"/>
            <a:headEnd type="none" w="sm" len="sm"/>
            <a:tailEnd type="none" w="sm" len="sm"/>
          </a:ln>
          <a:effectLst/>
        </p:spPr>
        <p:txBody>
          <a:bodyPr>
            <a:spAutoFit/>
          </a:bodyPr>
          <a:lstStyle/>
          <a:p>
            <a:pPr algn="ctr">
              <a:spcAft>
                <a:spcPts val="600"/>
              </a:spcAft>
            </a:pPr>
            <a:r>
              <a:rPr lang="es-ES" b="1">
                <a:solidFill>
                  <a:srgbClr val="993300"/>
                </a:solidFill>
                <a:latin typeface="Arial" charset="0"/>
              </a:rPr>
              <a:t>Juan Martínez Montañés,</a:t>
            </a:r>
          </a:p>
          <a:p>
            <a:pPr algn="ctr">
              <a:spcAft>
                <a:spcPts val="600"/>
              </a:spcAft>
            </a:pPr>
            <a:r>
              <a:rPr lang="es-ES" sz="1800">
                <a:latin typeface="Arial" charset="0"/>
              </a:rPr>
              <a:t>Inmaculada de la Catedral de Sevilla, </a:t>
            </a:r>
            <a:br>
              <a:rPr lang="es-ES" sz="1800">
                <a:latin typeface="Arial" charset="0"/>
              </a:rPr>
            </a:br>
            <a:r>
              <a:rPr lang="es-ES" sz="1800">
                <a:latin typeface="Arial" charset="0"/>
              </a:rPr>
              <a:t>conocida como "La Cieguecita" </a:t>
            </a:r>
            <a:br>
              <a:rPr lang="es-ES" sz="1800">
                <a:latin typeface="Arial" charset="0"/>
              </a:rPr>
            </a:br>
            <a:r>
              <a:rPr lang="es-ES" sz="1800">
                <a:latin typeface="Arial" charset="0"/>
              </a:rPr>
              <a:t>(1629-1630)</a:t>
            </a:r>
            <a:endParaRPr lang="es-ES" sz="1800" b="1" i="1">
              <a:latin typeface="Arial" charset="0"/>
            </a:endParaRPr>
          </a:p>
        </p:txBody>
      </p:sp>
      <p:pic>
        <p:nvPicPr>
          <p:cNvPr id="93191" name="Picture 7" descr="inmcie"/>
          <p:cNvPicPr>
            <a:picLocks noChangeAspect="1" noChangeArrowheads="1"/>
          </p:cNvPicPr>
          <p:nvPr/>
        </p:nvPicPr>
        <p:blipFill>
          <a:blip r:embed="rId3" cstate="print"/>
          <a:srcRect/>
          <a:stretch>
            <a:fillRect/>
          </a:stretch>
        </p:blipFill>
        <p:spPr bwMode="auto">
          <a:xfrm>
            <a:off x="5867400" y="260350"/>
            <a:ext cx="2860675" cy="61483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93187">
                                            <p:txEl>
                                              <p:pRg st="0" end="0"/>
                                            </p:txEl>
                                          </p:spTgt>
                                        </p:tgtEl>
                                        <p:attrNameLst>
                                          <p:attrName>style.visibility</p:attrName>
                                        </p:attrNameLst>
                                      </p:cBhvr>
                                      <p:to>
                                        <p:strVal val="visible"/>
                                      </p:to>
                                    </p:set>
                                    <p:anim calcmode="discrete" valueType="clr">
                                      <p:cBhvr override="childStyle">
                                        <p:cTn id="7" dur="80"/>
                                        <p:tgtEl>
                                          <p:spTgt spid="9318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318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93187">
                                            <p:txEl>
                                              <p:pRg st="0" end="0"/>
                                            </p:txEl>
                                          </p:spTgt>
                                        </p:tgtEl>
                                        <p:attrNameLst>
                                          <p:attrName>fill.type</p:attrName>
                                        </p:attrNameLst>
                                      </p:cBhvr>
                                      <p:to>
                                        <p:strVal val="solid"/>
                                      </p:to>
                                    </p:set>
                                  </p:childTnLst>
                                </p:cTn>
                              </p:par>
                            </p:childTnLst>
                          </p:cTn>
                        </p:par>
                        <p:par>
                          <p:cTn id="10" fill="hold">
                            <p:stCondLst>
                              <p:cond delay="172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93187">
                                            <p:txEl>
                                              <p:pRg st="1" end="1"/>
                                            </p:txEl>
                                          </p:spTgt>
                                        </p:tgtEl>
                                        <p:attrNameLst>
                                          <p:attrName>style.visibility</p:attrName>
                                        </p:attrNameLst>
                                      </p:cBhvr>
                                      <p:to>
                                        <p:strVal val="visible"/>
                                      </p:to>
                                    </p:set>
                                    <p:anim calcmode="discrete" valueType="clr">
                                      <p:cBhvr override="childStyle">
                                        <p:cTn id="13" dur="80"/>
                                        <p:tgtEl>
                                          <p:spTgt spid="9318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93187">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93187">
                                            <p:txEl>
                                              <p:pRg st="1" end="1"/>
                                            </p:txEl>
                                          </p:spTgt>
                                        </p:tgtEl>
                                        <p:attrNameLst>
                                          <p:attrName>fill.type</p:attrName>
                                        </p:attrNameLst>
                                      </p:cBhvr>
                                      <p:to>
                                        <p:strVal val="solid"/>
                                      </p:to>
                                    </p:set>
                                  </p:childTnLst>
                                </p:cTn>
                              </p:par>
                            </p:childTnLst>
                          </p:cTn>
                        </p:par>
                        <p:par>
                          <p:cTn id="16" fill="hold">
                            <p:stCondLst>
                              <p:cond delay="584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93187">
                                            <p:txEl>
                                              <p:pRg st="2" end="2"/>
                                            </p:txEl>
                                          </p:spTgt>
                                        </p:tgtEl>
                                        <p:attrNameLst>
                                          <p:attrName>style.visibility</p:attrName>
                                        </p:attrNameLst>
                                      </p:cBhvr>
                                      <p:to>
                                        <p:strVal val="visible"/>
                                      </p:to>
                                    </p:set>
                                    <p:anim calcmode="discrete" valueType="clr">
                                      <p:cBhvr override="childStyle">
                                        <p:cTn id="19" dur="80"/>
                                        <p:tgtEl>
                                          <p:spTgt spid="9318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93187">
                                            <p:txEl>
                                              <p:pRg st="2" end="2"/>
                                            </p:txEl>
                                          </p:spTgt>
                                        </p:tgtEl>
                                        <p:attrNameLst>
                                          <p:attrName>fillcolor</p:attrName>
                                        </p:attrNameLst>
                                      </p:cBhvr>
                                      <p:tavLst>
                                        <p:tav tm="0">
                                          <p:val>
                                            <p:clrVal>
                                              <a:schemeClr val="accent2"/>
                                            </p:clrVal>
                                          </p:val>
                                        </p:tav>
                                        <p:tav tm="50000">
                                          <p:val>
                                            <p:clrVal>
                                              <a:schemeClr val="hlink"/>
                                            </p:clrVal>
                                          </p:val>
                                        </p:tav>
                                      </p:tavLst>
                                    </p:anim>
                                    <p:set>
                                      <p:cBhvr>
                                        <p:cTn id="21" dur="80"/>
                                        <p:tgtEl>
                                          <p:spTgt spid="93187">
                                            <p:txEl>
                                              <p:pRg st="2" end="2"/>
                                            </p:txEl>
                                          </p:spTgt>
                                        </p:tgtEl>
                                        <p:attrNameLst>
                                          <p:attrName>fill.type</p:attrName>
                                        </p:attrNameLst>
                                      </p:cBhvr>
                                      <p:to>
                                        <p:strVal val="solid"/>
                                      </p:to>
                                    </p:set>
                                  </p:childTnLst>
                                </p:cTn>
                              </p:par>
                            </p:childTnLst>
                          </p:cTn>
                        </p:par>
                        <p:par>
                          <p:cTn id="22" fill="hold">
                            <p:stCondLst>
                              <p:cond delay="872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93187">
                                            <p:txEl>
                                              <p:pRg st="3" end="3"/>
                                            </p:txEl>
                                          </p:spTgt>
                                        </p:tgtEl>
                                        <p:attrNameLst>
                                          <p:attrName>style.visibility</p:attrName>
                                        </p:attrNameLst>
                                      </p:cBhvr>
                                      <p:to>
                                        <p:strVal val="visible"/>
                                      </p:to>
                                    </p:set>
                                    <p:anim calcmode="discrete" valueType="clr">
                                      <p:cBhvr override="childStyle">
                                        <p:cTn id="25" dur="80"/>
                                        <p:tgtEl>
                                          <p:spTgt spid="9318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93187">
                                            <p:txEl>
                                              <p:pRg st="3" end="3"/>
                                            </p:txEl>
                                          </p:spTgt>
                                        </p:tgtEl>
                                        <p:attrNameLst>
                                          <p:attrName>fillcolor</p:attrName>
                                        </p:attrNameLst>
                                      </p:cBhvr>
                                      <p:tavLst>
                                        <p:tav tm="0">
                                          <p:val>
                                            <p:clrVal>
                                              <a:schemeClr val="accent2"/>
                                            </p:clrVal>
                                          </p:val>
                                        </p:tav>
                                        <p:tav tm="50000">
                                          <p:val>
                                            <p:clrVal>
                                              <a:schemeClr val="hlink"/>
                                            </p:clrVal>
                                          </p:val>
                                        </p:tav>
                                      </p:tavLst>
                                    </p:anim>
                                    <p:set>
                                      <p:cBhvr>
                                        <p:cTn id="27" dur="80"/>
                                        <p:tgtEl>
                                          <p:spTgt spid="93187">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ChangeArrowheads="1"/>
          </p:cNvSpPr>
          <p:nvPr>
            <p:ph type="title"/>
          </p:nvPr>
        </p:nvSpPr>
        <p:spPr>
          <a:xfrm>
            <a:off x="971550" y="0"/>
            <a:ext cx="4222750" cy="1439863"/>
          </a:xfrm>
          <a:noFill/>
          <a:ln/>
        </p:spPr>
        <p:txBody>
          <a:bodyPr/>
          <a:lstStyle/>
          <a:p>
            <a:pPr algn="l"/>
            <a:r>
              <a:rPr lang="es-ES" sz="1800" b="1">
                <a:solidFill>
                  <a:srgbClr val="993300"/>
                </a:solidFill>
                <a:latin typeface="Arial" charset="0"/>
              </a:rPr>
              <a:t>MARTÍNEZ MONTAÑÉS</a:t>
            </a:r>
            <a:r>
              <a:rPr lang="es-ES" sz="1800">
                <a:solidFill>
                  <a:srgbClr val="993300"/>
                </a:solidFill>
                <a:latin typeface="Arial" charset="0"/>
              </a:rPr>
              <a:t>,</a:t>
            </a:r>
            <a:br>
              <a:rPr lang="es-ES" sz="1800">
                <a:solidFill>
                  <a:srgbClr val="993300"/>
                </a:solidFill>
                <a:latin typeface="Arial" charset="0"/>
              </a:rPr>
            </a:br>
            <a:r>
              <a:rPr lang="es-ES" sz="1800" i="1">
                <a:solidFill>
                  <a:schemeClr val="tx1"/>
                </a:solidFill>
                <a:latin typeface="Arial" charset="0"/>
              </a:rPr>
              <a:t>San Jerónimo</a:t>
            </a:r>
            <a:r>
              <a:rPr lang="es-ES" sz="1800">
                <a:solidFill>
                  <a:schemeClr val="tx1"/>
                </a:solidFill>
                <a:latin typeface="Arial" charset="0"/>
              </a:rPr>
              <a:t> (1609-1613)</a:t>
            </a:r>
            <a:br>
              <a:rPr lang="es-ES" sz="1800">
                <a:solidFill>
                  <a:schemeClr val="tx1"/>
                </a:solidFill>
                <a:latin typeface="Arial" charset="0"/>
              </a:rPr>
            </a:br>
            <a:r>
              <a:rPr lang="es-ES" sz="1800">
                <a:solidFill>
                  <a:schemeClr val="tx1"/>
                </a:solidFill>
                <a:latin typeface="Arial" charset="0"/>
              </a:rPr>
              <a:t>Retablo del monasterio de San Isidoro del Campo (Santiponce, Sevilla)</a:t>
            </a:r>
          </a:p>
        </p:txBody>
      </p:sp>
      <p:pic>
        <p:nvPicPr>
          <p:cNvPr id="137220" name="Picture 4" descr="San Jerónimo"/>
          <p:cNvPicPr>
            <a:picLocks noChangeAspect="1" noChangeArrowheads="1"/>
          </p:cNvPicPr>
          <p:nvPr/>
        </p:nvPicPr>
        <p:blipFill>
          <a:blip r:embed="rId2" cstate="print"/>
          <a:srcRect/>
          <a:stretch>
            <a:fillRect/>
          </a:stretch>
        </p:blipFill>
        <p:spPr bwMode="auto">
          <a:xfrm>
            <a:off x="468313" y="1673225"/>
            <a:ext cx="3819525" cy="5184775"/>
          </a:xfrm>
          <a:prstGeom prst="rect">
            <a:avLst/>
          </a:prstGeom>
          <a:noFill/>
        </p:spPr>
      </p:pic>
      <p:sp>
        <p:nvSpPr>
          <p:cNvPr id="137222" name="Rectangle 6"/>
          <p:cNvSpPr>
            <a:spLocks noChangeArrowheads="1"/>
          </p:cNvSpPr>
          <p:nvPr/>
        </p:nvSpPr>
        <p:spPr bwMode="auto">
          <a:xfrm>
            <a:off x="4787900" y="1412875"/>
            <a:ext cx="3743325" cy="5149850"/>
          </a:xfrm>
          <a:prstGeom prst="rect">
            <a:avLst/>
          </a:prstGeom>
          <a:noFill/>
          <a:ln w="9525">
            <a:noFill/>
            <a:miter lim="800000"/>
            <a:headEnd/>
            <a:tailEnd/>
          </a:ln>
          <a:effectLst/>
        </p:spPr>
        <p:txBody>
          <a:bodyPr lIns="92075" tIns="46038" rIns="92075" bIns="46038"/>
          <a:lstStyle/>
          <a:p>
            <a:pPr defTabSz="762000">
              <a:lnSpc>
                <a:spcPct val="80000"/>
              </a:lnSpc>
              <a:spcBef>
                <a:spcPct val="20000"/>
              </a:spcBef>
              <a:spcAft>
                <a:spcPts val="600"/>
              </a:spcAft>
            </a:pPr>
            <a:r>
              <a:rPr lang="es-ES" sz="2000">
                <a:latin typeface="Arial" charset="0"/>
              </a:rPr>
              <a:t>Los monjes exigieron que el San Jerónimo que ocupa la hornacina central del retablo fuera totalmente de la mano de Montañés.</a:t>
            </a:r>
          </a:p>
          <a:p>
            <a:pPr defTabSz="762000">
              <a:lnSpc>
                <a:spcPct val="80000"/>
              </a:lnSpc>
              <a:spcBef>
                <a:spcPct val="20000"/>
              </a:spcBef>
              <a:spcAft>
                <a:spcPts val="600"/>
              </a:spcAft>
            </a:pPr>
            <a:r>
              <a:rPr lang="es-ES" sz="2000">
                <a:latin typeface="Arial" charset="0"/>
              </a:rPr>
              <a:t>La figura es de bulto redondo, para poder sacarla en procesión, y su composición deriva de Torrigiano y de los modelos del San Jerónimo y del Santo Domingo ejecutados anteriormente por el maestro.</a:t>
            </a:r>
          </a:p>
          <a:p>
            <a:pPr defTabSz="762000">
              <a:lnSpc>
                <a:spcPct val="80000"/>
              </a:lnSpc>
              <a:spcBef>
                <a:spcPct val="20000"/>
              </a:spcBef>
              <a:spcAft>
                <a:spcPts val="600"/>
              </a:spcAft>
            </a:pPr>
            <a:r>
              <a:rPr lang="es-ES" sz="2000">
                <a:latin typeface="Arial" charset="0"/>
              </a:rPr>
              <a:t>En ella destacan la unción mística del rostro y la belleza del desnudo, cuyo realismo es realzado por la magnífica policromía de </a:t>
            </a:r>
            <a:r>
              <a:rPr lang="es-ES" sz="2000" b="1">
                <a:latin typeface="Arial" charset="0"/>
              </a:rPr>
              <a:t>Pacheco.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37222">
                                            <p:txEl>
                                              <p:pRg st="0" end="0"/>
                                            </p:txEl>
                                          </p:spTgt>
                                        </p:tgtEl>
                                        <p:attrNameLst>
                                          <p:attrName>style.visibility</p:attrName>
                                        </p:attrNameLst>
                                      </p:cBhvr>
                                      <p:to>
                                        <p:strVal val="visible"/>
                                      </p:to>
                                    </p:set>
                                    <p:anim calcmode="discrete" valueType="clr">
                                      <p:cBhvr override="childStyle">
                                        <p:cTn id="7" dur="80"/>
                                        <p:tgtEl>
                                          <p:spTgt spid="13722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722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37222">
                                            <p:txEl>
                                              <p:pRg st="0" end="0"/>
                                            </p:txEl>
                                          </p:spTgt>
                                        </p:tgtEl>
                                        <p:attrNameLst>
                                          <p:attrName>fill.type</p:attrName>
                                        </p:attrNameLst>
                                      </p:cBhvr>
                                      <p:to>
                                        <p:strVal val="solid"/>
                                      </p:to>
                                    </p:set>
                                  </p:childTnLst>
                                </p:cTn>
                              </p:par>
                            </p:childTnLst>
                          </p:cTn>
                        </p:par>
                        <p:par>
                          <p:cTn id="10" fill="hold">
                            <p:stCondLst>
                              <p:cond delay="42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37222">
                                            <p:txEl>
                                              <p:pRg st="1" end="1"/>
                                            </p:txEl>
                                          </p:spTgt>
                                        </p:tgtEl>
                                        <p:attrNameLst>
                                          <p:attrName>style.visibility</p:attrName>
                                        </p:attrNameLst>
                                      </p:cBhvr>
                                      <p:to>
                                        <p:strVal val="visible"/>
                                      </p:to>
                                    </p:set>
                                    <p:anim calcmode="discrete" valueType="clr">
                                      <p:cBhvr override="childStyle">
                                        <p:cTn id="13" dur="80"/>
                                        <p:tgtEl>
                                          <p:spTgt spid="13722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37222">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137222">
                                            <p:txEl>
                                              <p:pRg st="1" end="1"/>
                                            </p:txEl>
                                          </p:spTgt>
                                        </p:tgtEl>
                                        <p:attrNameLst>
                                          <p:attrName>fill.type</p:attrName>
                                        </p:attrNameLst>
                                      </p:cBhvr>
                                      <p:to>
                                        <p:strVal val="solid"/>
                                      </p:to>
                                    </p:set>
                                  </p:childTnLst>
                                </p:cTn>
                              </p:par>
                            </p:childTnLst>
                          </p:cTn>
                        </p:par>
                        <p:par>
                          <p:cTn id="16" fill="hold">
                            <p:stCondLst>
                              <p:cond delay="108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37222">
                                            <p:txEl>
                                              <p:pRg st="2" end="2"/>
                                            </p:txEl>
                                          </p:spTgt>
                                        </p:tgtEl>
                                        <p:attrNameLst>
                                          <p:attrName>style.visibility</p:attrName>
                                        </p:attrNameLst>
                                      </p:cBhvr>
                                      <p:to>
                                        <p:strVal val="visible"/>
                                      </p:to>
                                    </p:set>
                                    <p:anim calcmode="discrete" valueType="clr">
                                      <p:cBhvr override="childStyle">
                                        <p:cTn id="19" dur="80"/>
                                        <p:tgtEl>
                                          <p:spTgt spid="137222">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37222">
                                            <p:txEl>
                                              <p:pRg st="2" end="2"/>
                                            </p:txEl>
                                          </p:spTgt>
                                        </p:tgtEl>
                                        <p:attrNameLst>
                                          <p:attrName>fillcolor</p:attrName>
                                        </p:attrNameLst>
                                      </p:cBhvr>
                                      <p:tavLst>
                                        <p:tav tm="0">
                                          <p:val>
                                            <p:clrVal>
                                              <a:schemeClr val="accent2"/>
                                            </p:clrVal>
                                          </p:val>
                                        </p:tav>
                                        <p:tav tm="50000">
                                          <p:val>
                                            <p:clrVal>
                                              <a:schemeClr val="hlink"/>
                                            </p:clrVal>
                                          </p:val>
                                        </p:tav>
                                      </p:tavLst>
                                    </p:anim>
                                    <p:set>
                                      <p:cBhvr>
                                        <p:cTn id="21" dur="80"/>
                                        <p:tgtEl>
                                          <p:spTgt spid="137222">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2"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3" name="Picture 5" descr="073e14f0"/>
          <p:cNvPicPr>
            <a:picLocks noChangeAspect="1" noChangeArrowheads="1"/>
          </p:cNvPicPr>
          <p:nvPr/>
        </p:nvPicPr>
        <p:blipFill>
          <a:blip r:embed="rId2" cstate="print"/>
          <a:srcRect/>
          <a:stretch>
            <a:fillRect/>
          </a:stretch>
        </p:blipFill>
        <p:spPr bwMode="auto">
          <a:xfrm>
            <a:off x="0" y="0"/>
            <a:ext cx="4570413" cy="5876925"/>
          </a:xfrm>
          <a:prstGeom prst="rect">
            <a:avLst/>
          </a:prstGeom>
          <a:noFill/>
        </p:spPr>
      </p:pic>
      <p:pic>
        <p:nvPicPr>
          <p:cNvPr id="135176" name="Picture 8" descr="90f3ec2f"/>
          <p:cNvPicPr>
            <a:picLocks noChangeAspect="1" noChangeArrowheads="1"/>
          </p:cNvPicPr>
          <p:nvPr/>
        </p:nvPicPr>
        <p:blipFill>
          <a:blip r:embed="rId3" cstate="print"/>
          <a:srcRect/>
          <a:stretch>
            <a:fillRect/>
          </a:stretch>
        </p:blipFill>
        <p:spPr bwMode="auto">
          <a:xfrm>
            <a:off x="4629150" y="0"/>
            <a:ext cx="4514850" cy="5832475"/>
          </a:xfrm>
          <a:prstGeom prst="rect">
            <a:avLst/>
          </a:prstGeom>
          <a:noFill/>
        </p:spPr>
      </p:pic>
      <p:sp>
        <p:nvSpPr>
          <p:cNvPr id="135177" name="Rectangle 9"/>
          <p:cNvSpPr>
            <a:spLocks noChangeArrowheads="1"/>
          </p:cNvSpPr>
          <p:nvPr/>
        </p:nvSpPr>
        <p:spPr bwMode="auto">
          <a:xfrm>
            <a:off x="323850" y="6021388"/>
            <a:ext cx="8569325" cy="641350"/>
          </a:xfrm>
          <a:prstGeom prst="rect">
            <a:avLst/>
          </a:prstGeom>
          <a:noFill/>
          <a:ln w="12700">
            <a:noFill/>
            <a:miter lim="800000"/>
            <a:headEnd type="none" w="sm" len="sm"/>
            <a:tailEnd type="none" w="sm" len="sm"/>
          </a:ln>
          <a:effectLst/>
        </p:spPr>
        <p:txBody>
          <a:bodyPr>
            <a:spAutoFit/>
          </a:bodyPr>
          <a:lstStyle/>
          <a:p>
            <a:r>
              <a:rPr lang="es-ES" sz="1800">
                <a:latin typeface="Arial" charset="0"/>
              </a:rPr>
              <a:t>El </a:t>
            </a:r>
            <a:r>
              <a:rPr lang="es-ES" sz="1800" b="1">
                <a:latin typeface="Arial" charset="0"/>
              </a:rPr>
              <a:t>dominio anatómico del desnudo</a:t>
            </a:r>
            <a:r>
              <a:rPr lang="es-ES" sz="1800">
                <a:latin typeface="Arial" charset="0"/>
              </a:rPr>
              <a:t> y la </a:t>
            </a:r>
            <a:r>
              <a:rPr lang="es-ES" sz="1800" b="1">
                <a:latin typeface="Arial" charset="0"/>
              </a:rPr>
              <a:t>contención expresiva</a:t>
            </a:r>
            <a:r>
              <a:rPr lang="es-ES" sz="1800">
                <a:latin typeface="Arial" charset="0"/>
              </a:rPr>
              <a:t> son cualidades propias del estilo de Montañés.</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descr="inmgr"/>
          <p:cNvPicPr>
            <a:picLocks noChangeAspect="1" noChangeArrowheads="1"/>
          </p:cNvPicPr>
          <p:nvPr/>
        </p:nvPicPr>
        <p:blipFill>
          <a:blip r:embed="rId2" cstate="print"/>
          <a:srcRect/>
          <a:stretch>
            <a:fillRect/>
          </a:stretch>
        </p:blipFill>
        <p:spPr bwMode="auto">
          <a:xfrm>
            <a:off x="611188" y="188913"/>
            <a:ext cx="3140075" cy="6480175"/>
          </a:xfrm>
          <a:prstGeom prst="rect">
            <a:avLst/>
          </a:prstGeom>
          <a:noFill/>
        </p:spPr>
      </p:pic>
      <p:sp>
        <p:nvSpPr>
          <p:cNvPr id="21518" name="Rectangle 14"/>
          <p:cNvSpPr>
            <a:spLocks noChangeArrowheads="1"/>
          </p:cNvSpPr>
          <p:nvPr/>
        </p:nvSpPr>
        <p:spPr bwMode="auto">
          <a:xfrm>
            <a:off x="4067175" y="260350"/>
            <a:ext cx="4826000" cy="865188"/>
          </a:xfrm>
          <a:prstGeom prst="rect">
            <a:avLst/>
          </a:prstGeom>
          <a:noFill/>
          <a:ln w="9525" algn="ctr">
            <a:noFill/>
            <a:miter lim="800000"/>
            <a:headEnd/>
            <a:tailEnd/>
          </a:ln>
          <a:effectLst/>
        </p:spPr>
        <p:txBody>
          <a:bodyPr lIns="92075" tIns="46038" rIns="92075" bIns="46038" anchor="ctr"/>
          <a:lstStyle/>
          <a:p>
            <a:pPr defTabSz="762000">
              <a:spcAft>
                <a:spcPts val="600"/>
              </a:spcAft>
            </a:pPr>
            <a:r>
              <a:rPr lang="es-ES" b="1">
                <a:solidFill>
                  <a:srgbClr val="993300"/>
                </a:solidFill>
                <a:latin typeface="Arial" charset="0"/>
              </a:rPr>
              <a:t/>
            </a:r>
            <a:br>
              <a:rPr lang="es-ES" b="1">
                <a:solidFill>
                  <a:srgbClr val="993300"/>
                </a:solidFill>
                <a:latin typeface="Arial" charset="0"/>
              </a:rPr>
            </a:br>
            <a:r>
              <a:rPr lang="es-ES" b="1">
                <a:solidFill>
                  <a:srgbClr val="993300"/>
                </a:solidFill>
                <a:latin typeface="Arial" charset="0"/>
              </a:rPr>
              <a:t> </a:t>
            </a:r>
            <a:r>
              <a:rPr lang="es-ES" b="1">
                <a:latin typeface="Arial" charset="0"/>
              </a:rPr>
              <a:t>La escuela granadina:</a:t>
            </a:r>
            <a:br>
              <a:rPr lang="es-ES" b="1">
                <a:latin typeface="Arial" charset="0"/>
              </a:rPr>
            </a:br>
            <a:r>
              <a:rPr lang="es-ES" b="1">
                <a:solidFill>
                  <a:srgbClr val="993300"/>
                </a:solidFill>
                <a:latin typeface="Arial" charset="0"/>
              </a:rPr>
              <a:t>ALONSO CANO (1601-1667) </a:t>
            </a:r>
            <a:r>
              <a:rPr lang="es-ES" b="1">
                <a:latin typeface="Arial" charset="0"/>
              </a:rPr>
              <a:t/>
            </a:r>
            <a:br>
              <a:rPr lang="es-ES" b="1">
                <a:latin typeface="Arial" charset="0"/>
              </a:rPr>
            </a:br>
            <a:endParaRPr lang="es-ES">
              <a:latin typeface="Arial" charset="0"/>
            </a:endParaRPr>
          </a:p>
        </p:txBody>
      </p:sp>
      <p:sp>
        <p:nvSpPr>
          <p:cNvPr id="21521" name="Rectangle 17"/>
          <p:cNvSpPr>
            <a:spLocks noChangeArrowheads="1"/>
          </p:cNvSpPr>
          <p:nvPr/>
        </p:nvSpPr>
        <p:spPr bwMode="auto">
          <a:xfrm>
            <a:off x="3924300" y="1268413"/>
            <a:ext cx="4968875" cy="4941887"/>
          </a:xfrm>
          <a:prstGeom prst="rect">
            <a:avLst/>
          </a:prstGeom>
          <a:noFill/>
          <a:ln w="9525">
            <a:noFill/>
            <a:miter lim="800000"/>
            <a:headEnd/>
            <a:tailEnd/>
          </a:ln>
          <a:effectLst/>
        </p:spPr>
        <p:txBody>
          <a:bodyPr lIns="92075" tIns="46038" rIns="92075" bIns="46038"/>
          <a:lstStyle/>
          <a:p>
            <a:pPr defTabSz="762000">
              <a:lnSpc>
                <a:spcPct val="80000"/>
              </a:lnSpc>
              <a:spcBef>
                <a:spcPct val="20000"/>
              </a:spcBef>
              <a:spcAft>
                <a:spcPts val="600"/>
              </a:spcAft>
            </a:pPr>
            <a:endParaRPr lang="es-ES" sz="1000">
              <a:latin typeface="Arial" charset="0"/>
            </a:endParaRPr>
          </a:p>
          <a:p>
            <a:pPr defTabSz="762000">
              <a:lnSpc>
                <a:spcPct val="80000"/>
              </a:lnSpc>
              <a:spcBef>
                <a:spcPct val="20000"/>
              </a:spcBef>
              <a:spcAft>
                <a:spcPts val="600"/>
              </a:spcAft>
            </a:pPr>
            <a:r>
              <a:rPr lang="es-ES" sz="1800">
                <a:latin typeface="Arial" charset="0"/>
              </a:rPr>
              <a:t>Para Cano, la gracia prevalece sobre la intensidad, la delicadeza sobre la fuerza, la dulzura sobre el drama...</a:t>
            </a:r>
          </a:p>
          <a:p>
            <a:pPr defTabSz="762000">
              <a:lnSpc>
                <a:spcPct val="80000"/>
              </a:lnSpc>
              <a:spcBef>
                <a:spcPct val="20000"/>
              </a:spcBef>
              <a:spcAft>
                <a:spcPts val="600"/>
              </a:spcAft>
            </a:pPr>
            <a:r>
              <a:rPr lang="es-ES" sz="1800">
                <a:latin typeface="Arial" charset="0"/>
              </a:rPr>
              <a:t>La exquisita finura del arte de Cano se manifiesta en esta Inmaculada.</a:t>
            </a:r>
          </a:p>
          <a:p>
            <a:pPr defTabSz="762000">
              <a:lnSpc>
                <a:spcPct val="80000"/>
              </a:lnSpc>
              <a:spcBef>
                <a:spcPct val="20000"/>
              </a:spcBef>
              <a:spcAft>
                <a:spcPts val="600"/>
              </a:spcAft>
            </a:pPr>
            <a:r>
              <a:rPr lang="es-ES" sz="1800">
                <a:latin typeface="Arial" charset="0"/>
              </a:rPr>
              <a:t>Como la mayoría de sus obras posee una apariencia frágil y delicada, llena de dulzura y belleza, con las manos en actitud piadosa.</a:t>
            </a:r>
          </a:p>
          <a:p>
            <a:pPr defTabSz="762000">
              <a:lnSpc>
                <a:spcPct val="80000"/>
              </a:lnSpc>
              <a:spcBef>
                <a:spcPct val="20000"/>
              </a:spcBef>
              <a:spcAft>
                <a:spcPts val="600"/>
              </a:spcAft>
            </a:pPr>
            <a:r>
              <a:rPr lang="es-ES" sz="1800">
                <a:latin typeface="Arial" charset="0"/>
              </a:rPr>
              <a:t>Sus pies se apoyan sobre nubes y ángeles, a la manera pictórica.</a:t>
            </a:r>
          </a:p>
          <a:p>
            <a:pPr defTabSz="762000">
              <a:lnSpc>
                <a:spcPct val="80000"/>
              </a:lnSpc>
              <a:spcBef>
                <a:spcPct val="20000"/>
              </a:spcBef>
              <a:spcAft>
                <a:spcPts val="600"/>
              </a:spcAft>
            </a:pPr>
            <a:r>
              <a:rPr lang="es-ES" sz="1800">
                <a:latin typeface="Arial" charset="0"/>
              </a:rPr>
              <a:t>La figura adolescente, casi infantil según la costumbre andaluza, presenta un diseño en forma de huso, habitual en Cano.</a:t>
            </a:r>
          </a:p>
          <a:p>
            <a:pPr defTabSz="762000">
              <a:lnSpc>
                <a:spcPct val="80000"/>
              </a:lnSpc>
              <a:spcBef>
                <a:spcPct val="20000"/>
              </a:spcBef>
              <a:spcAft>
                <a:spcPts val="600"/>
              </a:spcAft>
            </a:pPr>
            <a:r>
              <a:rPr lang="es-ES" sz="1800">
                <a:latin typeface="Arial" charset="0"/>
              </a:rPr>
              <a:t>Realizada para el facistol de la catedral granadina, pronto fue trasladada a la sacristía para favorecer su contemplación.</a:t>
            </a:r>
          </a:p>
          <a:p>
            <a:pPr defTabSz="762000">
              <a:lnSpc>
                <a:spcPct val="80000"/>
              </a:lnSpc>
              <a:spcBef>
                <a:spcPct val="20000"/>
              </a:spcBef>
              <a:spcAft>
                <a:spcPts val="600"/>
              </a:spcAft>
            </a:pPr>
            <a:endParaRPr lang="es-ES" sz="1800">
              <a:latin typeface="Arial" charset="0"/>
            </a:endParaRPr>
          </a:p>
          <a:p>
            <a:pPr defTabSz="762000">
              <a:lnSpc>
                <a:spcPct val="80000"/>
              </a:lnSpc>
              <a:spcBef>
                <a:spcPct val="20000"/>
              </a:spcBef>
              <a:spcAft>
                <a:spcPts val="600"/>
              </a:spcAft>
            </a:pPr>
            <a:r>
              <a:rPr lang="es-ES" sz="1800" b="1" i="1">
                <a:latin typeface="Arial" charset="0"/>
              </a:rPr>
              <a:t>Inmaculada Concepción </a:t>
            </a:r>
            <a:r>
              <a:rPr lang="es-ES" sz="1800">
                <a:latin typeface="Arial" charset="0"/>
              </a:rPr>
              <a:t>(1655)</a:t>
            </a:r>
            <a:br>
              <a:rPr lang="es-ES" sz="1800">
                <a:latin typeface="Arial" charset="0"/>
              </a:rPr>
            </a:br>
            <a:r>
              <a:rPr lang="es-ES" sz="1800">
                <a:latin typeface="Arial" charset="0"/>
              </a:rPr>
              <a:t>Catedral de Granada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1521">
                                            <p:txEl>
                                              <p:pRg st="1" end="1"/>
                                            </p:txEl>
                                          </p:spTgt>
                                        </p:tgtEl>
                                        <p:attrNameLst>
                                          <p:attrName>style.visibility</p:attrName>
                                        </p:attrNameLst>
                                      </p:cBhvr>
                                      <p:to>
                                        <p:strVal val="visible"/>
                                      </p:to>
                                    </p:set>
                                    <p:anim calcmode="discrete" valueType="clr">
                                      <p:cBhvr override="childStyle">
                                        <p:cTn id="7" dur="80"/>
                                        <p:tgtEl>
                                          <p:spTgt spid="2152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521">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21521">
                                            <p:txEl>
                                              <p:pRg st="1" end="1"/>
                                            </p:txEl>
                                          </p:spTgt>
                                        </p:tgtEl>
                                        <p:attrNameLst>
                                          <p:attrName>fill.type</p:attrName>
                                        </p:attrNameLst>
                                      </p:cBhvr>
                                      <p:to>
                                        <p:strVal val="solid"/>
                                      </p:to>
                                    </p:set>
                                  </p:childTnLst>
                                </p:cTn>
                              </p:par>
                            </p:childTnLst>
                          </p:cTn>
                        </p:par>
                        <p:par>
                          <p:cTn id="10" fill="hold">
                            <p:stCondLst>
                              <p:cond delay="38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21521">
                                            <p:txEl>
                                              <p:pRg st="2" end="2"/>
                                            </p:txEl>
                                          </p:spTgt>
                                        </p:tgtEl>
                                        <p:attrNameLst>
                                          <p:attrName>style.visibility</p:attrName>
                                        </p:attrNameLst>
                                      </p:cBhvr>
                                      <p:to>
                                        <p:strVal val="visible"/>
                                      </p:to>
                                    </p:set>
                                    <p:anim calcmode="discrete" valueType="clr">
                                      <p:cBhvr override="childStyle">
                                        <p:cTn id="13" dur="80"/>
                                        <p:tgtEl>
                                          <p:spTgt spid="2152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1521">
                                            <p:txEl>
                                              <p:pRg st="2" end="2"/>
                                            </p:txEl>
                                          </p:spTgt>
                                        </p:tgtEl>
                                        <p:attrNameLst>
                                          <p:attrName>fillcolor</p:attrName>
                                        </p:attrNameLst>
                                      </p:cBhvr>
                                      <p:tavLst>
                                        <p:tav tm="0">
                                          <p:val>
                                            <p:clrVal>
                                              <a:schemeClr val="accent2"/>
                                            </p:clrVal>
                                          </p:val>
                                        </p:tav>
                                        <p:tav tm="50000">
                                          <p:val>
                                            <p:clrVal>
                                              <a:schemeClr val="hlink"/>
                                            </p:clrVal>
                                          </p:val>
                                        </p:tav>
                                      </p:tavLst>
                                    </p:anim>
                                    <p:set>
                                      <p:cBhvr>
                                        <p:cTn id="15" dur="80"/>
                                        <p:tgtEl>
                                          <p:spTgt spid="21521">
                                            <p:txEl>
                                              <p:pRg st="2" end="2"/>
                                            </p:txEl>
                                          </p:spTgt>
                                        </p:tgtEl>
                                        <p:attrNameLst>
                                          <p:attrName>fill.type</p:attrName>
                                        </p:attrNameLst>
                                      </p:cBhvr>
                                      <p:to>
                                        <p:strVal val="solid"/>
                                      </p:to>
                                    </p:set>
                                  </p:childTnLst>
                                </p:cTn>
                              </p:par>
                            </p:childTnLst>
                          </p:cTn>
                        </p:par>
                        <p:par>
                          <p:cTn id="16" fill="hold">
                            <p:stCondLst>
                              <p:cond delay="62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21521">
                                            <p:txEl>
                                              <p:pRg st="3" end="3"/>
                                            </p:txEl>
                                          </p:spTgt>
                                        </p:tgtEl>
                                        <p:attrNameLst>
                                          <p:attrName>style.visibility</p:attrName>
                                        </p:attrNameLst>
                                      </p:cBhvr>
                                      <p:to>
                                        <p:strVal val="visible"/>
                                      </p:to>
                                    </p:set>
                                    <p:anim calcmode="discrete" valueType="clr">
                                      <p:cBhvr override="childStyle">
                                        <p:cTn id="19" dur="80"/>
                                        <p:tgtEl>
                                          <p:spTgt spid="21521">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1521">
                                            <p:txEl>
                                              <p:pRg st="3" end="3"/>
                                            </p:txEl>
                                          </p:spTgt>
                                        </p:tgtEl>
                                        <p:attrNameLst>
                                          <p:attrName>fillcolor</p:attrName>
                                        </p:attrNameLst>
                                      </p:cBhvr>
                                      <p:tavLst>
                                        <p:tav tm="0">
                                          <p:val>
                                            <p:clrVal>
                                              <a:schemeClr val="accent2"/>
                                            </p:clrVal>
                                          </p:val>
                                        </p:tav>
                                        <p:tav tm="50000">
                                          <p:val>
                                            <p:clrVal>
                                              <a:schemeClr val="hlink"/>
                                            </p:clrVal>
                                          </p:val>
                                        </p:tav>
                                      </p:tavLst>
                                    </p:anim>
                                    <p:set>
                                      <p:cBhvr>
                                        <p:cTn id="21" dur="80"/>
                                        <p:tgtEl>
                                          <p:spTgt spid="21521">
                                            <p:txEl>
                                              <p:pRg st="3" end="3"/>
                                            </p:txEl>
                                          </p:spTgt>
                                        </p:tgtEl>
                                        <p:attrNameLst>
                                          <p:attrName>fill.type</p:attrName>
                                        </p:attrNameLst>
                                      </p:cBhvr>
                                      <p:to>
                                        <p:strVal val="solid"/>
                                      </p:to>
                                    </p:set>
                                  </p:childTnLst>
                                </p:cTn>
                              </p:par>
                            </p:childTnLst>
                          </p:cTn>
                        </p:par>
                        <p:par>
                          <p:cTn id="22" fill="hold">
                            <p:stCondLst>
                              <p:cond delay="1056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21521">
                                            <p:txEl>
                                              <p:pRg st="4" end="4"/>
                                            </p:txEl>
                                          </p:spTgt>
                                        </p:tgtEl>
                                        <p:attrNameLst>
                                          <p:attrName>style.visibility</p:attrName>
                                        </p:attrNameLst>
                                      </p:cBhvr>
                                      <p:to>
                                        <p:strVal val="visible"/>
                                      </p:to>
                                    </p:set>
                                    <p:anim calcmode="discrete" valueType="clr">
                                      <p:cBhvr override="childStyle">
                                        <p:cTn id="25" dur="80"/>
                                        <p:tgtEl>
                                          <p:spTgt spid="21521">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1521">
                                            <p:txEl>
                                              <p:pRg st="4" end="4"/>
                                            </p:txEl>
                                          </p:spTgt>
                                        </p:tgtEl>
                                        <p:attrNameLst>
                                          <p:attrName>fillcolor</p:attrName>
                                        </p:attrNameLst>
                                      </p:cBhvr>
                                      <p:tavLst>
                                        <p:tav tm="0">
                                          <p:val>
                                            <p:clrVal>
                                              <a:schemeClr val="accent2"/>
                                            </p:clrVal>
                                          </p:val>
                                        </p:tav>
                                        <p:tav tm="50000">
                                          <p:val>
                                            <p:clrVal>
                                              <a:schemeClr val="hlink"/>
                                            </p:clrVal>
                                          </p:val>
                                        </p:tav>
                                      </p:tavLst>
                                    </p:anim>
                                    <p:set>
                                      <p:cBhvr>
                                        <p:cTn id="27" dur="80"/>
                                        <p:tgtEl>
                                          <p:spTgt spid="21521">
                                            <p:txEl>
                                              <p:pRg st="4" end="4"/>
                                            </p:txEl>
                                          </p:spTgt>
                                        </p:tgtEl>
                                        <p:attrNameLst>
                                          <p:attrName>fill.type</p:attrName>
                                        </p:attrNameLst>
                                      </p:cBhvr>
                                      <p:to>
                                        <p:strVal val="solid"/>
                                      </p:to>
                                    </p:set>
                                  </p:childTnLst>
                                </p:cTn>
                              </p:par>
                            </p:childTnLst>
                          </p:cTn>
                        </p:par>
                        <p:par>
                          <p:cTn id="28" fill="hold">
                            <p:stCondLst>
                              <p:cond delay="1272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21521">
                                            <p:txEl>
                                              <p:pRg st="5" end="5"/>
                                            </p:txEl>
                                          </p:spTgt>
                                        </p:tgtEl>
                                        <p:attrNameLst>
                                          <p:attrName>style.visibility</p:attrName>
                                        </p:attrNameLst>
                                      </p:cBhvr>
                                      <p:to>
                                        <p:strVal val="visible"/>
                                      </p:to>
                                    </p:set>
                                    <p:anim calcmode="discrete" valueType="clr">
                                      <p:cBhvr override="childStyle">
                                        <p:cTn id="31" dur="80"/>
                                        <p:tgtEl>
                                          <p:spTgt spid="21521">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21521">
                                            <p:txEl>
                                              <p:pRg st="5" end="5"/>
                                            </p:txEl>
                                          </p:spTgt>
                                        </p:tgtEl>
                                        <p:attrNameLst>
                                          <p:attrName>fillcolor</p:attrName>
                                        </p:attrNameLst>
                                      </p:cBhvr>
                                      <p:tavLst>
                                        <p:tav tm="0">
                                          <p:val>
                                            <p:clrVal>
                                              <a:schemeClr val="accent2"/>
                                            </p:clrVal>
                                          </p:val>
                                        </p:tav>
                                        <p:tav tm="50000">
                                          <p:val>
                                            <p:clrVal>
                                              <a:schemeClr val="hlink"/>
                                            </p:clrVal>
                                          </p:val>
                                        </p:tav>
                                      </p:tavLst>
                                    </p:anim>
                                    <p:set>
                                      <p:cBhvr>
                                        <p:cTn id="33" dur="80"/>
                                        <p:tgtEl>
                                          <p:spTgt spid="21521">
                                            <p:txEl>
                                              <p:pRg st="5" end="5"/>
                                            </p:txEl>
                                          </p:spTgt>
                                        </p:tgtEl>
                                        <p:attrNameLst>
                                          <p:attrName>fill.type</p:attrName>
                                        </p:attrNameLst>
                                      </p:cBhvr>
                                      <p:to>
                                        <p:strVal val="solid"/>
                                      </p:to>
                                    </p:set>
                                  </p:childTnLst>
                                </p:cTn>
                              </p:par>
                            </p:childTnLst>
                          </p:cTn>
                        </p:par>
                        <p:par>
                          <p:cTn id="34" fill="hold">
                            <p:stCondLst>
                              <p:cond delay="16840"/>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21521">
                                            <p:txEl>
                                              <p:pRg st="6" end="6"/>
                                            </p:txEl>
                                          </p:spTgt>
                                        </p:tgtEl>
                                        <p:attrNameLst>
                                          <p:attrName>style.visibility</p:attrName>
                                        </p:attrNameLst>
                                      </p:cBhvr>
                                      <p:to>
                                        <p:strVal val="visible"/>
                                      </p:to>
                                    </p:set>
                                    <p:anim calcmode="discrete" valueType="clr">
                                      <p:cBhvr override="childStyle">
                                        <p:cTn id="37" dur="80"/>
                                        <p:tgtEl>
                                          <p:spTgt spid="21521">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21521">
                                            <p:txEl>
                                              <p:pRg st="6" end="6"/>
                                            </p:txEl>
                                          </p:spTgt>
                                        </p:tgtEl>
                                        <p:attrNameLst>
                                          <p:attrName>fillcolor</p:attrName>
                                        </p:attrNameLst>
                                      </p:cBhvr>
                                      <p:tavLst>
                                        <p:tav tm="0">
                                          <p:val>
                                            <p:clrVal>
                                              <a:schemeClr val="accent2"/>
                                            </p:clrVal>
                                          </p:val>
                                        </p:tav>
                                        <p:tav tm="50000">
                                          <p:val>
                                            <p:clrVal>
                                              <a:schemeClr val="hlink"/>
                                            </p:clrVal>
                                          </p:val>
                                        </p:tav>
                                      </p:tavLst>
                                    </p:anim>
                                    <p:set>
                                      <p:cBhvr>
                                        <p:cTn id="39" dur="80"/>
                                        <p:tgtEl>
                                          <p:spTgt spid="21521">
                                            <p:txEl>
                                              <p:pRg st="6" end="6"/>
                                            </p:txEl>
                                          </p:spTgt>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21521">
                                            <p:txEl>
                                              <p:pRg st="8" end="8"/>
                                            </p:txEl>
                                          </p:spTgt>
                                        </p:tgtEl>
                                        <p:attrNameLst>
                                          <p:attrName>style.visibility</p:attrName>
                                        </p:attrNameLst>
                                      </p:cBhvr>
                                      <p:to>
                                        <p:strVal val="visible"/>
                                      </p:to>
                                    </p:set>
                                    <p:anim calcmode="discrete" valueType="clr">
                                      <p:cBhvr override="childStyle">
                                        <p:cTn id="44" dur="80"/>
                                        <p:tgtEl>
                                          <p:spTgt spid="21521">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21521">
                                            <p:txEl>
                                              <p:pRg st="8" end="8"/>
                                            </p:txEl>
                                          </p:spTgt>
                                        </p:tgtEl>
                                        <p:attrNameLst>
                                          <p:attrName>fillcolor</p:attrName>
                                        </p:attrNameLst>
                                      </p:cBhvr>
                                      <p:tavLst>
                                        <p:tav tm="0">
                                          <p:val>
                                            <p:clrVal>
                                              <a:schemeClr val="accent2"/>
                                            </p:clrVal>
                                          </p:val>
                                        </p:tav>
                                        <p:tav tm="50000">
                                          <p:val>
                                            <p:clrVal>
                                              <a:schemeClr val="hlink"/>
                                            </p:clrVal>
                                          </p:val>
                                        </p:tav>
                                      </p:tavLst>
                                    </p:anim>
                                    <p:set>
                                      <p:cBhvr>
                                        <p:cTn id="46" dur="80"/>
                                        <p:tgtEl>
                                          <p:spTgt spid="21521">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21"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5" name="Picture 5" descr="inmgr2"/>
          <p:cNvPicPr>
            <a:picLocks noChangeAspect="1" noChangeArrowheads="1"/>
          </p:cNvPicPr>
          <p:nvPr/>
        </p:nvPicPr>
        <p:blipFill>
          <a:blip r:embed="rId2" cstate="print"/>
          <a:srcRect/>
          <a:stretch>
            <a:fillRect/>
          </a:stretch>
        </p:blipFill>
        <p:spPr bwMode="auto">
          <a:xfrm>
            <a:off x="0" y="223838"/>
            <a:ext cx="2447925" cy="6408737"/>
          </a:xfrm>
          <a:prstGeom prst="rect">
            <a:avLst/>
          </a:prstGeom>
          <a:noFill/>
        </p:spPr>
      </p:pic>
      <p:pic>
        <p:nvPicPr>
          <p:cNvPr id="117767" name="Picture 7" descr="inmgrdt"/>
          <p:cNvPicPr>
            <a:picLocks noChangeAspect="1" noChangeArrowheads="1"/>
          </p:cNvPicPr>
          <p:nvPr/>
        </p:nvPicPr>
        <p:blipFill>
          <a:blip r:embed="rId3" cstate="print"/>
          <a:srcRect/>
          <a:stretch>
            <a:fillRect/>
          </a:stretch>
        </p:blipFill>
        <p:spPr bwMode="auto">
          <a:xfrm>
            <a:off x="2484438" y="141288"/>
            <a:ext cx="3816350" cy="5087937"/>
          </a:xfrm>
          <a:prstGeom prst="rect">
            <a:avLst/>
          </a:prstGeom>
          <a:noFill/>
        </p:spPr>
      </p:pic>
      <p:sp>
        <p:nvSpPr>
          <p:cNvPr id="117770" name="Rectangle 10"/>
          <p:cNvSpPr>
            <a:spLocks noChangeArrowheads="1"/>
          </p:cNvSpPr>
          <p:nvPr/>
        </p:nvSpPr>
        <p:spPr bwMode="auto">
          <a:xfrm>
            <a:off x="2555875" y="5373688"/>
            <a:ext cx="6516688" cy="1341437"/>
          </a:xfrm>
          <a:prstGeom prst="rect">
            <a:avLst/>
          </a:prstGeom>
          <a:noFill/>
          <a:ln w="9525">
            <a:noFill/>
            <a:miter lim="800000"/>
            <a:headEnd/>
            <a:tailEnd/>
          </a:ln>
          <a:effectLst/>
        </p:spPr>
        <p:txBody>
          <a:bodyPr lIns="92075" tIns="46038" rIns="92075" bIns="46038" anchor="ctr"/>
          <a:lstStyle/>
          <a:p>
            <a:pPr defTabSz="762000">
              <a:spcAft>
                <a:spcPts val="600"/>
              </a:spcAft>
            </a:pPr>
            <a:r>
              <a:rPr lang="es-ES" sz="1800">
                <a:latin typeface="Arial" charset="0"/>
              </a:rPr>
              <a:t>En las esculturas de esta etapa, Cano alcanzó la plenitud de su estilo, basado en la </a:t>
            </a:r>
            <a:r>
              <a:rPr lang="es-ES" sz="1800" b="1">
                <a:latin typeface="Arial" charset="0"/>
              </a:rPr>
              <a:t>idealización</a:t>
            </a:r>
            <a:r>
              <a:rPr lang="es-ES" sz="1800">
                <a:latin typeface="Arial" charset="0"/>
              </a:rPr>
              <a:t> y en la </a:t>
            </a:r>
            <a:r>
              <a:rPr lang="es-ES" sz="1800" b="1">
                <a:latin typeface="Arial" charset="0"/>
              </a:rPr>
              <a:t>delicadeza formal</a:t>
            </a:r>
            <a:r>
              <a:rPr lang="es-ES" sz="1800">
                <a:latin typeface="Arial" charset="0"/>
              </a:rPr>
              <a:t>, aplicándolo generalmente a </a:t>
            </a:r>
            <a:r>
              <a:rPr lang="es-ES" sz="1800" b="1">
                <a:latin typeface="Arial" charset="0"/>
              </a:rPr>
              <a:t>figuras de escaso tamaño</a:t>
            </a:r>
            <a:r>
              <a:rPr lang="es-ES" sz="1800">
                <a:latin typeface="Arial" charset="0"/>
              </a:rPr>
              <a:t>. </a:t>
            </a:r>
          </a:p>
        </p:txBody>
      </p:sp>
      <p:sp>
        <p:nvSpPr>
          <p:cNvPr id="117772" name="Rectangle 12"/>
          <p:cNvSpPr>
            <a:spLocks noChangeArrowheads="1"/>
          </p:cNvSpPr>
          <p:nvPr/>
        </p:nvSpPr>
        <p:spPr bwMode="auto">
          <a:xfrm>
            <a:off x="6300788" y="476250"/>
            <a:ext cx="2808287" cy="4608513"/>
          </a:xfrm>
          <a:prstGeom prst="rect">
            <a:avLst/>
          </a:prstGeom>
          <a:noFill/>
          <a:ln w="9525">
            <a:noFill/>
            <a:miter lim="800000"/>
            <a:headEnd/>
            <a:tailEnd/>
          </a:ln>
          <a:effectLst/>
        </p:spPr>
        <p:txBody>
          <a:bodyPr lIns="92075" tIns="46038" rIns="92075" bIns="46038"/>
          <a:lstStyle/>
          <a:p>
            <a:pPr defTabSz="762000">
              <a:lnSpc>
                <a:spcPct val="80000"/>
              </a:lnSpc>
              <a:spcBef>
                <a:spcPct val="20000"/>
              </a:spcBef>
              <a:spcAft>
                <a:spcPts val="600"/>
              </a:spcAft>
            </a:pPr>
            <a:r>
              <a:rPr lang="es-ES" sz="2000">
                <a:latin typeface="Arial" charset="0"/>
              </a:rPr>
              <a:t>El suave giro de la cabeza y la disposición lateral de las manos rompen el acostumbrado diseño simétrico, en un gesto que acentúa su exquisita gracia.</a:t>
            </a:r>
          </a:p>
          <a:p>
            <a:pPr defTabSz="762000">
              <a:lnSpc>
                <a:spcPct val="80000"/>
              </a:lnSpc>
              <a:spcBef>
                <a:spcPct val="20000"/>
              </a:spcBef>
              <a:spcAft>
                <a:spcPts val="600"/>
              </a:spcAft>
            </a:pPr>
            <a:r>
              <a:rPr lang="es-ES" sz="2000">
                <a:latin typeface="Arial" charset="0"/>
              </a:rPr>
              <a:t>El manto, de amplios pliegues, se recoge a la altura de los pies, determinando el aspecto fusiforme que es habitual en sus imágenes.</a:t>
            </a:r>
          </a:p>
        </p:txBody>
      </p:sp>
      <p:sp>
        <p:nvSpPr>
          <p:cNvPr id="117773" name="Rectangle 13"/>
          <p:cNvSpPr>
            <a:spLocks noChangeArrowheads="1"/>
          </p:cNvSpPr>
          <p:nvPr/>
        </p:nvSpPr>
        <p:spPr bwMode="auto">
          <a:xfrm>
            <a:off x="1908175" y="306388"/>
            <a:ext cx="3910013" cy="396875"/>
          </a:xfrm>
          <a:prstGeom prst="rect">
            <a:avLst/>
          </a:prstGeom>
          <a:noFill/>
          <a:ln w="12700">
            <a:noFill/>
            <a:miter lim="800000"/>
            <a:headEnd type="none" w="sm" len="sm"/>
            <a:tailEnd type="none" w="sm" len="sm"/>
          </a:ln>
          <a:effectLst/>
        </p:spPr>
        <p:txBody>
          <a:bodyPr wrap="none">
            <a:spAutoFit/>
          </a:bodyPr>
          <a:lstStyle/>
          <a:p>
            <a:r>
              <a:rPr lang="es-ES" sz="2000" b="1" i="1">
                <a:solidFill>
                  <a:schemeClr val="bg1"/>
                </a:solidFill>
                <a:latin typeface="Arial" charset="0"/>
              </a:rPr>
              <a:t>Inmaculada Concepción </a:t>
            </a:r>
            <a:r>
              <a:rPr lang="es-ES" sz="2000">
                <a:solidFill>
                  <a:schemeClr val="bg1"/>
                </a:solidFill>
                <a:latin typeface="Arial" charset="0"/>
              </a:rPr>
              <a:t>(1655)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17772">
                                            <p:txEl>
                                              <p:pRg st="0" end="0"/>
                                            </p:txEl>
                                          </p:spTgt>
                                        </p:tgtEl>
                                        <p:attrNameLst>
                                          <p:attrName>style.visibility</p:attrName>
                                        </p:attrNameLst>
                                      </p:cBhvr>
                                      <p:to>
                                        <p:strVal val="visible"/>
                                      </p:to>
                                    </p:set>
                                    <p:anim calcmode="discrete" valueType="clr">
                                      <p:cBhvr override="childStyle">
                                        <p:cTn id="7" dur="80"/>
                                        <p:tgtEl>
                                          <p:spTgt spid="11777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777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17772">
                                            <p:txEl>
                                              <p:pRg st="0" end="0"/>
                                            </p:txEl>
                                          </p:spTgt>
                                        </p:tgtEl>
                                        <p:attrNameLst>
                                          <p:attrName>fill.type</p:attrName>
                                        </p:attrNameLst>
                                      </p:cBhvr>
                                      <p:to>
                                        <p:strVal val="solid"/>
                                      </p:to>
                                    </p:set>
                                  </p:childTnLst>
                                </p:cTn>
                              </p:par>
                            </p:childTnLst>
                          </p:cTn>
                        </p:par>
                        <p:par>
                          <p:cTn id="10" fill="hold">
                            <p:stCondLst>
                              <p:cond delay="504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17772">
                                            <p:txEl>
                                              <p:pRg st="1" end="1"/>
                                            </p:txEl>
                                          </p:spTgt>
                                        </p:tgtEl>
                                        <p:attrNameLst>
                                          <p:attrName>style.visibility</p:attrName>
                                        </p:attrNameLst>
                                      </p:cBhvr>
                                      <p:to>
                                        <p:strVal val="visible"/>
                                      </p:to>
                                    </p:set>
                                    <p:anim calcmode="discrete" valueType="clr">
                                      <p:cBhvr override="childStyle">
                                        <p:cTn id="13" dur="80"/>
                                        <p:tgtEl>
                                          <p:spTgt spid="11777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17772">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117772">
                                            <p:txEl>
                                              <p:pRg st="1" end="1"/>
                                            </p:txEl>
                                          </p:spTgt>
                                        </p:tgtEl>
                                        <p:attrNameLst>
                                          <p:attrName>fill.type</p:attrName>
                                        </p:attrNameLst>
                                      </p:cBhvr>
                                      <p:to>
                                        <p:strVal val="solid"/>
                                      </p:to>
                                    </p:set>
                                  </p:childTnLst>
                                </p:cTn>
                              </p:par>
                            </p:childTnLst>
                          </p:cTn>
                        </p:par>
                        <p:par>
                          <p:cTn id="16" fill="hold">
                            <p:stCondLst>
                              <p:cond delay="948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17770">
                                            <p:txEl>
                                              <p:pRg st="0" end="0"/>
                                            </p:txEl>
                                          </p:spTgt>
                                        </p:tgtEl>
                                        <p:attrNameLst>
                                          <p:attrName>style.visibility</p:attrName>
                                        </p:attrNameLst>
                                      </p:cBhvr>
                                      <p:to>
                                        <p:strVal val="visible"/>
                                      </p:to>
                                    </p:set>
                                    <p:anim calcmode="discrete" valueType="clr">
                                      <p:cBhvr override="childStyle">
                                        <p:cTn id="19" dur="80"/>
                                        <p:tgtEl>
                                          <p:spTgt spid="11777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17770">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11777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0" grpId="0" build="p" bldLvl="5"/>
      <p:bldP spid="117772"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5" name="Rectangle 5"/>
          <p:cNvSpPr>
            <a:spLocks noChangeArrowheads="1"/>
          </p:cNvSpPr>
          <p:nvPr/>
        </p:nvSpPr>
        <p:spPr bwMode="auto">
          <a:xfrm>
            <a:off x="5219700" y="1844675"/>
            <a:ext cx="3600450" cy="3889375"/>
          </a:xfrm>
          <a:prstGeom prst="rect">
            <a:avLst/>
          </a:prstGeom>
          <a:noFill/>
          <a:ln w="9525">
            <a:noFill/>
            <a:miter lim="800000"/>
            <a:headEnd/>
            <a:tailEnd/>
          </a:ln>
          <a:effectLst/>
        </p:spPr>
        <p:txBody>
          <a:bodyPr lIns="92075" tIns="46038" rIns="92075" bIns="46038"/>
          <a:lstStyle/>
          <a:p>
            <a:pPr defTabSz="762000">
              <a:lnSpc>
                <a:spcPct val="80000"/>
              </a:lnSpc>
              <a:spcBef>
                <a:spcPct val="20000"/>
              </a:spcBef>
              <a:spcAft>
                <a:spcPts val="600"/>
              </a:spcAft>
            </a:pPr>
            <a:r>
              <a:rPr lang="es-ES" sz="2000">
                <a:latin typeface="Arial" charset="0"/>
              </a:rPr>
              <a:t>Concibió sus figuras con un </a:t>
            </a:r>
            <a:r>
              <a:rPr lang="es-ES" sz="2000" b="1">
                <a:latin typeface="Arial" charset="0"/>
              </a:rPr>
              <a:t>penetrante ascetismo</a:t>
            </a:r>
            <a:r>
              <a:rPr lang="es-ES" sz="2000">
                <a:latin typeface="Arial" charset="0"/>
              </a:rPr>
              <a:t>, de gran </a:t>
            </a:r>
            <a:r>
              <a:rPr lang="es-ES" sz="2000" b="1">
                <a:latin typeface="Arial" charset="0"/>
              </a:rPr>
              <a:t>intensidad realista</a:t>
            </a:r>
            <a:r>
              <a:rPr lang="es-ES" sz="2000">
                <a:latin typeface="Arial" charset="0"/>
              </a:rPr>
              <a:t> y </a:t>
            </a:r>
            <a:r>
              <a:rPr lang="es-ES" sz="2000" b="1">
                <a:latin typeface="Arial" charset="0"/>
              </a:rPr>
              <a:t>apasionadas expresiones </a:t>
            </a:r>
            <a:r>
              <a:rPr lang="es-ES" sz="2000">
                <a:latin typeface="Arial" charset="0"/>
              </a:rPr>
              <a:t>de concentración interior. </a:t>
            </a:r>
          </a:p>
          <a:p>
            <a:pPr defTabSz="762000">
              <a:lnSpc>
                <a:spcPct val="80000"/>
              </a:lnSpc>
              <a:spcBef>
                <a:spcPct val="20000"/>
              </a:spcBef>
              <a:spcAft>
                <a:spcPts val="600"/>
              </a:spcAft>
            </a:pPr>
            <a:r>
              <a:rPr lang="es-ES" sz="2000">
                <a:latin typeface="Arial" charset="0"/>
              </a:rPr>
              <a:t>Aunque Gregorio Fernández ya lo había utilizado anteriormente, fue Mena quien popularizó este tema, con el que obtuvo gran éxito y uno de los ejemplos cumbres de la plástica española.</a:t>
            </a:r>
          </a:p>
        </p:txBody>
      </p:sp>
      <p:sp>
        <p:nvSpPr>
          <p:cNvPr id="143366" name="Rectangle 6"/>
          <p:cNvSpPr>
            <a:spLocks noChangeArrowheads="1"/>
          </p:cNvSpPr>
          <p:nvPr/>
        </p:nvSpPr>
        <p:spPr bwMode="auto">
          <a:xfrm>
            <a:off x="900113" y="5949950"/>
            <a:ext cx="5292725" cy="908050"/>
          </a:xfrm>
          <a:prstGeom prst="rect">
            <a:avLst/>
          </a:prstGeom>
          <a:noFill/>
          <a:ln w="9525" algn="ctr">
            <a:noFill/>
            <a:miter lim="800000"/>
            <a:headEnd/>
            <a:tailEnd/>
          </a:ln>
          <a:effectLst/>
        </p:spPr>
        <p:txBody>
          <a:bodyPr lIns="92075" tIns="46038" rIns="92075" bIns="46038" anchor="ctr"/>
          <a:lstStyle/>
          <a:p>
            <a:pPr defTabSz="762000">
              <a:spcAft>
                <a:spcPts val="600"/>
              </a:spcAft>
            </a:pPr>
            <a:r>
              <a:rPr lang="es-ES" sz="1800" b="1" i="1">
                <a:latin typeface="Arial" charset="0"/>
              </a:rPr>
              <a:t>San Francisco de Asís </a:t>
            </a:r>
            <a:r>
              <a:rPr lang="es-ES" sz="1800">
                <a:latin typeface="Arial" charset="0"/>
              </a:rPr>
              <a:t>(1663)</a:t>
            </a:r>
            <a:br>
              <a:rPr lang="es-ES" sz="1800">
                <a:latin typeface="Arial" charset="0"/>
              </a:rPr>
            </a:br>
            <a:r>
              <a:rPr lang="es-ES" sz="1800">
                <a:latin typeface="Arial" charset="0"/>
              </a:rPr>
              <a:t>Catedral de Toledo</a:t>
            </a:r>
          </a:p>
        </p:txBody>
      </p:sp>
      <p:pic>
        <p:nvPicPr>
          <p:cNvPr id="143368" name="Picture 2" descr="http://revistaatticus.es/wp-content/uploads/2010/07/San-Francisco-en-meditacion-Pedro-de-Mena.jpg.jpg"/>
          <p:cNvPicPr>
            <a:picLocks noChangeAspect="1" noChangeArrowheads="1"/>
          </p:cNvPicPr>
          <p:nvPr/>
        </p:nvPicPr>
        <p:blipFill>
          <a:blip r:embed="rId2" cstate="print"/>
          <a:srcRect/>
          <a:stretch>
            <a:fillRect/>
          </a:stretch>
        </p:blipFill>
        <p:spPr bwMode="auto">
          <a:xfrm>
            <a:off x="755650" y="260350"/>
            <a:ext cx="3744913" cy="5661025"/>
          </a:xfrm>
          <a:prstGeom prst="rect">
            <a:avLst/>
          </a:prstGeom>
          <a:noFill/>
          <a:ln w="9525">
            <a:noFill/>
            <a:miter lim="800000"/>
            <a:headEnd/>
            <a:tailEnd/>
          </a:ln>
          <a:effectLst/>
        </p:spPr>
      </p:pic>
      <p:sp>
        <p:nvSpPr>
          <p:cNvPr id="143369" name="Rectangle 9"/>
          <p:cNvSpPr>
            <a:spLocks noChangeArrowheads="1"/>
          </p:cNvSpPr>
          <p:nvPr/>
        </p:nvSpPr>
        <p:spPr bwMode="auto">
          <a:xfrm>
            <a:off x="4716463" y="0"/>
            <a:ext cx="3995737" cy="1719263"/>
          </a:xfrm>
          <a:prstGeom prst="rect">
            <a:avLst/>
          </a:prstGeom>
          <a:noFill/>
          <a:ln w="9525">
            <a:noFill/>
            <a:miter lim="800000"/>
            <a:headEnd/>
            <a:tailEnd/>
          </a:ln>
          <a:effectLst/>
        </p:spPr>
        <p:txBody>
          <a:bodyPr lIns="92075" tIns="46038" rIns="92075" bIns="46038" anchor="ctr"/>
          <a:lstStyle/>
          <a:p>
            <a:pPr algn="ctr" defTabSz="762000"/>
            <a:r>
              <a:rPr lang="es-ES" sz="2800" b="1">
                <a:latin typeface="Arial" charset="0"/>
              </a:rPr>
              <a:t>La escuela granadina:</a:t>
            </a:r>
            <a:br>
              <a:rPr lang="es-ES" sz="2800" b="1">
                <a:latin typeface="Arial" charset="0"/>
              </a:rPr>
            </a:br>
            <a:r>
              <a:rPr lang="es-ES" sz="2800" b="1">
                <a:solidFill>
                  <a:srgbClr val="993300"/>
                </a:solidFill>
                <a:latin typeface="Arial" charset="0"/>
              </a:rPr>
              <a:t>PEDRO DE MENA</a:t>
            </a:r>
            <a:r>
              <a:rPr lang="es-ES" sz="2800" b="1">
                <a:latin typeface="Arial" charset="0"/>
              </a:rPr>
              <a:t> (1628-1688)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43365">
                                            <p:txEl>
                                              <p:pRg st="0" end="0"/>
                                            </p:txEl>
                                          </p:spTgt>
                                        </p:tgtEl>
                                        <p:attrNameLst>
                                          <p:attrName>style.visibility</p:attrName>
                                        </p:attrNameLst>
                                      </p:cBhvr>
                                      <p:to>
                                        <p:strVal val="visible"/>
                                      </p:to>
                                    </p:set>
                                    <p:anim calcmode="discrete" valueType="clr">
                                      <p:cBhvr override="childStyle">
                                        <p:cTn id="7" dur="80"/>
                                        <p:tgtEl>
                                          <p:spTgt spid="14336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336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43365">
                                            <p:txEl>
                                              <p:pRg st="0" end="0"/>
                                            </p:txEl>
                                          </p:spTgt>
                                        </p:tgtEl>
                                        <p:attrNameLst>
                                          <p:attrName>fill.type</p:attrName>
                                        </p:attrNameLst>
                                      </p:cBhvr>
                                      <p:to>
                                        <p:strVal val="solid"/>
                                      </p:to>
                                    </p:set>
                                  </p:childTnLst>
                                </p:cTn>
                              </p:par>
                            </p:childTnLst>
                          </p:cTn>
                        </p:par>
                        <p:par>
                          <p:cTn id="10" fill="hold">
                            <p:stCondLst>
                              <p:cond delay="46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43365">
                                            <p:txEl>
                                              <p:pRg st="1" end="1"/>
                                            </p:txEl>
                                          </p:spTgt>
                                        </p:tgtEl>
                                        <p:attrNameLst>
                                          <p:attrName>style.visibility</p:attrName>
                                        </p:attrNameLst>
                                      </p:cBhvr>
                                      <p:to>
                                        <p:strVal val="visible"/>
                                      </p:to>
                                    </p:set>
                                    <p:anim calcmode="discrete" valueType="clr">
                                      <p:cBhvr override="childStyle">
                                        <p:cTn id="13" dur="80"/>
                                        <p:tgtEl>
                                          <p:spTgt spid="14336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43365">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14336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Rectangle 6"/>
          <p:cNvSpPr>
            <a:spLocks noChangeArrowheads="1"/>
          </p:cNvSpPr>
          <p:nvPr/>
        </p:nvSpPr>
        <p:spPr bwMode="auto">
          <a:xfrm>
            <a:off x="755650" y="5562600"/>
            <a:ext cx="3995738" cy="962025"/>
          </a:xfrm>
          <a:prstGeom prst="rect">
            <a:avLst/>
          </a:prstGeom>
          <a:noFill/>
          <a:ln w="9525" algn="ctr">
            <a:noFill/>
            <a:miter lim="800000"/>
            <a:headEnd/>
            <a:tailEnd/>
          </a:ln>
          <a:effectLst/>
        </p:spPr>
        <p:txBody>
          <a:bodyPr lIns="92075" tIns="46038" rIns="92075" bIns="46038" anchor="ctr"/>
          <a:lstStyle/>
          <a:p>
            <a:pPr defTabSz="762000">
              <a:spcAft>
                <a:spcPts val="600"/>
              </a:spcAft>
            </a:pPr>
            <a:r>
              <a:rPr lang="es-ES" sz="1800" b="1">
                <a:solidFill>
                  <a:srgbClr val="993300"/>
                </a:solidFill>
                <a:latin typeface="Arial" charset="0"/>
              </a:rPr>
              <a:t>Pedro de Mena</a:t>
            </a:r>
            <a:r>
              <a:rPr lang="es-ES" sz="1800" b="1">
                <a:latin typeface="Arial" charset="0"/>
              </a:rPr>
              <a:t>, Dolorosa</a:t>
            </a:r>
            <a:r>
              <a:rPr lang="es-ES" sz="1800" b="1" i="1">
                <a:latin typeface="Arial" charset="0"/>
              </a:rPr>
              <a:t/>
            </a:r>
            <a:br>
              <a:rPr lang="es-ES" sz="1800" b="1" i="1">
                <a:latin typeface="Arial" charset="0"/>
              </a:rPr>
            </a:br>
            <a:endParaRPr lang="es-ES" sz="1800">
              <a:latin typeface="Arial" charset="0"/>
            </a:endParaRPr>
          </a:p>
        </p:txBody>
      </p:sp>
      <p:sp>
        <p:nvSpPr>
          <p:cNvPr id="24586" name="Rectangle 10"/>
          <p:cNvSpPr>
            <a:spLocks noChangeArrowheads="1"/>
          </p:cNvSpPr>
          <p:nvPr/>
        </p:nvSpPr>
        <p:spPr bwMode="auto">
          <a:xfrm>
            <a:off x="4932363" y="1484313"/>
            <a:ext cx="3887787" cy="4414837"/>
          </a:xfrm>
          <a:prstGeom prst="rect">
            <a:avLst/>
          </a:prstGeom>
          <a:noFill/>
          <a:ln w="9525">
            <a:noFill/>
            <a:miter lim="800000"/>
            <a:headEnd/>
            <a:tailEnd/>
          </a:ln>
          <a:effectLst/>
        </p:spPr>
        <p:txBody>
          <a:bodyPr lIns="92075" tIns="46038" rIns="92075" bIns="46038"/>
          <a:lstStyle/>
          <a:p>
            <a:pPr defTabSz="762000">
              <a:lnSpc>
                <a:spcPct val="80000"/>
              </a:lnSpc>
              <a:spcBef>
                <a:spcPct val="20000"/>
              </a:spcBef>
              <a:spcAft>
                <a:spcPts val="600"/>
              </a:spcAft>
            </a:pPr>
            <a:r>
              <a:rPr lang="es-ES" sz="2000">
                <a:latin typeface="Arial" charset="0"/>
              </a:rPr>
              <a:t>Su producción está integrada casi en su totalidad por imágenes aisladas, con las que definió una </a:t>
            </a:r>
            <a:r>
              <a:rPr lang="es-ES" sz="2000" b="1">
                <a:latin typeface="Arial" charset="0"/>
              </a:rPr>
              <a:t>iconografía devocional</a:t>
            </a:r>
            <a:r>
              <a:rPr lang="es-ES" sz="2000">
                <a:latin typeface="Arial" charset="0"/>
              </a:rPr>
              <a:t> de gran éxito, lo que motivó la frecuente repetición de muchos de sus tipos, creando así auténticas </a:t>
            </a:r>
            <a:r>
              <a:rPr lang="es-ES" sz="2000" b="1">
                <a:latin typeface="Arial" charset="0"/>
              </a:rPr>
              <a:t>series</a:t>
            </a:r>
            <a:r>
              <a:rPr lang="es-ES" sz="2000">
                <a:latin typeface="Arial" charset="0"/>
              </a:rPr>
              <a:t>.</a:t>
            </a:r>
          </a:p>
          <a:p>
            <a:pPr defTabSz="762000">
              <a:lnSpc>
                <a:spcPct val="80000"/>
              </a:lnSpc>
              <a:spcBef>
                <a:spcPct val="20000"/>
              </a:spcBef>
              <a:spcAft>
                <a:spcPts val="600"/>
              </a:spcAft>
            </a:pPr>
            <a:r>
              <a:rPr lang="es-ES" sz="2000">
                <a:latin typeface="Arial" charset="0"/>
              </a:rPr>
              <a:t>En este capítulo destacan San Francisco de Asís, Inmaculadas, San Antonio y el Niño, San José y el Niño, santos jesuitas, etc.</a:t>
            </a:r>
          </a:p>
        </p:txBody>
      </p:sp>
      <p:pic>
        <p:nvPicPr>
          <p:cNvPr id="24588" name="Picture 2" descr="http://lostonsite.files.wordpress.com/2010/08/16-pedro-de-mena-dolorosa-mater-dolorosa-hacia-1670-1675.jpg"/>
          <p:cNvPicPr>
            <a:picLocks noChangeAspect="1" noChangeArrowheads="1"/>
          </p:cNvPicPr>
          <p:nvPr/>
        </p:nvPicPr>
        <p:blipFill>
          <a:blip r:embed="rId2" cstate="print"/>
          <a:srcRect/>
          <a:stretch>
            <a:fillRect/>
          </a:stretch>
        </p:blipFill>
        <p:spPr bwMode="auto">
          <a:xfrm>
            <a:off x="468313" y="333375"/>
            <a:ext cx="3695700" cy="4732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4586">
                                            <p:txEl>
                                              <p:pRg st="0" end="0"/>
                                            </p:txEl>
                                          </p:spTgt>
                                        </p:tgtEl>
                                        <p:attrNameLst>
                                          <p:attrName>style.visibility</p:attrName>
                                        </p:attrNameLst>
                                      </p:cBhvr>
                                      <p:to>
                                        <p:strVal val="visible"/>
                                      </p:to>
                                    </p:set>
                                    <p:anim calcmode="discrete" valueType="clr">
                                      <p:cBhvr override="childStyle">
                                        <p:cTn id="7" dur="80"/>
                                        <p:tgtEl>
                                          <p:spTgt spid="2458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58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4586">
                                            <p:txEl>
                                              <p:pRg st="0" end="0"/>
                                            </p:txEl>
                                          </p:spTgt>
                                        </p:tgtEl>
                                        <p:attrNameLst>
                                          <p:attrName>fill.type</p:attrName>
                                        </p:attrNameLst>
                                      </p:cBhvr>
                                      <p:to>
                                        <p:strVal val="solid"/>
                                      </p:to>
                                    </p:set>
                                  </p:childTnLst>
                                </p:cTn>
                              </p:par>
                            </p:childTnLst>
                          </p:cTn>
                        </p:par>
                        <p:par>
                          <p:cTn id="10" fill="hold">
                            <p:stCondLst>
                              <p:cond delay="772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24586">
                                            <p:txEl>
                                              <p:pRg st="1" end="1"/>
                                            </p:txEl>
                                          </p:spTgt>
                                        </p:tgtEl>
                                        <p:attrNameLst>
                                          <p:attrName>style.visibility</p:attrName>
                                        </p:attrNameLst>
                                      </p:cBhvr>
                                      <p:to>
                                        <p:strVal val="visible"/>
                                      </p:to>
                                    </p:set>
                                    <p:anim calcmode="discrete" valueType="clr">
                                      <p:cBhvr override="childStyle">
                                        <p:cTn id="13" dur="80"/>
                                        <p:tgtEl>
                                          <p:spTgt spid="2458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4586">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2458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6"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1" name="Rectangle 5"/>
          <p:cNvSpPr>
            <a:spLocks noChangeArrowheads="1"/>
          </p:cNvSpPr>
          <p:nvPr/>
        </p:nvSpPr>
        <p:spPr bwMode="auto">
          <a:xfrm>
            <a:off x="4356100" y="4941888"/>
            <a:ext cx="3455988" cy="1295400"/>
          </a:xfrm>
          <a:prstGeom prst="rect">
            <a:avLst/>
          </a:prstGeom>
          <a:noFill/>
          <a:ln w="9525" algn="ctr">
            <a:noFill/>
            <a:miter lim="800000"/>
            <a:headEnd/>
            <a:tailEnd/>
          </a:ln>
          <a:effectLst/>
        </p:spPr>
        <p:txBody>
          <a:bodyPr lIns="92075" tIns="46038" rIns="92075" bIns="46038" anchor="ctr"/>
          <a:lstStyle/>
          <a:p>
            <a:pPr defTabSz="762000">
              <a:spcAft>
                <a:spcPts val="600"/>
              </a:spcAft>
            </a:pPr>
            <a:r>
              <a:rPr lang="es-ES" sz="2000" b="1">
                <a:solidFill>
                  <a:srgbClr val="993300"/>
                </a:solidFill>
                <a:latin typeface="Arial" charset="0"/>
              </a:rPr>
              <a:t>Pedro de Mena,</a:t>
            </a:r>
            <a:r>
              <a:rPr lang="es-ES" sz="1800" b="1">
                <a:solidFill>
                  <a:srgbClr val="993300"/>
                </a:solidFill>
                <a:latin typeface="Arial" charset="0"/>
              </a:rPr>
              <a:t/>
            </a:r>
            <a:br>
              <a:rPr lang="es-ES" sz="1800" b="1">
                <a:solidFill>
                  <a:srgbClr val="993300"/>
                </a:solidFill>
                <a:latin typeface="Arial" charset="0"/>
              </a:rPr>
            </a:br>
            <a:r>
              <a:rPr lang="es-ES" sz="1800" b="1" i="1">
                <a:latin typeface="Arial" charset="0"/>
              </a:rPr>
              <a:t>Magdalena penitente </a:t>
            </a:r>
            <a:r>
              <a:rPr lang="es-ES" sz="1800" b="1">
                <a:latin typeface="Arial" charset="0"/>
              </a:rPr>
              <a:t>(1664) </a:t>
            </a:r>
            <a:r>
              <a:rPr lang="es-ES" sz="1800">
                <a:latin typeface="Arial" charset="0"/>
              </a:rPr>
              <a:t>Museo Nacional de Escultura (Valladolid)</a:t>
            </a:r>
          </a:p>
        </p:txBody>
      </p:sp>
      <p:sp>
        <p:nvSpPr>
          <p:cNvPr id="142342" name="Rectangle 6"/>
          <p:cNvSpPr>
            <a:spLocks noChangeArrowheads="1"/>
          </p:cNvSpPr>
          <p:nvPr/>
        </p:nvSpPr>
        <p:spPr bwMode="auto">
          <a:xfrm>
            <a:off x="4140200" y="620713"/>
            <a:ext cx="4464050" cy="3960812"/>
          </a:xfrm>
          <a:prstGeom prst="rect">
            <a:avLst/>
          </a:prstGeom>
          <a:noFill/>
          <a:ln w="9525">
            <a:noFill/>
            <a:miter lim="800000"/>
            <a:headEnd/>
            <a:tailEnd/>
          </a:ln>
          <a:effectLst/>
        </p:spPr>
        <p:txBody>
          <a:bodyPr lIns="92075" tIns="46038" rIns="92075" bIns="46038"/>
          <a:lstStyle/>
          <a:p>
            <a:pPr defTabSz="762000">
              <a:lnSpc>
                <a:spcPct val="80000"/>
              </a:lnSpc>
              <a:spcBef>
                <a:spcPct val="20000"/>
              </a:spcBef>
              <a:spcAft>
                <a:spcPts val="600"/>
              </a:spcAft>
            </a:pPr>
            <a:r>
              <a:rPr lang="es-ES" sz="2000">
                <a:latin typeface="Arial" charset="0"/>
              </a:rPr>
              <a:t>Mena utilizó los recursos del </a:t>
            </a:r>
            <a:r>
              <a:rPr lang="es-ES" sz="2000" b="1">
                <a:latin typeface="Arial" charset="0"/>
              </a:rPr>
              <a:t>efectismo naturalista</a:t>
            </a:r>
            <a:r>
              <a:rPr lang="es-ES" sz="2000">
                <a:latin typeface="Arial" charset="0"/>
              </a:rPr>
              <a:t> propios de la época.</a:t>
            </a:r>
          </a:p>
          <a:p>
            <a:pPr defTabSz="762000">
              <a:lnSpc>
                <a:spcPct val="80000"/>
              </a:lnSpc>
              <a:spcBef>
                <a:spcPct val="20000"/>
              </a:spcBef>
              <a:spcAft>
                <a:spcPts val="600"/>
              </a:spcAft>
            </a:pPr>
            <a:r>
              <a:rPr lang="es-ES" sz="2000">
                <a:latin typeface="Arial" charset="0"/>
              </a:rPr>
              <a:t>No obstante, consigue transformar lo concreto en </a:t>
            </a:r>
            <a:r>
              <a:rPr lang="es-ES" sz="2000" b="1">
                <a:latin typeface="Arial" charset="0"/>
              </a:rPr>
              <a:t>sobrenatural</a:t>
            </a:r>
            <a:r>
              <a:rPr lang="es-ES" sz="2000">
                <a:latin typeface="Arial" charset="0"/>
              </a:rPr>
              <a:t>, merced a la </a:t>
            </a:r>
            <a:r>
              <a:rPr lang="es-ES" sz="2000" b="1">
                <a:latin typeface="Arial" charset="0"/>
              </a:rPr>
              <a:t>emoción espiritual</a:t>
            </a:r>
            <a:r>
              <a:rPr lang="es-ES" sz="2000">
                <a:latin typeface="Arial" charset="0"/>
              </a:rPr>
              <a:t> que plasma en los </a:t>
            </a:r>
            <a:r>
              <a:rPr lang="es-ES" sz="2000" b="1">
                <a:latin typeface="Arial" charset="0"/>
              </a:rPr>
              <a:t>rostros</a:t>
            </a:r>
            <a:r>
              <a:rPr lang="es-ES" sz="2000">
                <a:latin typeface="Arial" charset="0"/>
              </a:rPr>
              <a:t>.</a:t>
            </a:r>
          </a:p>
          <a:p>
            <a:pPr defTabSz="762000">
              <a:lnSpc>
                <a:spcPct val="80000"/>
              </a:lnSpc>
              <a:spcBef>
                <a:spcPct val="20000"/>
              </a:spcBef>
              <a:spcAft>
                <a:spcPts val="600"/>
              </a:spcAft>
            </a:pPr>
            <a:r>
              <a:rPr lang="es-ES" sz="2000">
                <a:latin typeface="Arial" charset="0"/>
              </a:rPr>
              <a:t>Destaca el virtuosismo de la </a:t>
            </a:r>
            <a:r>
              <a:rPr lang="es-ES" sz="2000" b="1">
                <a:latin typeface="Arial" charset="0"/>
              </a:rPr>
              <a:t>talla</a:t>
            </a:r>
            <a:r>
              <a:rPr lang="es-ES" sz="2000">
                <a:latin typeface="Arial" charset="0"/>
              </a:rPr>
              <a:t>, con el que consigue magníficos </a:t>
            </a:r>
            <a:r>
              <a:rPr lang="es-ES" sz="2000" b="1">
                <a:latin typeface="Arial" charset="0"/>
              </a:rPr>
              <a:t>efectos realistas</a:t>
            </a:r>
            <a:r>
              <a:rPr lang="es-ES" sz="2000">
                <a:latin typeface="Arial" charset="0"/>
              </a:rPr>
              <a:t> en el tratamiento de las calidades</a:t>
            </a:r>
          </a:p>
        </p:txBody>
      </p:sp>
      <p:pic>
        <p:nvPicPr>
          <p:cNvPr id="142343" name="Picture 7" descr="Mena2"/>
          <p:cNvPicPr>
            <a:picLocks noChangeAspect="1" noChangeArrowheads="1"/>
          </p:cNvPicPr>
          <p:nvPr/>
        </p:nvPicPr>
        <p:blipFill>
          <a:blip r:embed="rId2" cstate="print"/>
          <a:srcRect/>
          <a:stretch>
            <a:fillRect/>
          </a:stretch>
        </p:blipFill>
        <p:spPr bwMode="auto">
          <a:xfrm>
            <a:off x="382588" y="0"/>
            <a:ext cx="3325812"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42342">
                                            <p:txEl>
                                              <p:pRg st="0" end="0"/>
                                            </p:txEl>
                                          </p:spTgt>
                                        </p:tgtEl>
                                        <p:attrNameLst>
                                          <p:attrName>style.visibility</p:attrName>
                                        </p:attrNameLst>
                                      </p:cBhvr>
                                      <p:to>
                                        <p:strVal val="visible"/>
                                      </p:to>
                                    </p:set>
                                    <p:anim calcmode="discrete" valueType="clr">
                                      <p:cBhvr override="childStyle">
                                        <p:cTn id="7" dur="80"/>
                                        <p:tgtEl>
                                          <p:spTgt spid="14234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234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42342">
                                            <p:txEl>
                                              <p:pRg st="0" end="0"/>
                                            </p:txEl>
                                          </p:spTgt>
                                        </p:tgtEl>
                                        <p:attrNameLst>
                                          <p:attrName>fill.type</p:attrName>
                                        </p:attrNameLst>
                                      </p:cBhvr>
                                      <p:to>
                                        <p:strVal val="solid"/>
                                      </p:to>
                                    </p:set>
                                  </p:childTnLst>
                                </p:cTn>
                              </p:par>
                            </p:childTnLst>
                          </p:cTn>
                        </p:par>
                        <p:par>
                          <p:cTn id="10" fill="hold">
                            <p:stCondLst>
                              <p:cond delay="252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42342">
                                            <p:txEl>
                                              <p:pRg st="1" end="1"/>
                                            </p:txEl>
                                          </p:spTgt>
                                        </p:tgtEl>
                                        <p:attrNameLst>
                                          <p:attrName>style.visibility</p:attrName>
                                        </p:attrNameLst>
                                      </p:cBhvr>
                                      <p:to>
                                        <p:strVal val="visible"/>
                                      </p:to>
                                    </p:set>
                                    <p:anim calcmode="discrete" valueType="clr">
                                      <p:cBhvr override="childStyle">
                                        <p:cTn id="13" dur="80"/>
                                        <p:tgtEl>
                                          <p:spTgt spid="14234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42342">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142342">
                                            <p:txEl>
                                              <p:pRg st="1" end="1"/>
                                            </p:txEl>
                                          </p:spTgt>
                                        </p:tgtEl>
                                        <p:attrNameLst>
                                          <p:attrName>fill.type</p:attrName>
                                        </p:attrNameLst>
                                      </p:cBhvr>
                                      <p:to>
                                        <p:strVal val="solid"/>
                                      </p:to>
                                    </p:set>
                                  </p:childTnLst>
                                </p:cTn>
                              </p:par>
                            </p:childTnLst>
                          </p:cTn>
                        </p:par>
                        <p:par>
                          <p:cTn id="16" fill="hold">
                            <p:stCondLst>
                              <p:cond delay="668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42342">
                                            <p:txEl>
                                              <p:pRg st="2" end="2"/>
                                            </p:txEl>
                                          </p:spTgt>
                                        </p:tgtEl>
                                        <p:attrNameLst>
                                          <p:attrName>style.visibility</p:attrName>
                                        </p:attrNameLst>
                                      </p:cBhvr>
                                      <p:to>
                                        <p:strVal val="visible"/>
                                      </p:to>
                                    </p:set>
                                    <p:anim calcmode="discrete" valueType="clr">
                                      <p:cBhvr override="childStyle">
                                        <p:cTn id="19" dur="80"/>
                                        <p:tgtEl>
                                          <p:spTgt spid="142342">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42342">
                                            <p:txEl>
                                              <p:pRg st="2" end="2"/>
                                            </p:txEl>
                                          </p:spTgt>
                                        </p:tgtEl>
                                        <p:attrNameLst>
                                          <p:attrName>fillcolor</p:attrName>
                                        </p:attrNameLst>
                                      </p:cBhvr>
                                      <p:tavLst>
                                        <p:tav tm="0">
                                          <p:val>
                                            <p:clrVal>
                                              <a:schemeClr val="accent2"/>
                                            </p:clrVal>
                                          </p:val>
                                        </p:tav>
                                        <p:tav tm="50000">
                                          <p:val>
                                            <p:clrVal>
                                              <a:schemeClr val="hlink"/>
                                            </p:clrVal>
                                          </p:val>
                                        </p:tav>
                                      </p:tavLst>
                                    </p:anim>
                                    <p:set>
                                      <p:cBhvr>
                                        <p:cTn id="21" dur="80"/>
                                        <p:tgtEl>
                                          <p:spTgt spid="142342">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2"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1" name="Picture 7"/>
          <p:cNvPicPr>
            <a:picLocks noChangeArrowheads="1"/>
          </p:cNvPicPr>
          <p:nvPr>
            <p:ph sz="half" idx="4294967295"/>
          </p:nvPr>
        </p:nvPicPr>
        <p:blipFill>
          <a:blip r:embed="rId2" cstate="print"/>
          <a:srcRect/>
          <a:stretch>
            <a:fillRect/>
          </a:stretch>
        </p:blipFill>
        <p:spPr>
          <a:xfrm>
            <a:off x="323850" y="1412875"/>
            <a:ext cx="3673475" cy="4968875"/>
          </a:xfrm>
          <a:prstGeom prst="rect">
            <a:avLst/>
          </a:prstGeom>
          <a:noFill/>
          <a:ln w="12700">
            <a:solidFill>
              <a:schemeClr val="tx1"/>
            </a:solidFill>
          </a:ln>
        </p:spPr>
      </p:pic>
      <p:sp>
        <p:nvSpPr>
          <p:cNvPr id="26629" name="Rectangle 5"/>
          <p:cNvSpPr>
            <a:spLocks noChangeArrowheads="1"/>
          </p:cNvSpPr>
          <p:nvPr/>
        </p:nvSpPr>
        <p:spPr bwMode="auto">
          <a:xfrm>
            <a:off x="5076825" y="6216650"/>
            <a:ext cx="3455988" cy="641350"/>
          </a:xfrm>
          <a:prstGeom prst="rect">
            <a:avLst/>
          </a:prstGeom>
          <a:noFill/>
          <a:ln w="9525">
            <a:noFill/>
            <a:miter lim="800000"/>
            <a:headEnd/>
            <a:tailEnd/>
          </a:ln>
          <a:effectLst/>
        </p:spPr>
        <p:txBody>
          <a:bodyPr lIns="92075" tIns="46038" rIns="92075" bIns="46038">
            <a:spAutoFit/>
          </a:bodyPr>
          <a:lstStyle/>
          <a:p>
            <a:pPr defTabSz="762000"/>
            <a:r>
              <a:rPr lang="es-ES" sz="1800" b="1" i="1">
                <a:latin typeface="Arial" charset="0"/>
              </a:rPr>
              <a:t>La oración en el huerto </a:t>
            </a:r>
            <a:r>
              <a:rPr lang="es-ES" sz="1800">
                <a:latin typeface="Arial" charset="0"/>
              </a:rPr>
              <a:t>(1752). Detalle</a:t>
            </a:r>
          </a:p>
        </p:txBody>
      </p:sp>
      <p:sp>
        <p:nvSpPr>
          <p:cNvPr id="26636" name="Rectangle 12"/>
          <p:cNvSpPr>
            <a:spLocks noChangeArrowheads="1"/>
          </p:cNvSpPr>
          <p:nvPr/>
        </p:nvSpPr>
        <p:spPr bwMode="auto">
          <a:xfrm>
            <a:off x="1619250" y="260350"/>
            <a:ext cx="6372225" cy="782638"/>
          </a:xfrm>
          <a:prstGeom prst="rect">
            <a:avLst/>
          </a:prstGeom>
          <a:noFill/>
          <a:ln w="9525">
            <a:noFill/>
            <a:miter lim="800000"/>
            <a:headEnd/>
            <a:tailEnd/>
          </a:ln>
          <a:effectLst/>
        </p:spPr>
        <p:txBody>
          <a:bodyPr lIns="92075" tIns="46038" rIns="92075" bIns="46038" anchor="ctr"/>
          <a:lstStyle/>
          <a:p>
            <a:pPr algn="ctr" defTabSz="762000"/>
            <a:r>
              <a:rPr lang="es-ES" sz="3200" b="1">
                <a:solidFill>
                  <a:srgbClr val="CC0066"/>
                </a:solidFill>
                <a:latin typeface="Arial" charset="0"/>
              </a:rPr>
              <a:t>El siglo XVIII y el gusto </a:t>
            </a:r>
            <a:r>
              <a:rPr lang="es-ES" sz="3200" b="1" i="1">
                <a:solidFill>
                  <a:srgbClr val="CC0066"/>
                </a:solidFill>
                <a:latin typeface="Arial" charset="0"/>
              </a:rPr>
              <a:t>rococó</a:t>
            </a:r>
            <a:r>
              <a:rPr lang="es-ES" sz="3200" b="1">
                <a:solidFill>
                  <a:srgbClr val="CC0066"/>
                </a:solidFill>
                <a:latin typeface="Arial" charset="0"/>
              </a:rPr>
              <a:t>:</a:t>
            </a:r>
            <a:r>
              <a:rPr lang="es-ES" sz="3200" b="1">
                <a:latin typeface="Arial" charset="0"/>
              </a:rPr>
              <a:t/>
            </a:r>
            <a:br>
              <a:rPr lang="es-ES" sz="3200" b="1">
                <a:latin typeface="Arial" charset="0"/>
              </a:rPr>
            </a:br>
            <a:r>
              <a:rPr lang="es-ES" b="1">
                <a:solidFill>
                  <a:srgbClr val="993300"/>
                </a:solidFill>
                <a:latin typeface="Arial" charset="0"/>
              </a:rPr>
              <a:t>FRANCISCO SALZILLO (1707-1783)</a:t>
            </a:r>
          </a:p>
        </p:txBody>
      </p:sp>
      <p:sp>
        <p:nvSpPr>
          <p:cNvPr id="26637" name="Rectangle 13"/>
          <p:cNvSpPr>
            <a:spLocks noChangeArrowheads="1"/>
          </p:cNvSpPr>
          <p:nvPr/>
        </p:nvSpPr>
        <p:spPr bwMode="auto">
          <a:xfrm>
            <a:off x="4391025" y="1773238"/>
            <a:ext cx="4752975" cy="3671887"/>
          </a:xfrm>
          <a:prstGeom prst="rect">
            <a:avLst/>
          </a:prstGeom>
          <a:noFill/>
          <a:ln w="9525">
            <a:noFill/>
            <a:miter lim="800000"/>
            <a:headEnd/>
            <a:tailEnd/>
          </a:ln>
          <a:effectLst/>
        </p:spPr>
        <p:txBody>
          <a:bodyPr lIns="92075" tIns="46038" rIns="92075" bIns="46038"/>
          <a:lstStyle/>
          <a:p>
            <a:pPr defTabSz="762000">
              <a:lnSpc>
                <a:spcPct val="80000"/>
              </a:lnSpc>
              <a:spcBef>
                <a:spcPct val="20000"/>
              </a:spcBef>
              <a:spcAft>
                <a:spcPts val="600"/>
              </a:spcAft>
            </a:pPr>
            <a:r>
              <a:rPr lang="es-ES" sz="1800">
                <a:solidFill>
                  <a:srgbClr val="000000"/>
                </a:solidFill>
                <a:latin typeface="Arial" charset="0"/>
              </a:rPr>
              <a:t>Representa la unión entre los siglos XVII y XVIII. Es un continuador de la tradición barroca  pero con mayor inclinación hacia el color y el movimiento.</a:t>
            </a:r>
            <a:r>
              <a:rPr lang="es-ES" sz="1800"/>
              <a:t> </a:t>
            </a:r>
            <a:r>
              <a:rPr lang="es-ES" sz="1800">
                <a:latin typeface="Arial" charset="0"/>
              </a:rPr>
              <a:t>Escultor de la escuela de Murcia, es un </a:t>
            </a:r>
            <a:r>
              <a:rPr lang="es-ES" sz="1800" b="1">
                <a:latin typeface="Arial" charset="0"/>
              </a:rPr>
              <a:t>intérprete popular</a:t>
            </a:r>
            <a:r>
              <a:rPr lang="es-ES" sz="1800">
                <a:latin typeface="Arial" charset="0"/>
              </a:rPr>
              <a:t> que desarrolla una gran actividad, siempre sustentada en una línea personal. En su copiosa obra se advierte al impecable técnico y al artista sensible.</a:t>
            </a:r>
          </a:p>
          <a:p>
            <a:pPr defTabSz="762000">
              <a:lnSpc>
                <a:spcPct val="80000"/>
              </a:lnSpc>
              <a:spcBef>
                <a:spcPct val="20000"/>
              </a:spcBef>
              <a:spcAft>
                <a:spcPts val="600"/>
              </a:spcAft>
            </a:pPr>
            <a:r>
              <a:rPr lang="es-ES" sz="1800">
                <a:latin typeface="Arial" charset="0"/>
              </a:rPr>
              <a:t>Su repertorio temático es amplio, y va desde los </a:t>
            </a:r>
            <a:r>
              <a:rPr lang="es-ES" sz="1800" b="1">
                <a:latin typeface="Arial" charset="0"/>
              </a:rPr>
              <a:t>pasos procesionales </a:t>
            </a:r>
            <a:r>
              <a:rPr lang="es-ES" sz="1800">
                <a:latin typeface="Arial" charset="0"/>
              </a:rPr>
              <a:t>a los </a:t>
            </a:r>
            <a:r>
              <a:rPr lang="es-ES" sz="1800" b="1">
                <a:latin typeface="Arial" charset="0"/>
              </a:rPr>
              <a:t>belenes</a:t>
            </a:r>
            <a:r>
              <a:rPr lang="es-ES" sz="1800">
                <a:latin typeface="Arial" charset="0"/>
              </a:rPr>
              <a:t> (que elabora a partir de los pesebres napolitanos), en los que recrea una escultura </a:t>
            </a:r>
            <a:r>
              <a:rPr lang="es-ES" sz="1800" b="1">
                <a:latin typeface="Arial" charset="0"/>
              </a:rPr>
              <a:t>realista</a:t>
            </a:r>
            <a:r>
              <a:rPr lang="es-ES" sz="1800">
                <a:latin typeface="Arial" charset="0"/>
              </a:rPr>
              <a:t> interpretada con extremo </a:t>
            </a:r>
            <a:r>
              <a:rPr lang="es-ES" sz="1800" b="1">
                <a:latin typeface="Arial" charset="0"/>
              </a:rPr>
              <a:t>virtuosismo</a:t>
            </a:r>
            <a:r>
              <a:rPr lang="es-ES" sz="1800">
                <a:latin typeface="Arial" charset="0"/>
              </a:rPr>
              <a:t>.</a:t>
            </a:r>
          </a:p>
          <a:p>
            <a:pPr defTabSz="762000">
              <a:lnSpc>
                <a:spcPct val="80000"/>
              </a:lnSpc>
              <a:spcBef>
                <a:spcPct val="20000"/>
              </a:spcBef>
              <a:spcAft>
                <a:spcPts val="600"/>
              </a:spcAft>
            </a:pPr>
            <a:r>
              <a:rPr lang="es-ES" sz="1800">
                <a:latin typeface="Arial" charset="0"/>
              </a:rPr>
              <a:t>Su escultura tiende a la dulzura y la elegancia, con predominio de los colores pastel..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6637">
                                            <p:txEl>
                                              <p:pRg st="0" end="0"/>
                                            </p:txEl>
                                          </p:spTgt>
                                        </p:tgtEl>
                                        <p:attrNameLst>
                                          <p:attrName>style.visibility</p:attrName>
                                        </p:attrNameLst>
                                      </p:cBhvr>
                                      <p:to>
                                        <p:strVal val="visible"/>
                                      </p:to>
                                    </p:set>
                                    <p:anim calcmode="discrete" valueType="clr">
                                      <p:cBhvr override="childStyle">
                                        <p:cTn id="7" dur="80"/>
                                        <p:tgtEl>
                                          <p:spTgt spid="2663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63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6637">
                                            <p:txEl>
                                              <p:pRg st="0" end="0"/>
                                            </p:txEl>
                                          </p:spTgt>
                                        </p:tgtEl>
                                        <p:attrNameLst>
                                          <p:attrName>fill.type</p:attrName>
                                        </p:attrNameLst>
                                      </p:cBhvr>
                                      <p:to>
                                        <p:strVal val="solid"/>
                                      </p:to>
                                    </p:set>
                                  </p:childTnLst>
                                </p:cTn>
                              </p:par>
                            </p:childTnLst>
                          </p:cTn>
                        </p:par>
                        <p:par>
                          <p:cTn id="10" fill="hold">
                            <p:stCondLst>
                              <p:cond delay="1216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26637">
                                            <p:txEl>
                                              <p:pRg st="1" end="1"/>
                                            </p:txEl>
                                          </p:spTgt>
                                        </p:tgtEl>
                                        <p:attrNameLst>
                                          <p:attrName>style.visibility</p:attrName>
                                        </p:attrNameLst>
                                      </p:cBhvr>
                                      <p:to>
                                        <p:strVal val="visible"/>
                                      </p:to>
                                    </p:set>
                                    <p:anim calcmode="discrete" valueType="clr">
                                      <p:cBhvr override="childStyle">
                                        <p:cTn id="13" dur="80"/>
                                        <p:tgtEl>
                                          <p:spTgt spid="2663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6637">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26637">
                                            <p:txEl>
                                              <p:pRg st="1" end="1"/>
                                            </p:txEl>
                                          </p:spTgt>
                                        </p:tgtEl>
                                        <p:attrNameLst>
                                          <p:attrName>fill.type</p:attrName>
                                        </p:attrNameLst>
                                      </p:cBhvr>
                                      <p:to>
                                        <p:strVal val="solid"/>
                                      </p:to>
                                    </p:set>
                                  </p:childTnLst>
                                </p:cTn>
                              </p:par>
                            </p:childTnLst>
                          </p:cTn>
                        </p:par>
                        <p:par>
                          <p:cTn id="16" fill="hold">
                            <p:stCondLst>
                              <p:cond delay="1944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26637">
                                            <p:txEl>
                                              <p:pRg st="2" end="2"/>
                                            </p:txEl>
                                          </p:spTgt>
                                        </p:tgtEl>
                                        <p:attrNameLst>
                                          <p:attrName>style.visibility</p:attrName>
                                        </p:attrNameLst>
                                      </p:cBhvr>
                                      <p:to>
                                        <p:strVal val="visible"/>
                                      </p:to>
                                    </p:set>
                                    <p:anim calcmode="discrete" valueType="clr">
                                      <p:cBhvr override="childStyle">
                                        <p:cTn id="19" dur="80"/>
                                        <p:tgtEl>
                                          <p:spTgt spid="2663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6637">
                                            <p:txEl>
                                              <p:pRg st="2" end="2"/>
                                            </p:txEl>
                                          </p:spTgt>
                                        </p:tgtEl>
                                        <p:attrNameLst>
                                          <p:attrName>fillcolor</p:attrName>
                                        </p:attrNameLst>
                                      </p:cBhvr>
                                      <p:tavLst>
                                        <p:tav tm="0">
                                          <p:val>
                                            <p:clrVal>
                                              <a:schemeClr val="accent2"/>
                                            </p:clrVal>
                                          </p:val>
                                        </p:tav>
                                        <p:tav tm="50000">
                                          <p:val>
                                            <p:clrVal>
                                              <a:schemeClr val="hlink"/>
                                            </p:clrVal>
                                          </p:val>
                                        </p:tav>
                                      </p:tavLst>
                                    </p:anim>
                                    <p:set>
                                      <p:cBhvr>
                                        <p:cTn id="21" dur="80"/>
                                        <p:tgtEl>
                                          <p:spTgt spid="26637">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7"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967</TotalTime>
  <Words>4417</Words>
  <Application>Microsoft Office PowerPoint</Application>
  <PresentationFormat>Presentación en pantalla (4:3)</PresentationFormat>
  <Paragraphs>350</Paragraphs>
  <Slides>104</Slides>
  <Notes>1</Notes>
  <HiddenSlides>0</HiddenSlides>
  <MMClips>0</MMClips>
  <ScaleCrop>false</ScaleCrop>
  <HeadingPairs>
    <vt:vector size="4" baseType="variant">
      <vt:variant>
        <vt:lpstr>Tema</vt:lpstr>
      </vt:variant>
      <vt:variant>
        <vt:i4>6</vt:i4>
      </vt:variant>
      <vt:variant>
        <vt:lpstr>Títulos de diapositiva</vt:lpstr>
      </vt:variant>
      <vt:variant>
        <vt:i4>104</vt:i4>
      </vt:variant>
    </vt:vector>
  </HeadingPairs>
  <TitlesOfParts>
    <vt:vector size="110" baseType="lpstr">
      <vt:lpstr>Office Theme</vt:lpstr>
      <vt:lpstr>Office Theme</vt:lpstr>
      <vt:lpstr>Office Theme</vt:lpstr>
      <vt:lpstr>Office Theme</vt:lpstr>
      <vt:lpstr>Office Theme</vt:lpstr>
      <vt:lpstr>Office Theme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Gian Lorenzo Bernini  (1598-1680) Autorretrato</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ESCULTURA ESPAÑA</vt:lpstr>
      <vt:lpstr>ESCULTURA ESPAÑOLA  DEL RENACIMIENTO (s. XVI)</vt:lpstr>
      <vt:lpstr>LA ESCULTURA ESPAÑOLA  DEL RENACIMIENTO (S. XVI)</vt:lpstr>
      <vt:lpstr>LA ESCULTURA DEL RENACIMIENTO  EN ESPAÑA (S. XVI)</vt:lpstr>
      <vt:lpstr>LA TÉCNICA</vt:lpstr>
      <vt:lpstr>LA IMAGINERÍA Y LA TALLA POLICROMADA</vt:lpstr>
      <vt:lpstr>Diapositiva 66</vt:lpstr>
      <vt:lpstr>Características generales</vt:lpstr>
      <vt:lpstr>Diapositiva 68</vt:lpstr>
      <vt:lpstr>LAS  ESCUELAS</vt:lpstr>
      <vt:lpstr>LA ESCUELA CASTELLANA  (Valladolid y Madrid):   GREGORIO FERNÁNDEZ  (1576-1636) </vt:lpstr>
      <vt:lpstr>Fue el principal representante de la escuela vallisoletana.  Esculpe sus obras con un realismo violento y perfección anatómica en los cuerpos, matizando la dureza de los huesos, la tensión de los músculos, la blandura de la carne o la suavidad de la piel. También fue un magnífico policromador.  </vt:lpstr>
      <vt:lpstr>Cristo yacente del convento de los Capuchinos. El Pardo (1614) </vt:lpstr>
      <vt:lpstr>  Plasmación del dolor y la crueldad, con abundancia de sangre; es un realismo muy hiriente y efectista, casi teatral. </vt:lpstr>
      <vt:lpstr>El gusto por la sangre y la carne desgarrada es coherente con el interés devocional de la imagen sagrada.</vt:lpstr>
      <vt:lpstr>Cristo atado a la columna (detalle)  La utilización de vidrio para simular los globos oculares acentúa el realismo y vivacidad del rostro de Cristo.</vt:lpstr>
      <vt:lpstr> Crucificado o Cristo de la Luz (palacio de Santa Cruz, Valladolid), ca. 1633</vt:lpstr>
      <vt:lpstr>Detalles del Cristo de la Luz (1631-1636) </vt:lpstr>
      <vt:lpstr>Gregorio Fernández, La Piedad</vt:lpstr>
      <vt:lpstr>Diapositiva 79</vt:lpstr>
      <vt:lpstr>Diapositiva 80</vt:lpstr>
      <vt:lpstr>Diapositiva 81</vt:lpstr>
      <vt:lpstr>Diapositiva 82</vt:lpstr>
      <vt:lpstr>Detalle del paso del Descendimiento (1623-1624) </vt:lpstr>
      <vt:lpstr>Santa Teresa de Jesús (1622) Museo de Valladolid</vt:lpstr>
      <vt:lpstr>Inmaculada de la iglesia del Carmen de Valladolid (1632) </vt:lpstr>
      <vt:lpstr>Diapositiva 86</vt:lpstr>
      <vt:lpstr>Se representa a Cristo aún vivo, y se huye de la exageración. La imagen resulta realista, pero un tanto idealizada; desprende una gran serenidad. El escultor ha reducido la presencia de sangre en la piel. El modelado anatómico es más suave y equilibrado. Todo resulta en esta obra más exquisito y “agradable”.</vt:lpstr>
      <vt:lpstr>Diapositiva 88</vt:lpstr>
      <vt:lpstr>ANALOGÍAS Y  DIFERENCIAS</vt:lpstr>
      <vt:lpstr>Rompe con el tradicional paralelismo de las piernas, al disponer los pies cruzados. La corona enmarca el bello rostro de exquisitas proporciones, en el que los ojos y la boca entreabierta reflejan profunda tristeza, armonizando admirablemente con la morbidez del cuerpo desnudo, en el que apenas se dejan sentir las huellas de los padecimientos sufridos. El paño de pureza, de abundantes plegados, contrasta con el suave tratamiento dado a la carne; la calidad de la talla se ve realzada por la cuidada policromía de Francisco Pacheco. </vt:lpstr>
      <vt:lpstr>Diapositiva 91</vt:lpstr>
      <vt:lpstr>MARTÍNEZ MONTAÑÉS, San Jerónimo (1609-1613) Retablo del monasterio de San Isidoro del Campo (Santiponce, Sevilla)</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El Prendimiento (1765) Conjunto y detalle </vt:lpstr>
      <vt:lpstr>Diapositiva 104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ARTE BARROCO</dc:title>
  <dc:creator>ELENA</dc:creator>
  <cp:lastModifiedBy>Miguel A Richart B</cp:lastModifiedBy>
  <cp:revision>90</cp:revision>
  <dcterms:created xsi:type="dcterms:W3CDTF">2012-02-12T11:59:57Z</dcterms:created>
  <dcterms:modified xsi:type="dcterms:W3CDTF">2024-03-03T10:56:23Z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Presentación en pantalla (4:3)</vt:lpwstr>
  </property>
  <property fmtid="{D5CDD505-2E9C-101B-9397-08002B2CF9AE}" pid="3" name="Slides">
    <vt:i4>125</vt:i4>
  </property>
</Properties>
</file>