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media/image53.jpeg" ContentType="image/jpeg"/>
  <Override PartName="/ppt/media/image1.jpeg" ContentType="image/jpe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56.jpeg" ContentType="image/jpeg"/>
  <Override PartName="/ppt/media/image4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png" ContentType="image/png"/>
  <Override PartName="/ppt/media/image63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png" ContentType="image/png"/>
  <Override PartName="/ppt/media/image42.jpeg" ContentType="image/jpeg"/>
  <Override PartName="/ppt/media/image41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45CCD66-0E71-4071-99E0-5EF0F1B1DCB1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1/04/24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78B16A0-7A20-4A8C-A397-FBCBEF025296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49821F8-9393-442E-9BF1-591531AA0DAF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1/04/24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FDA9F13-0414-4866-970C-2E33D71F189A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8b8b8b"/>
                </a:solidFill>
                <a:latin typeface="Calibri"/>
              </a:rPr>
              <a:t>Haga clic para modificar el estilo de texto del patrón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E80CBBB-23E0-42EC-BCA6-E70630640A8F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1/04/24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1AAA22-9FB5-4B97-85F1-021A3507DC0C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NEOCLASICISMO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 Imagen" descr="Glyptothek_Munich.jpg"/>
          <p:cNvPicPr/>
          <p:nvPr/>
        </p:nvPicPr>
        <p:blipFill>
          <a:blip r:embed="rId1"/>
          <a:stretch/>
        </p:blipFill>
        <p:spPr>
          <a:xfrm>
            <a:off x="698040" y="1905120"/>
            <a:ext cx="7747560" cy="304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 Imagen" descr="Staatliche_Antikensammlungen_in_M%C3%BCnchen.jpg"/>
          <p:cNvPicPr/>
          <p:nvPr/>
        </p:nvPicPr>
        <p:blipFill>
          <a:blip r:embed="rId1"/>
          <a:stretch/>
        </p:blipFill>
        <p:spPr>
          <a:xfrm>
            <a:off x="507960" y="380880"/>
            <a:ext cx="8127720" cy="609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 Imagen" descr="capitolio_estados_unidos01_800.jpg"/>
          <p:cNvPicPr/>
          <p:nvPr/>
        </p:nvPicPr>
        <p:blipFill>
          <a:blip r:embed="rId1"/>
          <a:stretch/>
        </p:blipFill>
        <p:spPr>
          <a:xfrm>
            <a:off x="395640" y="0"/>
            <a:ext cx="8424720" cy="6318360"/>
          </a:xfrm>
          <a:prstGeom prst="rect">
            <a:avLst/>
          </a:prstGeom>
          <a:ln w="0"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467640" y="6381360"/>
            <a:ext cx="5472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THORNTON.  Capitolio de Estados Unidos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 Imagen" descr="Fachada_catedral_de_pamplona.jpg"/>
          <p:cNvPicPr/>
          <p:nvPr/>
        </p:nvPicPr>
        <p:blipFill>
          <a:blip r:embed="rId1"/>
          <a:stretch/>
        </p:blipFill>
        <p:spPr>
          <a:xfrm>
            <a:off x="2450520" y="0"/>
            <a:ext cx="6693120" cy="6857640"/>
          </a:xfrm>
          <a:prstGeom prst="rect">
            <a:avLst/>
          </a:prstGeom>
          <a:ln w="0"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0" y="4077000"/>
            <a:ext cx="226728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VENTURA RODRIGUEZ.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Catedral Pamplona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 Imagen" descr="Puerta_de_Alcala.jpg"/>
          <p:cNvPicPr/>
          <p:nvPr/>
        </p:nvPicPr>
        <p:blipFill>
          <a:blip r:embed="rId1"/>
          <a:stretch/>
        </p:blipFill>
        <p:spPr>
          <a:xfrm>
            <a:off x="395640" y="0"/>
            <a:ext cx="8408160" cy="6309000"/>
          </a:xfrm>
          <a:prstGeom prst="rect">
            <a:avLst/>
          </a:prstGeom>
          <a:ln w="0"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467640" y="6381360"/>
            <a:ext cx="4248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SABATINI. Puerta de Alcalá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 Imagen" descr="Museo_del_Prado.jpg"/>
          <p:cNvPicPr/>
          <p:nvPr/>
        </p:nvPicPr>
        <p:blipFill>
          <a:blip r:embed="rId1"/>
          <a:stretch/>
        </p:blipFill>
        <p:spPr>
          <a:xfrm>
            <a:off x="69840" y="88920"/>
            <a:ext cx="9003960" cy="667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 Imagen" descr="Museo_del_Prado_.jpg"/>
          <p:cNvPicPr/>
          <p:nvPr/>
        </p:nvPicPr>
        <p:blipFill>
          <a:blip r:embed="rId1"/>
          <a:stretch/>
        </p:blipFill>
        <p:spPr>
          <a:xfrm>
            <a:off x="0" y="380880"/>
            <a:ext cx="9143640" cy="609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 Imagen" descr="Madrid-Prado_Museum-Murillo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 Imagen" descr="Planta_de_El_Prado.png"/>
          <p:cNvPicPr/>
          <p:nvPr/>
        </p:nvPicPr>
        <p:blipFill>
          <a:blip r:embed="rId1"/>
          <a:stretch/>
        </p:blipFill>
        <p:spPr>
          <a:xfrm>
            <a:off x="0" y="2133000"/>
            <a:ext cx="8991000" cy="249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 Imagen" descr="museo prado fachada norte.jpg"/>
          <p:cNvPicPr/>
          <p:nvPr/>
        </p:nvPicPr>
        <p:blipFill>
          <a:blip r:embed="rId1"/>
          <a:stretch/>
        </p:blipFill>
        <p:spPr>
          <a:xfrm>
            <a:off x="322920" y="692640"/>
            <a:ext cx="8589240" cy="523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251640" y="764640"/>
            <a:ext cx="8496720" cy="50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                                 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NEOCLASICISMO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Inicio: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Mediados siglo XVIII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Causas: 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Descubrimiento yacimientos de Herculano y Pompeya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Escritos de Winckelmann “Historia del Arte en la Antigüedad”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Cansancio y agotamiento formas Barroco y Rococó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Creación de las Academias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Centro de irradiación: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 Francia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Contexto histórico: Ilustración, Revolución Francesa, Imperio Napoleónico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Arte racional, al servicio de ideas cívicas como en la antigüedad: rectitud moral, belleza...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 Imagen" descr="Observatoriomadridfrente.jpg"/>
          <p:cNvPicPr/>
          <p:nvPr/>
        </p:nvPicPr>
        <p:blipFill>
          <a:blip r:embed="rId1"/>
          <a:stretch/>
        </p:blipFill>
        <p:spPr>
          <a:xfrm>
            <a:off x="251640" y="0"/>
            <a:ext cx="8521920" cy="639144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395640" y="6381360"/>
            <a:ext cx="8064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Juan de VILLANUEVA. Observatorio Astronómico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67640" y="3717000"/>
            <a:ext cx="83527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Calibri"/>
              </a:rPr>
              <a:t>ESCULTURA</a:t>
            </a:r>
            <a:endParaRPr b="0" lang="es-E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1 Imagen" descr="Canova Eros y Psique.jpg"/>
          <p:cNvPicPr/>
          <p:nvPr/>
        </p:nvPicPr>
        <p:blipFill>
          <a:blip r:embed="rId1"/>
          <a:stretch/>
        </p:blipFill>
        <p:spPr>
          <a:xfrm>
            <a:off x="2342520" y="0"/>
            <a:ext cx="6801120" cy="6381000"/>
          </a:xfrm>
          <a:prstGeom prst="rect">
            <a:avLst/>
          </a:prstGeom>
          <a:ln w="0"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0" y="5661360"/>
            <a:ext cx="22672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Eros y Psique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0" y="332640"/>
            <a:ext cx="233928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CANOVA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 Imagen" descr="Canova_Le_Baiser.jpg"/>
          <p:cNvPicPr/>
          <p:nvPr/>
        </p:nvPicPr>
        <p:blipFill>
          <a:blip r:embed="rId1"/>
          <a:stretch/>
        </p:blipFill>
        <p:spPr>
          <a:xfrm>
            <a:off x="1073160" y="0"/>
            <a:ext cx="69976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 Imagen" descr="Antonio_Canova-The_three_Graces-Hermitage.jpg"/>
          <p:cNvPicPr/>
          <p:nvPr/>
        </p:nvPicPr>
        <p:blipFill>
          <a:blip r:embed="rId1"/>
          <a:stretch/>
        </p:blipFill>
        <p:spPr>
          <a:xfrm>
            <a:off x="3276000" y="0"/>
            <a:ext cx="5143320" cy="6857640"/>
          </a:xfrm>
          <a:prstGeom prst="rect">
            <a:avLst/>
          </a:prstGeom>
          <a:ln w="0"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251640" y="5013000"/>
            <a:ext cx="2736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Las Tres Gracias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 Imagen" descr="Apsley_House Napoleon como emperador.jpg"/>
          <p:cNvPicPr/>
          <p:nvPr/>
        </p:nvPicPr>
        <p:blipFill>
          <a:blip r:embed="rId1"/>
          <a:stretch/>
        </p:blipFill>
        <p:spPr>
          <a:xfrm>
            <a:off x="3348000" y="0"/>
            <a:ext cx="5143320" cy="685764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179640" y="5445360"/>
            <a:ext cx="27360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Napoleón como emperador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1 Imagen" descr="Paulina Bonaparte.jpg"/>
          <p:cNvPicPr/>
          <p:nvPr/>
        </p:nvPicPr>
        <p:blipFill>
          <a:blip r:embed="rId1"/>
          <a:stretch/>
        </p:blipFill>
        <p:spPr>
          <a:xfrm>
            <a:off x="971640" y="0"/>
            <a:ext cx="7488360" cy="605304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971640" y="6165360"/>
            <a:ext cx="5904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Paulina Bonaparte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1 Imagen" descr="Paulina bonaparte 2.jpg"/>
          <p:cNvPicPr/>
          <p:nvPr/>
        </p:nvPicPr>
        <p:blipFill>
          <a:blip r:embed="rId1"/>
          <a:stretch/>
        </p:blipFill>
        <p:spPr>
          <a:xfrm>
            <a:off x="1835640" y="0"/>
            <a:ext cx="5712840" cy="3572640"/>
          </a:xfrm>
          <a:prstGeom prst="rect">
            <a:avLst/>
          </a:prstGeom>
          <a:ln w="0">
            <a:noFill/>
          </a:ln>
        </p:spPr>
      </p:pic>
      <p:pic>
        <p:nvPicPr>
          <p:cNvPr id="166" name="2 Imagen" descr="Paulina bonaparte Venus_Victrix_pus.jpg"/>
          <p:cNvPicPr/>
          <p:nvPr/>
        </p:nvPicPr>
        <p:blipFill>
          <a:blip r:embed="rId2"/>
          <a:stretch/>
        </p:blipFill>
        <p:spPr>
          <a:xfrm>
            <a:off x="2051640" y="3645000"/>
            <a:ext cx="5084640" cy="304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1 Imagen" descr="Thorvaldsens Jason.jpg"/>
          <p:cNvPicPr/>
          <p:nvPr/>
        </p:nvPicPr>
        <p:blipFill>
          <a:blip r:embed="rId1"/>
          <a:stretch/>
        </p:blipFill>
        <p:spPr>
          <a:xfrm>
            <a:off x="4068000" y="0"/>
            <a:ext cx="4546080" cy="6857640"/>
          </a:xfrm>
          <a:prstGeom prst="rect">
            <a:avLst/>
          </a:prstGeom>
          <a:ln w="0"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0" y="5589360"/>
            <a:ext cx="39956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Jasón con el vellocino de oro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251640" y="332640"/>
            <a:ext cx="360000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Thorwaldsen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1 Imagen" descr="Thorvaldsens_Gratier_med_Amors_pil.jpg"/>
          <p:cNvPicPr/>
          <p:nvPr/>
        </p:nvPicPr>
        <p:blipFill>
          <a:blip r:embed="rId1"/>
          <a:stretch/>
        </p:blipFill>
        <p:spPr>
          <a:xfrm>
            <a:off x="4354920" y="0"/>
            <a:ext cx="4788720" cy="685764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51640" y="5373360"/>
            <a:ext cx="3744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Las tres Gracias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 Imagen" descr="Madeleine_Paris.jpg"/>
          <p:cNvPicPr/>
          <p:nvPr/>
        </p:nvPicPr>
        <p:blipFill>
          <a:blip r:embed="rId1"/>
          <a:stretch/>
        </p:blipFill>
        <p:spPr>
          <a:xfrm>
            <a:off x="179640" y="0"/>
            <a:ext cx="8748720" cy="623700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395640" y="6309360"/>
            <a:ext cx="6264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VIGNON. Iglesia de la Madeleine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1 Imagen" descr="Rude_Marseillaise.jpg"/>
          <p:cNvPicPr/>
          <p:nvPr/>
        </p:nvPicPr>
        <p:blipFill>
          <a:blip r:embed="rId1"/>
          <a:stretch/>
        </p:blipFill>
        <p:spPr>
          <a:xfrm>
            <a:off x="3276000" y="0"/>
            <a:ext cx="5143320" cy="685764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179640" y="548640"/>
            <a:ext cx="273600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Rude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79640" y="5517360"/>
            <a:ext cx="28800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Marsellesa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Arco de triunfo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pintura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Jacques-louis david</a:t>
            </a:r>
            <a:br/>
            <a:r>
              <a:rPr b="1" lang="es-ES" sz="2800" spc="-1" strike="noStrike" cap="all">
                <a:solidFill>
                  <a:srgbClr val="000000"/>
                </a:solidFill>
                <a:latin typeface="Calibri"/>
              </a:rPr>
              <a:t>1748-1828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Imagen 3" descr="Archivo:David Self Portrait.jpg"/>
          <p:cNvPicPr/>
          <p:nvPr/>
        </p:nvPicPr>
        <p:blipFill>
          <a:blip r:embed="rId1"/>
          <a:stretch/>
        </p:blipFill>
        <p:spPr>
          <a:xfrm>
            <a:off x="5796000" y="127080"/>
            <a:ext cx="3328560" cy="42786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 Imagen" descr="David-Oath_of_the_Horatii-1784.jpg"/>
          <p:cNvPicPr/>
          <p:nvPr/>
        </p:nvPicPr>
        <p:blipFill>
          <a:blip r:embed="rId1"/>
          <a:stretch/>
        </p:blipFill>
        <p:spPr>
          <a:xfrm>
            <a:off x="683640" y="-36720"/>
            <a:ext cx="7992360" cy="619236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755640" y="6309360"/>
            <a:ext cx="5472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 juramento de los Horacios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 Imagen" descr="david horacios.jpg"/>
          <p:cNvPicPr/>
          <p:nvPr/>
        </p:nvPicPr>
        <p:blipFill>
          <a:blip r:embed="rId1"/>
          <a:stretch/>
        </p:blipFill>
        <p:spPr>
          <a:xfrm>
            <a:off x="2267640" y="188640"/>
            <a:ext cx="4896360" cy="648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1 Imagen" descr="David juramento detalle.jpg"/>
          <p:cNvPicPr/>
          <p:nvPr/>
        </p:nvPicPr>
        <p:blipFill>
          <a:blip r:embed="rId1"/>
          <a:stretch/>
        </p:blipFill>
        <p:spPr>
          <a:xfrm>
            <a:off x="2651400" y="-14760"/>
            <a:ext cx="6427080" cy="653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n 2" descr="http://upload.wikimedia.org/wikipedia/commons/6/6d/Le_Serment_du_Jeu_de_paume.jpg"/>
          <p:cNvPicPr/>
          <p:nvPr/>
        </p:nvPicPr>
        <p:blipFill>
          <a:blip r:embed="rId1"/>
          <a:stretch/>
        </p:blipFill>
        <p:spPr>
          <a:xfrm>
            <a:off x="371880" y="188640"/>
            <a:ext cx="8405280" cy="5472360"/>
          </a:xfrm>
          <a:prstGeom prst="rect">
            <a:avLst/>
          </a:prstGeom>
          <a:ln w="9525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611640" y="5733360"/>
            <a:ext cx="5760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El juramento de la sala del Juego de Pelota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1 Imagen" descr="Death_of_Marat_by_David.jpg"/>
          <p:cNvPicPr/>
          <p:nvPr/>
        </p:nvPicPr>
        <p:blipFill>
          <a:blip r:embed="rId1"/>
          <a:stretch/>
        </p:blipFill>
        <p:spPr>
          <a:xfrm>
            <a:off x="3564000" y="0"/>
            <a:ext cx="5256360" cy="675828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179640" y="5301360"/>
            <a:ext cx="2952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muerte de Marat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1 Imagen" descr="david rapto sabinas.jpg"/>
          <p:cNvPicPr/>
          <p:nvPr/>
        </p:nvPicPr>
        <p:blipFill>
          <a:blip r:embed="rId1"/>
          <a:stretch/>
        </p:blipFill>
        <p:spPr>
          <a:xfrm>
            <a:off x="46800" y="0"/>
            <a:ext cx="8892720" cy="6367680"/>
          </a:xfrm>
          <a:prstGeom prst="rect">
            <a:avLst/>
          </a:prstGeom>
          <a:ln w="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0" y="6381360"/>
            <a:ext cx="58676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 rapto de las sabinas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1 Imagen" descr="david napoleon.jpg"/>
          <p:cNvPicPr/>
          <p:nvPr/>
        </p:nvPicPr>
        <p:blipFill>
          <a:blip r:embed="rId1"/>
          <a:stretch/>
        </p:blipFill>
        <p:spPr>
          <a:xfrm>
            <a:off x="3281760" y="0"/>
            <a:ext cx="5861880" cy="685764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179640" y="5661360"/>
            <a:ext cx="28800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Napoleón cruzando los Alpes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 Imagen" descr="santa genoveva paris panteon.jpg"/>
          <p:cNvPicPr/>
          <p:nvPr/>
        </p:nvPicPr>
        <p:blipFill>
          <a:blip r:embed="rId1"/>
          <a:stretch/>
        </p:blipFill>
        <p:spPr>
          <a:xfrm>
            <a:off x="2699640" y="0"/>
            <a:ext cx="6261480" cy="685764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0" y="5589360"/>
            <a:ext cx="26992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SOUFFLOT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Santa Genoveva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Panteón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 Imagen" descr="Jacques-Louis_David.jpg"/>
          <p:cNvPicPr/>
          <p:nvPr/>
        </p:nvPicPr>
        <p:blipFill>
          <a:blip r:embed="rId1"/>
          <a:stretch/>
        </p:blipFill>
        <p:spPr>
          <a:xfrm>
            <a:off x="0" y="188640"/>
            <a:ext cx="9143640" cy="576036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323640" y="6021360"/>
            <a:ext cx="4608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consagración del Emperador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1 Imagen" descr="david coronac detalle.jpg"/>
          <p:cNvPicPr/>
          <p:nvPr/>
        </p:nvPicPr>
        <p:blipFill>
          <a:blip r:embed="rId1"/>
          <a:stretch/>
        </p:blipFill>
        <p:spPr>
          <a:xfrm>
            <a:off x="1835640" y="231840"/>
            <a:ext cx="5472360" cy="639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Ingres</a:t>
            </a:r>
            <a:br/>
            <a:r>
              <a:rPr b="1" lang="es-ES" sz="2800" spc="-1" strike="noStrike" cap="all">
                <a:solidFill>
                  <a:srgbClr val="000000"/>
                </a:solidFill>
                <a:latin typeface="Calibri"/>
              </a:rPr>
              <a:t>1780-1867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1 Imagen" descr="Jean_Auguste_Dominique_Ingres La Gran Odalisca.jpg"/>
          <p:cNvPicPr/>
          <p:nvPr/>
        </p:nvPicPr>
        <p:blipFill>
          <a:blip r:embed="rId1"/>
          <a:stretch/>
        </p:blipFill>
        <p:spPr>
          <a:xfrm>
            <a:off x="0" y="871920"/>
            <a:ext cx="9143640" cy="5114160"/>
          </a:xfrm>
          <a:prstGeom prst="rect">
            <a:avLst/>
          </a:prstGeom>
          <a:ln w="0"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395640" y="6165360"/>
            <a:ext cx="4968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gran Odalisca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1184400" y="23760"/>
            <a:ext cx="6839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1 Imagen" descr="Ingres_valpincon.jpg"/>
          <p:cNvPicPr/>
          <p:nvPr/>
        </p:nvPicPr>
        <p:blipFill>
          <a:blip r:embed="rId1"/>
          <a:stretch/>
        </p:blipFill>
        <p:spPr>
          <a:xfrm>
            <a:off x="4284000" y="23400"/>
            <a:ext cx="4608000" cy="683424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251640" y="5373360"/>
            <a:ext cx="3672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bañista de Valpincon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FRANCISCO DE GOYA </a:t>
            </a:r>
            <a:br/>
            <a:r>
              <a:rPr b="1" lang="es-ES" sz="3200" spc="-1" strike="noStrike" cap="all">
                <a:solidFill>
                  <a:srgbClr val="000000"/>
                </a:solidFill>
                <a:latin typeface="Calibri"/>
              </a:rPr>
              <a:t>1746-1828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Imagen 18" descr="Archivo:Goya self portrait (1771-75).jpg"/>
          <p:cNvPicPr/>
          <p:nvPr/>
        </p:nvPicPr>
        <p:blipFill>
          <a:blip r:embed="rId1"/>
          <a:stretch/>
        </p:blipFill>
        <p:spPr>
          <a:xfrm>
            <a:off x="5343480" y="399600"/>
            <a:ext cx="3044520" cy="4131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2 Imagen" descr="Carlos III.jpg"/>
          <p:cNvPicPr/>
          <p:nvPr/>
        </p:nvPicPr>
        <p:blipFill>
          <a:blip r:embed="rId1"/>
          <a:stretch/>
        </p:blipFill>
        <p:spPr>
          <a:xfrm>
            <a:off x="2564640" y="0"/>
            <a:ext cx="40143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1 Imagen" descr="quitasol 2.jpg"/>
          <p:cNvPicPr/>
          <p:nvPr/>
        </p:nvPicPr>
        <p:blipFill>
          <a:blip r:embed="rId1"/>
          <a:stretch/>
        </p:blipFill>
        <p:spPr>
          <a:xfrm>
            <a:off x="72360" y="311040"/>
            <a:ext cx="8999280" cy="623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1 Imagen" descr="la gallina ciega.jpg"/>
          <p:cNvPicPr/>
          <p:nvPr/>
        </p:nvPicPr>
        <p:blipFill>
          <a:blip r:embed="rId1"/>
          <a:stretch/>
        </p:blipFill>
        <p:spPr>
          <a:xfrm>
            <a:off x="862200" y="0"/>
            <a:ext cx="74196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1 Imagen" descr="arco-triunfo.jpg"/>
          <p:cNvPicPr/>
          <p:nvPr/>
        </p:nvPicPr>
        <p:blipFill>
          <a:blip r:embed="rId1"/>
          <a:stretch/>
        </p:blipFill>
        <p:spPr>
          <a:xfrm>
            <a:off x="285840" y="571680"/>
            <a:ext cx="8572320" cy="571464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539640" y="6381360"/>
            <a:ext cx="4392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CHALGRIN. Arco de Triunfo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1 Imagen" descr="El cacharrero.jpg"/>
          <p:cNvPicPr/>
          <p:nvPr/>
        </p:nvPicPr>
        <p:blipFill>
          <a:blip r:embed="rId1"/>
          <a:stretch/>
        </p:blipFill>
        <p:spPr>
          <a:xfrm>
            <a:off x="1665720" y="0"/>
            <a:ext cx="58125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1 Imagen" descr="la gallina ciega 2.jpg"/>
          <p:cNvPicPr/>
          <p:nvPr/>
        </p:nvPicPr>
        <p:blipFill>
          <a:blip r:embed="rId1"/>
          <a:stretch/>
        </p:blipFill>
        <p:spPr>
          <a:xfrm>
            <a:off x="4356000" y="0"/>
            <a:ext cx="4787640" cy="3871080"/>
          </a:xfrm>
          <a:prstGeom prst="rect">
            <a:avLst/>
          </a:prstGeom>
          <a:ln w="0">
            <a:noFill/>
          </a:ln>
        </p:spPr>
      </p:pic>
      <p:pic>
        <p:nvPicPr>
          <p:cNvPr id="210" name="2 Imagen" descr="gallina ciega.jpg"/>
          <p:cNvPicPr/>
          <p:nvPr/>
        </p:nvPicPr>
        <p:blipFill>
          <a:blip r:embed="rId2"/>
          <a:stretch/>
        </p:blipFill>
        <p:spPr>
          <a:xfrm>
            <a:off x="0" y="1606320"/>
            <a:ext cx="4247280" cy="405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1 Imagen" descr="invierno.jpg"/>
          <p:cNvPicPr/>
          <p:nvPr/>
        </p:nvPicPr>
        <p:blipFill>
          <a:blip r:embed="rId1"/>
          <a:stretch/>
        </p:blipFill>
        <p:spPr>
          <a:xfrm>
            <a:off x="854280" y="0"/>
            <a:ext cx="74350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1 Imagen" descr="riña de gatos.jpg"/>
          <p:cNvPicPr/>
          <p:nvPr/>
        </p:nvPicPr>
        <p:blipFill>
          <a:blip r:embed="rId1"/>
          <a:stretch/>
        </p:blipFill>
        <p:spPr>
          <a:xfrm>
            <a:off x="72360" y="2172600"/>
            <a:ext cx="8999280" cy="25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1 Imagen" descr="albañil herido 2.jpg"/>
          <p:cNvPicPr/>
          <p:nvPr/>
        </p:nvPicPr>
        <p:blipFill>
          <a:blip r:embed="rId1"/>
          <a:stretch/>
        </p:blipFill>
        <p:spPr>
          <a:xfrm>
            <a:off x="3181680" y="0"/>
            <a:ext cx="2780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1 Imagen" descr="la boda.jpg"/>
          <p:cNvPicPr/>
          <p:nvPr/>
        </p:nvPicPr>
        <p:blipFill>
          <a:blip r:embed="rId1"/>
          <a:stretch/>
        </p:blipFill>
        <p:spPr>
          <a:xfrm>
            <a:off x="72360" y="392400"/>
            <a:ext cx="8999280" cy="607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 Imagen" descr="duques de osuna.jpg"/>
          <p:cNvPicPr/>
          <p:nvPr/>
        </p:nvPicPr>
        <p:blipFill>
          <a:blip r:embed="rId1"/>
          <a:stretch/>
        </p:blipFill>
        <p:spPr>
          <a:xfrm>
            <a:off x="2843640" y="0"/>
            <a:ext cx="5214600" cy="685764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0" y="5661360"/>
            <a:ext cx="27712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Duques de Osuna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1 Imagen" descr="Jovellanos.jpg"/>
          <p:cNvPicPr/>
          <p:nvPr/>
        </p:nvPicPr>
        <p:blipFill>
          <a:blip r:embed="rId1"/>
          <a:stretch/>
        </p:blipFill>
        <p:spPr>
          <a:xfrm>
            <a:off x="4428000" y="0"/>
            <a:ext cx="4358160" cy="685764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395640" y="5589360"/>
            <a:ext cx="3384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Retrato de Jovellanos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1 Imagen" descr="la familia de Carlos IV Prado.jpg"/>
          <p:cNvPicPr/>
          <p:nvPr/>
        </p:nvPicPr>
        <p:blipFill>
          <a:blip r:embed="rId1"/>
          <a:stretch/>
        </p:blipFill>
        <p:spPr>
          <a:xfrm>
            <a:off x="370440" y="0"/>
            <a:ext cx="8402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1 Imagen" descr="La condesa de Chinchon.jpg"/>
          <p:cNvPicPr/>
          <p:nvPr/>
        </p:nvPicPr>
        <p:blipFill>
          <a:blip r:embed="rId1"/>
          <a:stretch/>
        </p:blipFill>
        <p:spPr>
          <a:xfrm>
            <a:off x="4614840" y="0"/>
            <a:ext cx="4528800" cy="685764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323640" y="5805360"/>
            <a:ext cx="3888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 Duquesa de Chinchón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22" name="Imagen 43" descr="Archivo:Manuel Godoy Spain.jpg"/>
          <p:cNvPicPr/>
          <p:nvPr/>
        </p:nvPicPr>
        <p:blipFill>
          <a:blip r:embed="rId2"/>
          <a:stretch/>
        </p:blipFill>
        <p:spPr>
          <a:xfrm>
            <a:off x="0" y="260640"/>
            <a:ext cx="4536000" cy="31694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 Imagen" descr="AdT_du_Carrousel.jpg"/>
          <p:cNvPicPr/>
          <p:nvPr/>
        </p:nvPicPr>
        <p:blipFill>
          <a:blip r:embed="rId1"/>
          <a:stretch/>
        </p:blipFill>
        <p:spPr>
          <a:xfrm>
            <a:off x="422640" y="8640"/>
            <a:ext cx="8325360" cy="622836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539640" y="6237360"/>
            <a:ext cx="5760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PERCIER Y FONTAINE. Arco del Carrusel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1 Imagen" descr="La maja desnuda.jpg"/>
          <p:cNvPicPr/>
          <p:nvPr/>
        </p:nvPicPr>
        <p:blipFill>
          <a:blip r:embed="rId1"/>
          <a:stretch/>
        </p:blipFill>
        <p:spPr>
          <a:xfrm>
            <a:off x="0" y="1110240"/>
            <a:ext cx="9143640" cy="463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1 Imagen" descr="La maja vestida.jpg"/>
          <p:cNvPicPr/>
          <p:nvPr/>
        </p:nvPicPr>
        <p:blipFill>
          <a:blip r:embed="rId1"/>
          <a:stretch/>
        </p:blipFill>
        <p:spPr>
          <a:xfrm>
            <a:off x="0" y="1130400"/>
            <a:ext cx="9143640" cy="4596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n 51" descr="http://upload.wikimedia.org/wikipedia/commons/thumb/b/be/El_coloso.jpg/270px-El_coloso.jpg"/>
          <p:cNvPicPr/>
          <p:nvPr/>
        </p:nvPicPr>
        <p:blipFill>
          <a:blip r:embed="rId1"/>
          <a:stretch/>
        </p:blipFill>
        <p:spPr>
          <a:xfrm>
            <a:off x="333360" y="379800"/>
            <a:ext cx="4906440" cy="54252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1 Imagen" descr="La carga de los mamelucos.jpg"/>
          <p:cNvPicPr/>
          <p:nvPr/>
        </p:nvPicPr>
        <p:blipFill>
          <a:blip r:embed="rId1"/>
          <a:stretch/>
        </p:blipFill>
        <p:spPr>
          <a:xfrm>
            <a:off x="137160" y="0"/>
            <a:ext cx="8869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1 Imagen" descr="fusilamientos.jpg"/>
          <p:cNvPicPr/>
          <p:nvPr/>
        </p:nvPicPr>
        <p:blipFill>
          <a:blip r:embed="rId1"/>
          <a:stretch/>
        </p:blipFill>
        <p:spPr>
          <a:xfrm>
            <a:off x="78120" y="0"/>
            <a:ext cx="8987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1 Imagen" descr="Fernando VII.jpg"/>
          <p:cNvPicPr/>
          <p:nvPr/>
        </p:nvPicPr>
        <p:blipFill>
          <a:blip r:embed="rId1"/>
          <a:stretch/>
        </p:blipFill>
        <p:spPr>
          <a:xfrm>
            <a:off x="3780000" y="0"/>
            <a:ext cx="4672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1 Imagen" descr="Fernando VII manto.jpg"/>
          <p:cNvPicPr/>
          <p:nvPr/>
        </p:nvPicPr>
        <p:blipFill>
          <a:blip r:embed="rId1"/>
          <a:stretch/>
        </p:blipFill>
        <p:spPr>
          <a:xfrm>
            <a:off x="3204000" y="0"/>
            <a:ext cx="4672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1 Imagen" descr="Duelo.jpg"/>
          <p:cNvPicPr/>
          <p:nvPr/>
        </p:nvPicPr>
        <p:blipFill>
          <a:blip r:embed="rId1"/>
          <a:stretch/>
        </p:blipFill>
        <p:spPr>
          <a:xfrm>
            <a:off x="72360" y="1356840"/>
            <a:ext cx="8999280" cy="414396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611640" y="5733360"/>
            <a:ext cx="5616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Duelo a garrotazos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1 Imagen" descr="viejos.jpg"/>
          <p:cNvPicPr/>
          <p:nvPr/>
        </p:nvPicPr>
        <p:blipFill>
          <a:blip r:embed="rId1"/>
          <a:stretch/>
        </p:blipFill>
        <p:spPr>
          <a:xfrm>
            <a:off x="0" y="404640"/>
            <a:ext cx="8999280" cy="532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1 Imagen" descr="saturno.jpg"/>
          <p:cNvPicPr/>
          <p:nvPr/>
        </p:nvPicPr>
        <p:blipFill>
          <a:blip r:embed="rId1"/>
          <a:stretch/>
        </p:blipFill>
        <p:spPr>
          <a:xfrm>
            <a:off x="2705040" y="0"/>
            <a:ext cx="37332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1 Imagen" descr="Colonne_Vend%C3%B4me.jpg"/>
          <p:cNvPicPr/>
          <p:nvPr/>
        </p:nvPicPr>
        <p:blipFill>
          <a:blip r:embed="rId1"/>
          <a:stretch/>
        </p:blipFill>
        <p:spPr>
          <a:xfrm>
            <a:off x="4140000" y="0"/>
            <a:ext cx="2274120" cy="685764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51640" y="5733360"/>
            <a:ext cx="33840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Columna conmemorativa.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Plaza Vendôme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1 Imagen" descr="aquelarre.jpg"/>
          <p:cNvPicPr/>
          <p:nvPr/>
        </p:nvPicPr>
        <p:blipFill>
          <a:blip r:embed="rId1"/>
          <a:stretch/>
        </p:blipFill>
        <p:spPr>
          <a:xfrm>
            <a:off x="72360" y="2004480"/>
            <a:ext cx="8999280" cy="284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 Imagen" descr="perro semihundido.jpg"/>
          <p:cNvPicPr/>
          <p:nvPr/>
        </p:nvPicPr>
        <p:blipFill>
          <a:blip r:embed="rId1"/>
          <a:stretch/>
        </p:blipFill>
        <p:spPr>
          <a:xfrm>
            <a:off x="2552400" y="0"/>
            <a:ext cx="40388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 Imagen" descr="lechera.jpg"/>
          <p:cNvPicPr/>
          <p:nvPr/>
        </p:nvPicPr>
        <p:blipFill>
          <a:blip r:embed="rId1"/>
          <a:stretch/>
        </p:blipFill>
        <p:spPr>
          <a:xfrm>
            <a:off x="1494720" y="0"/>
            <a:ext cx="61542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1 Imagen" descr="capricho 1.jpg"/>
          <p:cNvPicPr/>
          <p:nvPr/>
        </p:nvPicPr>
        <p:blipFill>
          <a:blip r:embed="rId1"/>
          <a:stretch/>
        </p:blipFill>
        <p:spPr>
          <a:xfrm>
            <a:off x="0" y="0"/>
            <a:ext cx="4791600" cy="6857640"/>
          </a:xfrm>
          <a:prstGeom prst="rect">
            <a:avLst/>
          </a:prstGeom>
          <a:ln w="0">
            <a:noFill/>
          </a:ln>
        </p:spPr>
      </p:pic>
      <p:pic>
        <p:nvPicPr>
          <p:cNvPr id="238" name="2 Imagen" descr="capricho sueño de la razon.jpg"/>
          <p:cNvPicPr/>
          <p:nvPr/>
        </p:nvPicPr>
        <p:blipFill>
          <a:blip r:embed="rId2"/>
          <a:stretch/>
        </p:blipFill>
        <p:spPr>
          <a:xfrm>
            <a:off x="4932000" y="1575000"/>
            <a:ext cx="4105440" cy="358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1 Imagen" descr="capricho se quebro cantaro.jpg"/>
          <p:cNvPicPr/>
          <p:nvPr/>
        </p:nvPicPr>
        <p:blipFill>
          <a:blip r:embed="rId1"/>
          <a:stretch/>
        </p:blipFill>
        <p:spPr>
          <a:xfrm>
            <a:off x="0" y="332640"/>
            <a:ext cx="4313520" cy="4104000"/>
          </a:xfrm>
          <a:prstGeom prst="rect">
            <a:avLst/>
          </a:prstGeom>
          <a:ln w="0">
            <a:noFill/>
          </a:ln>
        </p:spPr>
      </p:pic>
      <p:pic>
        <p:nvPicPr>
          <p:cNvPr id="240" name="2 Imagen" descr="bien tirada está.jpg"/>
          <p:cNvPicPr/>
          <p:nvPr/>
        </p:nvPicPr>
        <p:blipFill>
          <a:blip r:embed="rId2"/>
          <a:stretch/>
        </p:blipFill>
        <p:spPr>
          <a:xfrm>
            <a:off x="4476600" y="0"/>
            <a:ext cx="4667040" cy="659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1 Imagen" descr="Capricho matrimonios de conv.jpg"/>
          <p:cNvPicPr/>
          <p:nvPr/>
        </p:nvPicPr>
        <p:blipFill>
          <a:blip r:embed="rId1"/>
          <a:stretch/>
        </p:blipFill>
        <p:spPr>
          <a:xfrm>
            <a:off x="323640" y="764640"/>
            <a:ext cx="5225040" cy="45806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"/>
          <p:cNvPicPr/>
          <p:nvPr/>
        </p:nvPicPr>
        <p:blipFill>
          <a:blip r:embed="rId2"/>
          <a:stretch/>
        </p:blipFill>
        <p:spPr>
          <a:xfrm>
            <a:off x="5724000" y="836640"/>
            <a:ext cx="3274560" cy="45871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1 Imagen" descr="Capricho42 tu que no puedes_.jpg"/>
          <p:cNvPicPr/>
          <p:nvPr/>
        </p:nvPicPr>
        <p:blipFill>
          <a:blip r:embed="rId1"/>
          <a:stretch/>
        </p:blipFill>
        <p:spPr>
          <a:xfrm>
            <a:off x="0" y="0"/>
            <a:ext cx="4078080" cy="6857640"/>
          </a:xfrm>
          <a:prstGeom prst="rect">
            <a:avLst/>
          </a:prstGeom>
          <a:ln w="0">
            <a:noFill/>
          </a:ln>
        </p:spPr>
      </p:pic>
      <p:pic>
        <p:nvPicPr>
          <p:cNvPr id="244" name="2 Imagen" descr="Capricho63 miren que graves.jpg"/>
          <p:cNvPicPr/>
          <p:nvPr/>
        </p:nvPicPr>
        <p:blipFill>
          <a:blip r:embed="rId2"/>
          <a:stretch/>
        </p:blipFill>
        <p:spPr>
          <a:xfrm>
            <a:off x="4317480" y="0"/>
            <a:ext cx="48261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" descr="http://www.museodelprado.es/typo3temp/pics/a68a38ad7f.jpg"/>
          <p:cNvPicPr/>
          <p:nvPr/>
        </p:nvPicPr>
        <p:blipFill>
          <a:blip r:embed="rId1"/>
          <a:stretch/>
        </p:blipFill>
        <p:spPr>
          <a:xfrm>
            <a:off x="0" y="260640"/>
            <a:ext cx="4777920" cy="3600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4" descr="http://www.museodelprado.es/typo3temp/pics/ece9d3524a.jpg"/>
          <p:cNvPicPr/>
          <p:nvPr/>
        </p:nvPicPr>
        <p:blipFill>
          <a:blip r:embed="rId2"/>
          <a:stretch/>
        </p:blipFill>
        <p:spPr>
          <a:xfrm>
            <a:off x="4570920" y="2565000"/>
            <a:ext cx="4572720" cy="345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3 Imagen" descr="toro mariposa.jpg"/>
          <p:cNvPicPr/>
          <p:nvPr/>
        </p:nvPicPr>
        <p:blipFill>
          <a:blip r:embed="rId1"/>
          <a:stretch/>
        </p:blipFill>
        <p:spPr>
          <a:xfrm>
            <a:off x="1888200" y="0"/>
            <a:ext cx="5367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1 Imagen" descr="aún aprendo.jpg"/>
          <p:cNvPicPr/>
          <p:nvPr/>
        </p:nvPicPr>
        <p:blipFill>
          <a:blip r:embed="rId1"/>
          <a:stretch/>
        </p:blipFill>
        <p:spPr>
          <a:xfrm>
            <a:off x="2049120" y="0"/>
            <a:ext cx="5045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 Imagen" descr="brandemb.jpg"/>
          <p:cNvPicPr/>
          <p:nvPr/>
        </p:nvPicPr>
        <p:blipFill>
          <a:blip r:embed="rId1"/>
          <a:stretch/>
        </p:blipFill>
        <p:spPr>
          <a:xfrm>
            <a:off x="108000" y="980640"/>
            <a:ext cx="8856360" cy="485676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467640" y="6021360"/>
            <a:ext cx="5688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LANGHANS. Puerta de Brandemburgo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1 Imagen" descr="brandenburger-tor3.jpg"/>
          <p:cNvPicPr/>
          <p:nvPr/>
        </p:nvPicPr>
        <p:blipFill>
          <a:blip r:embed="rId1"/>
          <a:stretch/>
        </p:blipFill>
        <p:spPr>
          <a:xfrm>
            <a:off x="495720" y="0"/>
            <a:ext cx="8345880" cy="663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Application>LibreOffice/7.0.4.2$Windows_X86_64 LibreOffice_project/dcf040e67528d9187c66b2379df5ea4407429775</Application>
  <AppVersion>15.0000</AppVersion>
  <Words>226</Words>
  <Paragraphs>61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2012-04-04T08:17:09Z</dcterms:created>
  <dc:creator>ELENA</dc:creator>
  <dc:description/>
  <dc:language>es-ES</dc:language>
  <cp:lastModifiedBy/>
  <dcterms:modified xsi:type="dcterms:W3CDTF">2024-04-01T18:10:30Z</dcterms:modified>
  <cp:revision>73</cp:revision>
  <dc:subject/>
  <dc:title>NEOCLASICISMO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81</vt:i4>
  </property>
</Properties>
</file>