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9.png" ContentType="image/png"/>
  <Override PartName="/ppt/media/image14.jpeg" ContentType="image/jpeg"/>
  <Override PartName="/ppt/media/image15.jpeg" ContentType="image/jpeg"/>
  <Override PartName="/ppt/media/image16.png" ContentType="image/png"/>
  <Override PartName="/ppt/media/image17.png" ContentType="image/png"/>
  <Override PartName="/ppt/media/image18.png" ContentType="image/png"/>
  <Override PartName="/ppt/media/image20.jpeg" ContentType="image/jpeg"/>
  <Override PartName="/ppt/media/image21.jpeg" ContentType="image/jpeg"/>
  <Override PartName="/ppt/media/image2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127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Calibri"/>
              </a:rPr>
              <a:t>Haga clic para modificar el estilo de título del patrón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2C686BA-B049-4A39-A750-7F4667C0DCC3}" type="datetime">
              <a:rPr b="0" lang="es-ES" sz="1200" spc="-1" strike="noStrike">
                <a:solidFill>
                  <a:srgbClr val="8b8b8b"/>
                </a:solidFill>
                <a:latin typeface="Calibri"/>
              </a:rPr>
              <a:t>7/04/24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0B4785E-72A4-427B-B34B-CDAD187D5B1E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Pulse para editar el formato de texto del esquema</a:t>
            </a: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Segundo nivel del esquema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Tercer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Cuarto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127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46266BD-9410-47C5-A319-B7EAF21E392A}" type="datetime">
              <a:rPr b="0" lang="es-ES" sz="1200" spc="-1" strike="noStrike">
                <a:solidFill>
                  <a:srgbClr val="8b8b8b"/>
                </a:solidFill>
                <a:latin typeface="Calibri"/>
              </a:rPr>
              <a:t>7/04/24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02F5E26-5221-4BDD-A0BE-70BF28D65D8D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Pulse para editar el formato del texto de título</a:t>
            </a:r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Pulse para editar el formato de texto del esquema</a:t>
            </a: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Segundo nivel del esquema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Tercer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Cuarto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ffffff"/>
                </a:solidFill>
                <a:latin typeface="Calibri"/>
              </a:rPr>
              <a:t>ROMANTICISMO</a:t>
            </a:r>
            <a:r>
              <a:rPr b="0" lang="es-ES" sz="4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s-ES" sz="4400" spc="-1" strike="noStrike">
                <a:solidFill>
                  <a:srgbClr val="ffffff"/>
                </a:solidFill>
                <a:latin typeface="Calibri"/>
              </a:rPr>
              <a:t>Y REALISMO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1 Imagen" descr="Friedrich. caminante sobre un mar de niebla.jpg"/>
          <p:cNvPicPr/>
          <p:nvPr/>
        </p:nvPicPr>
        <p:blipFill>
          <a:blip r:embed="rId1"/>
          <a:stretch/>
        </p:blipFill>
        <p:spPr>
          <a:xfrm>
            <a:off x="3492000" y="0"/>
            <a:ext cx="5384520" cy="6857640"/>
          </a:xfrm>
          <a:prstGeom prst="rect">
            <a:avLst/>
          </a:prstGeom>
          <a:ln w="0">
            <a:noFill/>
          </a:ln>
        </p:spPr>
      </p:pic>
      <p:sp>
        <p:nvSpPr>
          <p:cNvPr id="100" name="CustomShape 1"/>
          <p:cNvSpPr/>
          <p:nvPr/>
        </p:nvSpPr>
        <p:spPr>
          <a:xfrm>
            <a:off x="0" y="5373360"/>
            <a:ext cx="334764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</a:rPr>
              <a:t>FRIEDRICH.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</a:rPr>
              <a:t>Caminante sobre un mar de niebla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179640" y="260640"/>
            <a:ext cx="30960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</a:rPr>
              <a:t>Romanticismo alemán</a:t>
            </a:r>
            <a:endParaRPr b="0" lang="es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n 5" descr="http://upload.wikimedia.org/wikipedia/commons/thumb/b/b3/Caspar_David_Friedrich_040.jpg/220px-Caspar_David_Friedrich_040.jpg"/>
          <p:cNvPicPr/>
          <p:nvPr/>
        </p:nvPicPr>
        <p:blipFill>
          <a:blip r:embed="rId1"/>
          <a:stretch/>
        </p:blipFill>
        <p:spPr>
          <a:xfrm>
            <a:off x="3492000" y="260640"/>
            <a:ext cx="5256360" cy="6310800"/>
          </a:xfrm>
          <a:prstGeom prst="rect">
            <a:avLst/>
          </a:prstGeom>
          <a:ln w="9525">
            <a:noFill/>
          </a:ln>
        </p:spPr>
      </p:pic>
      <p:sp>
        <p:nvSpPr>
          <p:cNvPr id="103" name="CustomShape 1"/>
          <p:cNvSpPr/>
          <p:nvPr/>
        </p:nvSpPr>
        <p:spPr>
          <a:xfrm>
            <a:off x="395640" y="5445360"/>
            <a:ext cx="27360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</a:rPr>
              <a:t>Altar de Teschen</a:t>
            </a:r>
            <a:endParaRPr b="0" lang="es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n 6" descr="http://upload.wikimedia.org/wikipedia/commons/thumb/a/ab/Caspar_David_Friedrich_029.jpg/300px-Caspar_David_Friedrich_029.jpg"/>
          <p:cNvPicPr/>
          <p:nvPr/>
        </p:nvPicPr>
        <p:blipFill>
          <a:blip r:embed="rId1"/>
          <a:stretch/>
        </p:blipFill>
        <p:spPr>
          <a:xfrm>
            <a:off x="611640" y="405360"/>
            <a:ext cx="8242200" cy="5327280"/>
          </a:xfrm>
          <a:prstGeom prst="rect">
            <a:avLst/>
          </a:prstGeom>
          <a:ln w="9525">
            <a:noFill/>
          </a:ln>
        </p:spPr>
      </p:pic>
      <p:sp>
        <p:nvSpPr>
          <p:cNvPr id="105" name="CustomShape 1"/>
          <p:cNvSpPr/>
          <p:nvPr/>
        </p:nvSpPr>
        <p:spPr>
          <a:xfrm>
            <a:off x="755640" y="5949360"/>
            <a:ext cx="6192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</a:rPr>
              <a:t>El monje junto al mar</a:t>
            </a:r>
            <a:endParaRPr b="0" lang="es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971640" y="2061000"/>
            <a:ext cx="7632360" cy="417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4800" spc="-1" strike="noStrike">
                <a:solidFill>
                  <a:srgbClr val="ffffff"/>
                </a:solidFill>
                <a:latin typeface="Calibri"/>
              </a:rPr>
              <a:t>REALISMO</a:t>
            </a:r>
            <a:endParaRPr b="0" lang="es-ES" sz="4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4800" spc="-1" strike="noStrike">
              <a:latin typeface="Arial"/>
            </a:endParaRPr>
          </a:p>
          <a:p>
            <a:pPr lvl="2" marL="914400" indent="-216000">
              <a:lnSpc>
                <a:spcPct val="100000"/>
              </a:lnSpc>
              <a:buClr>
                <a:srgbClr val="ffffff"/>
              </a:buClr>
              <a:buFont typeface="Wingdings" charset="2"/>
              <a:buChar char=""/>
            </a:pPr>
            <a:r>
              <a:rPr b="0" lang="es-ES" sz="44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s-ES" sz="4400" spc="-1" strike="noStrike">
                <a:solidFill>
                  <a:srgbClr val="ffffff"/>
                </a:solidFill>
                <a:latin typeface="Calibri"/>
              </a:rPr>
              <a:t>Millet</a:t>
            </a:r>
            <a:endParaRPr b="0" lang="es-ES" sz="4400" spc="-1" strike="noStrike">
              <a:latin typeface="Arial"/>
            </a:endParaRPr>
          </a:p>
          <a:p>
            <a:pPr lvl="2" marL="914400" indent="-216000">
              <a:lnSpc>
                <a:spcPct val="100000"/>
              </a:lnSpc>
              <a:buClr>
                <a:srgbClr val="ffffff"/>
              </a:buClr>
              <a:buFont typeface="Wingdings" charset="2"/>
              <a:buChar char=""/>
            </a:pPr>
            <a:r>
              <a:rPr b="0" lang="es-ES" sz="44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s-ES" sz="4400" spc="-1" strike="noStrike">
                <a:solidFill>
                  <a:srgbClr val="ffffff"/>
                </a:solidFill>
                <a:latin typeface="Calibri"/>
              </a:rPr>
              <a:t>Courbet</a:t>
            </a:r>
            <a:endParaRPr b="0" lang="es-ES" sz="4400" spc="-1" strike="noStrike">
              <a:latin typeface="Arial"/>
            </a:endParaRPr>
          </a:p>
          <a:p>
            <a:pPr lvl="2" marL="914400" indent="-216000">
              <a:lnSpc>
                <a:spcPct val="100000"/>
              </a:lnSpc>
              <a:buClr>
                <a:srgbClr val="ffffff"/>
              </a:buClr>
              <a:buFont typeface="Wingdings" charset="2"/>
              <a:buChar char=""/>
            </a:pPr>
            <a:r>
              <a:rPr b="0" lang="es-ES" sz="44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s-ES" sz="4400" spc="-1" strike="noStrike">
                <a:solidFill>
                  <a:srgbClr val="ffffff"/>
                </a:solidFill>
                <a:latin typeface="Calibri"/>
              </a:rPr>
              <a:t>Daumier</a:t>
            </a:r>
            <a:endParaRPr b="0" lang="es-ES" sz="4400" spc="-1" strike="noStrike">
              <a:latin typeface="Arial"/>
            </a:endParaRPr>
          </a:p>
          <a:p>
            <a:pPr lvl="2" marL="914400" indent="-216000">
              <a:lnSpc>
                <a:spcPct val="100000"/>
              </a:lnSpc>
              <a:buClr>
                <a:srgbClr val="ffffff"/>
              </a:buClr>
              <a:buFont typeface="Wingdings" charset="2"/>
              <a:buChar char=""/>
            </a:pPr>
            <a:r>
              <a:rPr b="0" lang="es-ES" sz="4400" spc="-1" strike="noStrike">
                <a:solidFill>
                  <a:srgbClr val="ffffff"/>
                </a:solidFill>
                <a:latin typeface="Calibri"/>
              </a:rPr>
              <a:t>Rosa Bonheur</a:t>
            </a:r>
            <a:endParaRPr b="0" lang="es-E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1 Imagen" descr="_Millet_Angelus.jpg"/>
          <p:cNvPicPr/>
          <p:nvPr/>
        </p:nvPicPr>
        <p:blipFill>
          <a:blip r:embed="rId1"/>
          <a:stretch/>
        </p:blipFill>
        <p:spPr>
          <a:xfrm>
            <a:off x="755640" y="0"/>
            <a:ext cx="7777800" cy="6381000"/>
          </a:xfrm>
          <a:prstGeom prst="rect">
            <a:avLst/>
          </a:prstGeom>
          <a:ln w="0">
            <a:noFill/>
          </a:ln>
        </p:spPr>
      </p:pic>
      <p:sp>
        <p:nvSpPr>
          <p:cNvPr id="108" name="CustomShape 1"/>
          <p:cNvSpPr/>
          <p:nvPr/>
        </p:nvSpPr>
        <p:spPr>
          <a:xfrm>
            <a:off x="827640" y="6381360"/>
            <a:ext cx="46080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</a:rPr>
              <a:t>El Ángelus</a:t>
            </a:r>
            <a:endParaRPr b="0" lang="es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1 Imagen" descr="Millet las espigadoras.jpg"/>
          <p:cNvPicPr/>
          <p:nvPr/>
        </p:nvPicPr>
        <p:blipFill>
          <a:blip r:embed="rId1"/>
          <a:stretch/>
        </p:blipFill>
        <p:spPr>
          <a:xfrm>
            <a:off x="514080" y="0"/>
            <a:ext cx="8055000" cy="6093000"/>
          </a:xfrm>
          <a:prstGeom prst="rect">
            <a:avLst/>
          </a:prstGeom>
          <a:ln w="0">
            <a:noFill/>
          </a:ln>
        </p:spPr>
      </p:pic>
      <p:sp>
        <p:nvSpPr>
          <p:cNvPr id="110" name="CustomShape 1"/>
          <p:cNvSpPr/>
          <p:nvPr/>
        </p:nvSpPr>
        <p:spPr>
          <a:xfrm>
            <a:off x="683640" y="6237360"/>
            <a:ext cx="504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</a:rPr>
              <a:t>Las espigadoras</a:t>
            </a:r>
            <a:endParaRPr b="0" lang="es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 Imagen" descr="Courbet El entierro de Ornans.jpg"/>
          <p:cNvPicPr/>
          <p:nvPr/>
        </p:nvPicPr>
        <p:blipFill>
          <a:blip r:embed="rId1"/>
          <a:stretch/>
        </p:blipFill>
        <p:spPr>
          <a:xfrm>
            <a:off x="97920" y="1340640"/>
            <a:ext cx="8948160" cy="4176000"/>
          </a:xfrm>
          <a:prstGeom prst="rect">
            <a:avLst/>
          </a:prstGeom>
          <a:ln w="0">
            <a:noFill/>
          </a:ln>
        </p:spPr>
      </p:pic>
      <p:sp>
        <p:nvSpPr>
          <p:cNvPr id="112" name="CustomShape 1"/>
          <p:cNvSpPr/>
          <p:nvPr/>
        </p:nvSpPr>
        <p:spPr>
          <a:xfrm>
            <a:off x="539640" y="5805360"/>
            <a:ext cx="46800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</a:rPr>
              <a:t>El entierro de Ornans</a:t>
            </a:r>
            <a:endParaRPr b="0" lang="es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1 Imagen" descr="Courbet El entierro de Ornans..jpg"/>
          <p:cNvPicPr/>
          <p:nvPr/>
        </p:nvPicPr>
        <p:blipFill>
          <a:blip r:embed="rId1"/>
          <a:stretch/>
        </p:blipFill>
        <p:spPr>
          <a:xfrm>
            <a:off x="0" y="738000"/>
            <a:ext cx="9143640" cy="5381640"/>
          </a:xfrm>
          <a:prstGeom prst="rect">
            <a:avLst/>
          </a:prstGeom>
          <a:ln w="0">
            <a:noFill/>
          </a:ln>
        </p:spPr>
      </p:pic>
      <p:sp>
        <p:nvSpPr>
          <p:cNvPr id="114" name="CustomShape 1"/>
          <p:cNvSpPr/>
          <p:nvPr/>
        </p:nvSpPr>
        <p:spPr>
          <a:xfrm>
            <a:off x="395640" y="6309360"/>
            <a:ext cx="6336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</a:rPr>
              <a:t>El taller del pintor</a:t>
            </a:r>
            <a:endParaRPr b="0" lang="es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1 Imagen" descr="_Daumier vagón de tercera.jpg"/>
          <p:cNvPicPr/>
          <p:nvPr/>
        </p:nvPicPr>
        <p:blipFill>
          <a:blip r:embed="rId1"/>
          <a:stretch/>
        </p:blipFill>
        <p:spPr>
          <a:xfrm>
            <a:off x="663840" y="75600"/>
            <a:ext cx="8156160" cy="5982120"/>
          </a:xfrm>
          <a:prstGeom prst="rect">
            <a:avLst/>
          </a:prstGeom>
          <a:ln w="0">
            <a:noFill/>
          </a:ln>
        </p:spPr>
      </p:pic>
      <p:sp>
        <p:nvSpPr>
          <p:cNvPr id="116" name="CustomShape 1"/>
          <p:cNvSpPr/>
          <p:nvPr/>
        </p:nvSpPr>
        <p:spPr>
          <a:xfrm>
            <a:off x="755640" y="6237360"/>
            <a:ext cx="43920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s-ES" sz="2400" spc="-1" strike="noStrike">
                <a:solidFill>
                  <a:srgbClr val="ffffff"/>
                </a:solidFill>
                <a:latin typeface="Calibri"/>
              </a:rPr>
              <a:t>Vagón de tercera clase</a:t>
            </a:r>
            <a:endParaRPr b="0" lang="es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 descr=""/>
          <p:cNvPicPr/>
          <p:nvPr/>
        </p:nvPicPr>
        <p:blipFill>
          <a:blip r:embed="rId1"/>
          <a:stretch/>
        </p:blipFill>
        <p:spPr>
          <a:xfrm>
            <a:off x="480600" y="163080"/>
            <a:ext cx="4739400" cy="6433920"/>
          </a:xfrm>
          <a:prstGeom prst="rect">
            <a:avLst/>
          </a:prstGeom>
          <a:ln w="9525">
            <a:noFill/>
          </a:ln>
        </p:spPr>
      </p:pic>
      <p:sp>
        <p:nvSpPr>
          <p:cNvPr id="118" name="CustomShape 1"/>
          <p:cNvSpPr/>
          <p:nvPr/>
        </p:nvSpPr>
        <p:spPr>
          <a:xfrm>
            <a:off x="5436000" y="5517360"/>
            <a:ext cx="34560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</a:rPr>
              <a:t>Los estafadores</a:t>
            </a:r>
            <a:endParaRPr b="0" lang="es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971640" y="548640"/>
            <a:ext cx="7776360" cy="557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4800" spc="-1" strike="noStrike">
                <a:solidFill>
                  <a:srgbClr val="ffffff"/>
                </a:solidFill>
                <a:latin typeface="Calibri"/>
              </a:rPr>
              <a:t>ROMANTICISMO</a:t>
            </a:r>
            <a:endParaRPr b="0" lang="es-ES" sz="4800" spc="-1" strike="noStrike">
              <a:latin typeface="Arial"/>
            </a:endParaRPr>
          </a:p>
          <a:p>
            <a:pPr lvl="1" marL="457200" indent="-21600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s-ES" sz="44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s-ES" sz="4400" spc="-1" strike="noStrike">
                <a:solidFill>
                  <a:srgbClr val="ffffff"/>
                </a:solidFill>
                <a:latin typeface="Calibri"/>
              </a:rPr>
              <a:t>Francia:</a:t>
            </a:r>
            <a:endParaRPr b="0" lang="es-ES" sz="4400" spc="-1" strike="noStrike">
              <a:latin typeface="Arial"/>
            </a:endParaRPr>
          </a:p>
          <a:p>
            <a:pPr lvl="2" marL="914400" indent="-2160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ES" sz="36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s-ES" sz="3600" spc="-1" strike="noStrike">
                <a:solidFill>
                  <a:srgbClr val="ffffff"/>
                </a:solidFill>
                <a:latin typeface="Calibri"/>
              </a:rPr>
              <a:t>Géricault</a:t>
            </a:r>
            <a:endParaRPr b="0" lang="es-ES" sz="3600" spc="-1" strike="noStrike">
              <a:latin typeface="Arial"/>
            </a:endParaRPr>
          </a:p>
          <a:p>
            <a:pPr lvl="2" marL="914400" indent="-2160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ES" sz="36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s-ES" sz="3600" spc="-1" strike="noStrike">
                <a:solidFill>
                  <a:srgbClr val="ffffff"/>
                </a:solidFill>
                <a:latin typeface="Calibri"/>
              </a:rPr>
              <a:t>Delacroix</a:t>
            </a:r>
            <a:endParaRPr b="0" lang="es-ES" sz="3600" spc="-1" strike="noStrike">
              <a:latin typeface="Arial"/>
            </a:endParaRPr>
          </a:p>
          <a:p>
            <a:pPr lvl="1" marL="457200" indent="-21600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s-ES" sz="44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s-ES" sz="4400" spc="-1" strike="noStrike">
                <a:solidFill>
                  <a:srgbClr val="ffffff"/>
                </a:solidFill>
                <a:latin typeface="Calibri"/>
              </a:rPr>
              <a:t>Inglaterra. Paisajes</a:t>
            </a:r>
            <a:endParaRPr b="0" lang="es-ES" sz="4400" spc="-1" strike="noStrike">
              <a:latin typeface="Arial"/>
            </a:endParaRPr>
          </a:p>
          <a:p>
            <a:pPr lvl="2" marL="914400" indent="-2160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ES" sz="36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s-ES" sz="3600" spc="-1" strike="noStrike">
                <a:solidFill>
                  <a:srgbClr val="ffffff"/>
                </a:solidFill>
                <a:latin typeface="Calibri"/>
              </a:rPr>
              <a:t>Constable</a:t>
            </a:r>
            <a:endParaRPr b="0" lang="es-ES" sz="3600" spc="-1" strike="noStrike">
              <a:latin typeface="Arial"/>
            </a:endParaRPr>
          </a:p>
          <a:p>
            <a:pPr lvl="2" marL="914400" indent="-2160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ES" sz="36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s-ES" sz="3600" spc="-1" strike="noStrike">
                <a:solidFill>
                  <a:srgbClr val="ffffff"/>
                </a:solidFill>
                <a:latin typeface="Calibri"/>
              </a:rPr>
              <a:t>Turner</a:t>
            </a:r>
            <a:endParaRPr b="0" lang="es-ES" sz="3600" spc="-1" strike="noStrike">
              <a:latin typeface="Arial"/>
            </a:endParaRPr>
          </a:p>
          <a:p>
            <a:pPr lvl="1" marL="457200" indent="-21600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s-ES" sz="44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s-ES" sz="4400" spc="-1" strike="noStrike">
                <a:solidFill>
                  <a:srgbClr val="ffffff"/>
                </a:solidFill>
                <a:latin typeface="Calibri"/>
              </a:rPr>
              <a:t>Alemania</a:t>
            </a:r>
            <a:endParaRPr b="0" lang="es-ES" sz="4400" spc="-1" strike="noStrike">
              <a:latin typeface="Arial"/>
            </a:endParaRPr>
          </a:p>
          <a:p>
            <a:pPr lvl="2" marL="914400" indent="-2160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s-ES" sz="36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s-ES" sz="3600" spc="-1" strike="noStrike">
                <a:solidFill>
                  <a:srgbClr val="ffffff"/>
                </a:solidFill>
                <a:latin typeface="Calibri"/>
              </a:rPr>
              <a:t>Friedrich</a:t>
            </a:r>
            <a:endParaRPr b="0" lang="es-E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" descr=""/>
          <p:cNvPicPr/>
          <p:nvPr/>
        </p:nvPicPr>
        <p:blipFill>
          <a:blip r:embed="rId1"/>
          <a:stretch/>
        </p:blipFill>
        <p:spPr>
          <a:xfrm>
            <a:off x="356040" y="498960"/>
            <a:ext cx="8573400" cy="5261040"/>
          </a:xfrm>
          <a:prstGeom prst="rect">
            <a:avLst/>
          </a:prstGeom>
          <a:ln w="0">
            <a:noFill/>
          </a:ln>
        </p:spPr>
      </p:pic>
      <p:sp>
        <p:nvSpPr>
          <p:cNvPr id="120" name="TextShape 1"/>
          <p:cNvSpPr txBox="1"/>
          <p:nvPr/>
        </p:nvSpPr>
        <p:spPr>
          <a:xfrm>
            <a:off x="540000" y="5940000"/>
            <a:ext cx="8100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s-ES" sz="1800" spc="-1" strike="noStrike">
                <a:latin typeface="Arial"/>
              </a:rPr>
              <a:t>ROSA BONHEUR. ARANDO EN NIVERNAIS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" descr=""/>
          <p:cNvPicPr/>
          <p:nvPr/>
        </p:nvPicPr>
        <p:blipFill>
          <a:blip r:embed="rId1"/>
          <a:stretch/>
        </p:blipFill>
        <p:spPr>
          <a:xfrm>
            <a:off x="289080" y="360000"/>
            <a:ext cx="8483760" cy="576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" descr=""/>
          <p:cNvPicPr/>
          <p:nvPr/>
        </p:nvPicPr>
        <p:blipFill>
          <a:blip r:embed="rId1"/>
          <a:stretch/>
        </p:blipFill>
        <p:spPr>
          <a:xfrm>
            <a:off x="360000" y="360000"/>
            <a:ext cx="8280000" cy="5439240"/>
          </a:xfrm>
          <a:prstGeom prst="rect">
            <a:avLst/>
          </a:prstGeom>
          <a:ln w="0">
            <a:noFill/>
          </a:ln>
        </p:spPr>
      </p:pic>
      <p:sp>
        <p:nvSpPr>
          <p:cNvPr id="123" name="TextShape 1"/>
          <p:cNvSpPr txBox="1"/>
          <p:nvPr/>
        </p:nvSpPr>
        <p:spPr>
          <a:xfrm>
            <a:off x="3060000" y="6133320"/>
            <a:ext cx="2833920" cy="34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s-ES" sz="1800" spc="-1" strike="noStrike">
                <a:latin typeface="Arial"/>
              </a:rPr>
              <a:t>ARANDO EN NIVERNAIS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1 Imagen" descr="Parlamento londres.jpg"/>
          <p:cNvPicPr/>
          <p:nvPr/>
        </p:nvPicPr>
        <p:blipFill>
          <a:blip r:embed="rId1"/>
          <a:stretch/>
        </p:blipFill>
        <p:spPr>
          <a:xfrm>
            <a:off x="366120" y="0"/>
            <a:ext cx="8309880" cy="6237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1 Imagen" descr="Brighton_Royal_Pavilion.jpg"/>
          <p:cNvPicPr/>
          <p:nvPr/>
        </p:nvPicPr>
        <p:blipFill>
          <a:blip r:embed="rId1"/>
          <a:stretch/>
        </p:blipFill>
        <p:spPr>
          <a:xfrm>
            <a:off x="467640" y="0"/>
            <a:ext cx="8232480" cy="6174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2 Imagen" descr="uderzo-y-delacroix1.jpg"/>
          <p:cNvPicPr/>
          <p:nvPr/>
        </p:nvPicPr>
        <p:blipFill>
          <a:blip r:embed="rId1"/>
          <a:stretch/>
        </p:blipFill>
        <p:spPr>
          <a:xfrm>
            <a:off x="2051640" y="0"/>
            <a:ext cx="50403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1 Imagen" descr="la balsa de medusa.jpg"/>
          <p:cNvPicPr/>
          <p:nvPr/>
        </p:nvPicPr>
        <p:blipFill>
          <a:blip r:embed="rId1"/>
          <a:stretch/>
        </p:blipFill>
        <p:spPr>
          <a:xfrm>
            <a:off x="179640" y="188640"/>
            <a:ext cx="8682480" cy="5875920"/>
          </a:xfrm>
          <a:prstGeom prst="rect">
            <a:avLst/>
          </a:prstGeom>
          <a:ln w="0">
            <a:noFill/>
          </a:ln>
        </p:spPr>
      </p:pic>
      <p:sp>
        <p:nvSpPr>
          <p:cNvPr id="86" name="CustomShape 1"/>
          <p:cNvSpPr/>
          <p:nvPr/>
        </p:nvSpPr>
        <p:spPr>
          <a:xfrm>
            <a:off x="467640" y="6237360"/>
            <a:ext cx="5904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</a:rPr>
              <a:t>GÉRICAULT.  La balsa de Medusa</a:t>
            </a:r>
            <a:endParaRPr b="0" lang="es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1 Imagen" descr="Le_Massacre_de_Scio.jpg"/>
          <p:cNvPicPr/>
          <p:nvPr/>
        </p:nvPicPr>
        <p:blipFill>
          <a:blip r:embed="rId1"/>
          <a:stretch/>
        </p:blipFill>
        <p:spPr>
          <a:xfrm>
            <a:off x="3348000" y="260640"/>
            <a:ext cx="5343480" cy="6318360"/>
          </a:xfrm>
          <a:prstGeom prst="rect">
            <a:avLst/>
          </a:prstGeom>
          <a:ln w="0"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0" y="5517360"/>
            <a:ext cx="327564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s-ES" sz="2400" spc="-1" strike="noStrike">
                <a:solidFill>
                  <a:srgbClr val="ffffff"/>
                </a:solidFill>
                <a:latin typeface="Calibri"/>
              </a:rPr>
              <a:t>DELACROIX.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es-ES" sz="2400" spc="-1" strike="noStrike">
                <a:solidFill>
                  <a:srgbClr val="ffffff"/>
                </a:solidFill>
                <a:latin typeface="Calibri"/>
              </a:rPr>
              <a:t>La matanza de Quios</a:t>
            </a:r>
            <a:endParaRPr b="0" lang="es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1 Imagen" descr="Crecia moribunda sobre las ruinas Missolonghi.jpg"/>
          <p:cNvPicPr/>
          <p:nvPr/>
        </p:nvPicPr>
        <p:blipFill>
          <a:blip r:embed="rId1"/>
          <a:stretch/>
        </p:blipFill>
        <p:spPr>
          <a:xfrm>
            <a:off x="4428000" y="0"/>
            <a:ext cx="4555080" cy="6857640"/>
          </a:xfrm>
          <a:prstGeom prst="rect">
            <a:avLst/>
          </a:prstGeom>
          <a:ln w="0">
            <a:noFill/>
          </a:ln>
        </p:spPr>
      </p:pic>
      <p:sp>
        <p:nvSpPr>
          <p:cNvPr id="90" name="CustomShape 1"/>
          <p:cNvSpPr/>
          <p:nvPr/>
        </p:nvSpPr>
        <p:spPr>
          <a:xfrm>
            <a:off x="179640" y="5085360"/>
            <a:ext cx="388800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</a:rPr>
              <a:t>DELACROIX.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</a:rPr>
              <a:t>Grecia moribunda sobre las ruinas de Missolonghi</a:t>
            </a:r>
            <a:endParaRPr b="0" lang="es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1 Imagen" descr="la libertad guiando a su pueblo.jpg"/>
          <p:cNvPicPr/>
          <p:nvPr/>
        </p:nvPicPr>
        <p:blipFill>
          <a:blip r:embed="rId1"/>
          <a:stretch/>
        </p:blipFill>
        <p:spPr>
          <a:xfrm>
            <a:off x="694800" y="0"/>
            <a:ext cx="7788240" cy="6165000"/>
          </a:xfrm>
          <a:prstGeom prst="rect">
            <a:avLst/>
          </a:prstGeom>
          <a:ln w="0">
            <a:noFill/>
          </a:ln>
        </p:spPr>
      </p:pic>
      <p:sp>
        <p:nvSpPr>
          <p:cNvPr id="92" name="CustomShape 1"/>
          <p:cNvSpPr/>
          <p:nvPr/>
        </p:nvSpPr>
        <p:spPr>
          <a:xfrm>
            <a:off x="755640" y="6237360"/>
            <a:ext cx="6696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</a:rPr>
              <a:t>DELACROIX.  La libertad guiando al  pueblo</a:t>
            </a:r>
            <a:endParaRPr b="0" lang="es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1 Imagen" descr="Delacroix_sardanapalus_1828.jpg"/>
          <p:cNvPicPr/>
          <p:nvPr/>
        </p:nvPicPr>
        <p:blipFill>
          <a:blip r:embed="rId1"/>
          <a:stretch/>
        </p:blipFill>
        <p:spPr>
          <a:xfrm>
            <a:off x="539640" y="0"/>
            <a:ext cx="7992360" cy="6276240"/>
          </a:xfrm>
          <a:prstGeom prst="rect">
            <a:avLst/>
          </a:prstGeom>
          <a:ln w="0">
            <a:noFill/>
          </a:ln>
        </p:spPr>
      </p:pic>
      <p:sp>
        <p:nvSpPr>
          <p:cNvPr id="94" name="CustomShape 1"/>
          <p:cNvSpPr/>
          <p:nvPr/>
        </p:nvSpPr>
        <p:spPr>
          <a:xfrm>
            <a:off x="755640" y="6309360"/>
            <a:ext cx="504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</a:rPr>
              <a:t>DELACROIX.  La muerte de Sardanápalo</a:t>
            </a:r>
            <a:endParaRPr b="0" lang="es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1 Imagen" descr="John_Constable el carro de heno.jpg"/>
          <p:cNvPicPr/>
          <p:nvPr/>
        </p:nvPicPr>
        <p:blipFill>
          <a:blip r:embed="rId1"/>
          <a:stretch/>
        </p:blipFill>
        <p:spPr>
          <a:xfrm>
            <a:off x="395640" y="276840"/>
            <a:ext cx="8227080" cy="5672160"/>
          </a:xfrm>
          <a:prstGeom prst="rect">
            <a:avLst/>
          </a:prstGeom>
          <a:ln w="0"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467640" y="6021360"/>
            <a:ext cx="6984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</a:rPr>
              <a:t>CONSTABLE.  El carro de heno</a:t>
            </a:r>
            <a:endParaRPr b="0" lang="es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1 Imagen" descr="Turner lluvia, vapor y velocidad.jpg"/>
          <p:cNvPicPr/>
          <p:nvPr/>
        </p:nvPicPr>
        <p:blipFill>
          <a:blip r:embed="rId1"/>
          <a:stretch/>
        </p:blipFill>
        <p:spPr>
          <a:xfrm>
            <a:off x="683640" y="332640"/>
            <a:ext cx="7686360" cy="5762160"/>
          </a:xfrm>
          <a:prstGeom prst="rect">
            <a:avLst/>
          </a:prstGeom>
          <a:ln w="0"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827640" y="6237360"/>
            <a:ext cx="5904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</a:rPr>
              <a:t>TURNER.  Lluvia, vapor y velocidad</a:t>
            </a:r>
            <a:endParaRPr b="0" lang="es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Application>LibreOffice/7.0.4.2$Windows_X86_64 LibreOffice_project/dcf040e67528d9187c66b2379df5ea4407429775</Application>
  <AppVersion>15.0000</AppVersion>
  <Words>116</Words>
  <Paragraphs>35</Paragraphs>
  <Company> 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2012-04-06T09:56:54Z</dcterms:created>
  <dc:creator>ELENA</dc:creator>
  <dc:description/>
  <dc:language>es-ES</dc:language>
  <cp:lastModifiedBy/>
  <dcterms:modified xsi:type="dcterms:W3CDTF">2024-04-07T20:24:31Z</dcterms:modified>
  <cp:revision>16</cp:revision>
  <dc:subject/>
  <dc:title>ROMANTICISMO Y REALISMO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Presentación en pantalla (4:3)</vt:lpwstr>
  </property>
  <property fmtid="{D5CDD505-2E9C-101B-9397-08002B2CF9AE}" pid="3" name="Slides">
    <vt:i4>22</vt:i4>
  </property>
</Properties>
</file>