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Presentación de los capítulos 1 y 2. La imagen es una ilustración evocativa creada para la presentación, no una fotografía histórica.</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Capítulo 1: causas, crack, mecanismos, respuestas estadounidenses y transmisión a Europa. Capítulo 2: concepto de totalitarismo, Italia, Alemania y otros regímenes.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imagen es una ilustración evocativa, no una fotografía histórica. La prosperidad estadounidense coexistió con desigualdad de renta, dificultades agrarias, endeudamiento y especulación bursátil.</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compra al margen permitía adquirir títulos aportando solo una parte del precio. La sobreproducción y la desigualdad eran vulnerabilidades, pero el crack no fue una causa única suficiente.</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Jueves Negro fue el 24 de octubre; el viernes hubo tregua, el lunes 28 cayó el mercado y el Martes Negro 29 se produjo otra caída de cerca del 12 %. La caída bursátil continuó hasta 1932.</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secuencia es un círculo vicioso, no una sucesión instantánea. Los pánicos bancarios más intensos ocurrieron después del crack, especialmente entre 1930 y 1933. La deflación elevó el peso real de las deudas.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Hoover no permaneció inactivo. La prioridad deflacionista y los recortes agravaban la demanda. El New Deal tiene afinidad con planteamientos keynesianos, pero Keynes no dirigió el programa. La movilización de la guerra cerró el desempleo masivo.</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 Dawes 1924 y plan Young 1929. La crisis bancaria centroeuropea de 1931 y la contracción del comercio extendieron la recesión. La dependencia del patrón oro limitó respuestas monetarias.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España tuvo menor exposición financiera internacional; las exportaciones y la inversión sí cayeron. La crisis no explica por sí sola el destino de las reformas republicanas.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imagen es una ilustración evocativa, no una fotografía histórica. “Fascismo” nace en Italia. El totalitarismo como categoría permite comparar mecanismos con el estalinismo, sin equiparar sus ideologías y trayectorias.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categoría totalitarismo es debatida. El fascismo italiano conservó la monarquía y pactó con la Iglesia, mientras el nazismo extremó la persecución racial y el exterminio. La URSS estalinista tuvo partido único, purgas y policía política, pero objetivos ideológicos distintos.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Los camisas negras atacaron sindicatos y socialistas. Víctor Manuel III rechazó el estado de sitio y nombró a Mussolini el 30 de octubre de 1922. La ley Acerbo favoreció la mayoría de 1924; Matteotti fue asesinado; el régimen destruyó libertades entre 1925 y 1926.</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corporativismo suprimió la huelga y el sindicalismo libre. La Carta del Lavoro data de 1927. El Estado intervino más tras 1929, pero no socializó toda la economía ni garantizó pleno empleo.</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Italia poseía Libia desde 1911-1912. La invasión de Etiopía comenzó en octubre de 1935; la conquista incluyó armas químicas. Sanciones limitadas de la Sociedad de Naciones. Galeazzo Ciano fue ministro de Exteriores desde 1936.</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miedo a la revolución se relacionó con la represión del levantamiento espartaquista de 1919. Hitler participó en el putsch de Múnich de 1923. Durante la cárcel comenzó Mein Kampf con Rudolf Hess. La prosperidad de Weimar dependía en parte del crédito estadounidense.</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miedo anticomunista y los cálculos de conservadores como Franz von Papen contribuyeron al nombramiento. El partido nazi combinó propaganda, promesas de trabajo y violencia callejera.</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Dachau fue un campo de concentración temprano para presos políticos, distinto de centros de exterminio creados durante la guerra. La Noche de los Cuchillos Largos eliminó la dirección de las SA y otros adversarios. La Ley Habilitante dio al gobierno potestad legislativa.</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antisemitismo racial fue constitutivo del nazismo. La violencia desembocaría durante la guerra en genocidio. Hjalmar Schacht financió parte del rearme. Persistió la propiedad privada bajo prioridades estatales.</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El Anschluss incorporó Austria en marzo de 1938; Múnich cedió Sudetes en septiembre. En marzo de 1939 Alemania ocupó Bohemia y Moravia. Pacto germano-soviético en agosto, con protocolo secreto. La invasión de Polonia comenzó el 1 de septiembre; Francia y Reino Unido declararon la guerra el 3.</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Bulgaria: Zveno en 1934 y Boris III después. Rumanía: Carol II, Guardia de Hierro y Antonescu. Grecia: Metaxas desde 1936 con apoyo de Jorge II. En España, Primo de Rivera no fue régimen fascista; Falange sí incorporó ideario fascista.</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 depresión agravó fracturas sociales. El fascismo italiano era anterior. Nazismo y fascismo destruyeron democracias y agredieron el orden europeo; el estalinismo radicalizó la polarización y el anticomunismo. Las decisiones diplomáticas y militares hicieron posible la guerra.</a:t>
            </a:r>
          </a:p>
          <a:p>
            <a:r>
              <a:t>Fuente: TEMA 1 COMPLETO FRAGILIDAD DEMOCRACIAS(1).pdf, material facilitado por el profesor.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436"/>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3"/>
          <a:srcRect t="27" b="27"/>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36685617-A302-4F4E-BD44-54EA354C6067}"/>
              </a:ext>
            </a:extLst>
          </p:cNvPr>
          <p:cNvSpPr>
            <a:spLocks noGrp="1"/>
          </p:cNvSpPr>
          <p:nvPr/>
        </p:nvSpPr>
        <p:spPr>
          <a:xfrm>
            <a:off x="714375" y="4238625"/>
            <a:ext cx="5715000" cy="266700"/>
          </a:xfrm>
          <a:prstGeom prst="rect">
            <a:avLst/>
          </a:prstGeom>
          <a:noFill/>
          <a:ln w="0">
            <a:noFill/>
          </a:ln>
        </p:spPr>
        <p:txBody>
          <a:bodyPr anchor="ctr">
            <a:noAutofit/>
          </a:bodyPr>
          <a:lstStyle/>
          <a:p>
            <a:pPr algn="l">
              <a:defRPr sz="1275" b="1">
                <a:solidFill>
                  <a:srgbClr val="CDA768"/>
                </a:solidFill>
                <a:latin typeface="Bitstream Charter"/>
                <a:ea typeface="Bitstream Charter"/>
                <a:cs typeface="Bitstream Charter"/>
              </a:defRPr>
            </a:pPr>
            <a:r>
              <a:rPr sz="1275" b="1">
                <a:solidFill>
                  <a:srgbClr val="CDA768"/>
                </a:solidFill>
                <a:latin typeface="Bitstream Charter"/>
                <a:ea typeface="Bitstream Charter"/>
                <a:cs typeface="Bitstream Charter"/>
              </a:rPr>
              <a:t>TEMA 1 · 1929–1945</a:t>
            </a:r>
          </a:p>
        </p:txBody>
      </p:sp>
      <p:sp>
        <p:nvSpPr>
          <p:cNvPr id="3" name="Rectángulo 2">
            <a:extLst>
              <a:ext uri="{FF2B5EF4-FFF2-40B4-BE49-F238E27FC236}">
                <a16:creationId xmlns:a16="http://schemas.microsoft.com/office/drawing/2014/main" id="{CD5F28AF-266D-4E0D-84B8-7013F23C7C9A}"/>
              </a:ext>
            </a:extLst>
          </p:cNvPr>
          <p:cNvSpPr>
            <a:spLocks noGrp="1"/>
          </p:cNvSpPr>
          <p:nvPr/>
        </p:nvSpPr>
        <p:spPr>
          <a:xfrm>
            <a:off x="714375" y="4619625"/>
            <a:ext cx="10477500" cy="1095375"/>
          </a:xfrm>
          <a:prstGeom prst="rect">
            <a:avLst/>
          </a:prstGeom>
          <a:noFill/>
          <a:ln w="0">
            <a:noFill/>
          </a:ln>
        </p:spPr>
        <p:txBody>
          <a:bodyPr anchor="ctr">
            <a:noAutofit/>
          </a:bodyPr>
          <a:lstStyle/>
          <a:p>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Fragilidades de las democracias</a:t>
            </a:r>
          </a:p>
        </p:txBody>
      </p:sp>
      <p:sp>
        <p:nvSpPr>
          <p:cNvPr id="4" name="Rectángulo 3">
            <a:extLst>
              <a:ext uri="{FF2B5EF4-FFF2-40B4-BE49-F238E27FC236}">
                <a16:creationId xmlns:a16="http://schemas.microsoft.com/office/drawing/2014/main" id="{C1956A66-70ED-441C-B135-FA7F839EFA2B}"/>
              </a:ext>
            </a:extLst>
          </p:cNvPr>
          <p:cNvSpPr>
            <a:spLocks noGrp="1"/>
          </p:cNvSpPr>
          <p:nvPr/>
        </p:nvSpPr>
        <p:spPr>
          <a:xfrm>
            <a:off x="714375" y="5762625"/>
            <a:ext cx="10382250" cy="400050"/>
          </a:xfrm>
          <a:prstGeom prst="rect">
            <a:avLst/>
          </a:prstGeom>
          <a:noFill/>
          <a:ln w="0">
            <a:noFill/>
          </a:ln>
        </p:spPr>
        <p:txBody>
          <a:bodyPr anchor="ctr">
            <a:noAutofit/>
          </a:bodyPr>
          <a:lstStyle/>
          <a:p>
            <a:pPr algn="l">
              <a:defRPr sz="1500" b="0">
                <a:solidFill>
                  <a:srgbClr val="FFFFFF"/>
                </a:solidFill>
                <a:latin typeface="Bitstream Charter"/>
                <a:ea typeface="Bitstream Charter"/>
                <a:cs typeface="Bitstream Charter"/>
              </a:defRPr>
            </a:pPr>
            <a:r>
              <a:rPr sz="1500" b="0">
                <a:solidFill>
                  <a:srgbClr val="FFFFFF"/>
                </a:solidFill>
                <a:latin typeface="Bitstream Charter"/>
                <a:ea typeface="Bitstream Charter"/>
                <a:cs typeface="Bitstream Charter"/>
              </a:rPr>
              <a:t>Crisis de 1929 · fascismos · camino hacia la guerra</a:t>
            </a:r>
          </a:p>
        </p:txBody>
      </p:sp>
      <p:sp>
        <p:nvSpPr>
          <p:cNvPr id="5" name="Rectángulo 4">
            <a:extLst>
              <a:ext uri="{FF2B5EF4-FFF2-40B4-BE49-F238E27FC236}">
                <a16:creationId xmlns:a16="http://schemas.microsoft.com/office/drawing/2014/main" id="{8EF3663B-CF1C-419F-8CEC-40B530882817}"/>
              </a:ext>
            </a:extLst>
          </p:cNvPr>
          <p:cNvSpPr>
            <a:spLocks noGrp="1"/>
          </p:cNvSpPr>
          <p:nvPr/>
        </p:nvSpPr>
        <p:spPr>
          <a:xfrm>
            <a:off x="714375" y="6448425"/>
            <a:ext cx="10477500" cy="219075"/>
          </a:xfrm>
          <a:prstGeom prst="rect">
            <a:avLst/>
          </a:prstGeom>
          <a:noFill/>
          <a:ln w="0">
            <a:noFill/>
          </a:ln>
        </p:spPr>
        <p:txBody>
          <a:bodyPr anchor="ctr">
            <a:noAutofit/>
          </a:bodyPr>
          <a:lstStyle/>
          <a:p>
            <a:pPr algn="l">
              <a:defRPr sz="900" b="0">
                <a:solidFill>
                  <a:srgbClr val="FFFFFF"/>
                </a:solidFill>
                <a:latin typeface="Bitstream Charter"/>
                <a:ea typeface="Bitstream Charter"/>
                <a:cs typeface="Bitstream Charter"/>
              </a:defRPr>
            </a:pPr>
            <a:r>
              <a:rPr sz="900" b="0">
                <a:solidFill>
                  <a:srgbClr val="FFFFFF"/>
                </a:solidFill>
                <a:latin typeface="Bitstream Charter"/>
                <a:ea typeface="Bitstream Charter"/>
                <a:cs typeface="Bitstream Charter"/>
              </a:rPr>
              <a:t>ILUSTRACIÓN EVOCATIVA                                               01</a:t>
            </a:r>
          </a:p>
        </p:txBody>
      </p:sp>
    </p:spTree>
    <p:extLst>
      <p:ext uri="{BB962C8B-B14F-4D97-AF65-F5344CB8AC3E}">
        <p14:creationId xmlns:p14="http://schemas.microsoft.com/office/powerpoint/2010/main" val="9197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C63AB272-216E-4AEB-8346-815ACB250172}"/>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TEMA 1</a:t>
            </a:r>
          </a:p>
        </p:txBody>
      </p:sp>
      <p:sp>
        <p:nvSpPr>
          <p:cNvPr id="2" name="Rectángulo 1">
            <a:extLst>
              <a:ext uri="{FF2B5EF4-FFF2-40B4-BE49-F238E27FC236}">
                <a16:creationId xmlns:a16="http://schemas.microsoft.com/office/drawing/2014/main" id="{FE15B106-8460-4594-BD72-0C439AB7105A}"/>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Dos procesos que alteran Europa</a:t>
            </a:r>
          </a:p>
        </p:txBody>
      </p:sp>
      <p:sp>
        <p:nvSpPr>
          <p:cNvPr id="3" name="Rectángulo 2">
            <a:extLst>
              <a:ext uri="{FF2B5EF4-FFF2-40B4-BE49-F238E27FC236}">
                <a16:creationId xmlns:a16="http://schemas.microsoft.com/office/drawing/2014/main" id="{C026941A-4CC0-44FA-94CF-2ABC0ABF1B43}"/>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56FB8F84-F5F0-4118-82DB-A22504FC2C33}"/>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02</a:t>
            </a:r>
          </a:p>
        </p:txBody>
      </p:sp>
      <p:sp>
        <p:nvSpPr>
          <p:cNvPr id="5" name="Rectángulo 4">
            <a:extLst>
              <a:ext uri="{FF2B5EF4-FFF2-40B4-BE49-F238E27FC236}">
                <a16:creationId xmlns:a16="http://schemas.microsoft.com/office/drawing/2014/main" id="{8BAD7A53-2977-4910-AD89-0B6DBEB4EBEB}"/>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1  LA GRAN DEPRESIÓN</a:t>
            </a:r>
          </a:p>
        </p:txBody>
      </p:sp>
      <p:sp>
        <p:nvSpPr>
          <p:cNvPr id="6" name="Rectángulo 5">
            <a:extLst>
              <a:ext uri="{FF2B5EF4-FFF2-40B4-BE49-F238E27FC236}">
                <a16:creationId xmlns:a16="http://schemas.microsoft.com/office/drawing/2014/main" id="{AEA7B737-0AD2-4411-B996-2DF2E9883EA3}"/>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La crisis económica y social se propaga desde Estados Unidos. Las democracias responden de forma distinta.</a:t>
            </a:r>
          </a:p>
        </p:txBody>
      </p:sp>
      <p:sp>
        <p:nvSpPr>
          <p:cNvPr id="7" name="Rectángulo 6">
            <a:extLst>
              <a:ext uri="{FF2B5EF4-FFF2-40B4-BE49-F238E27FC236}">
                <a16:creationId xmlns:a16="http://schemas.microsoft.com/office/drawing/2014/main" id="{D3035E75-DDE5-4BD8-BDB5-50A22FA58376}"/>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F8BD9413-B740-4B80-B821-C6B7E68D6C5D}"/>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2  REGÍMENES TOTALITARIOS</a:t>
            </a:r>
          </a:p>
        </p:txBody>
      </p:sp>
      <p:sp>
        <p:nvSpPr>
          <p:cNvPr id="9" name="Rectángulo 8">
            <a:extLst>
              <a:ext uri="{FF2B5EF4-FFF2-40B4-BE49-F238E27FC236}">
                <a16:creationId xmlns:a16="http://schemas.microsoft.com/office/drawing/2014/main" id="{24258E7D-3918-4365-80BB-B292E486764D}"/>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El fascismo italiano y el nazismo alemán destruyen el pluralismo y persiguen la expansión territorial.</a:t>
            </a:r>
          </a:p>
        </p:txBody>
      </p:sp>
    </p:spTree>
    <p:extLst>
      <p:ext uri="{BB962C8B-B14F-4D97-AF65-F5344CB8AC3E}">
        <p14:creationId xmlns:p14="http://schemas.microsoft.com/office/powerpoint/2010/main" val="1148295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436"/>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3"/>
          <a:srcRect t="27" b="27"/>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21724502-9B85-4B34-AEB2-BAE63633AAFD}"/>
              </a:ext>
            </a:extLst>
          </p:cNvPr>
          <p:cNvSpPr>
            <a:spLocks noGrp="1"/>
          </p:cNvSpPr>
          <p:nvPr/>
        </p:nvSpPr>
        <p:spPr>
          <a:xfrm>
            <a:off x="714375" y="4238625"/>
            <a:ext cx="5715000" cy="266700"/>
          </a:xfrm>
          <a:prstGeom prst="rect">
            <a:avLst/>
          </a:prstGeom>
          <a:noFill/>
          <a:ln w="0">
            <a:noFill/>
          </a:ln>
        </p:spPr>
        <p:txBody>
          <a:bodyPr anchor="ctr">
            <a:noAutofit/>
          </a:bodyPr>
          <a:lstStyle/>
          <a:p>
            <a:pPr algn="l">
              <a:defRPr sz="1275" b="1">
                <a:solidFill>
                  <a:srgbClr val="CDA768"/>
                </a:solidFill>
                <a:latin typeface="Bitstream Charter"/>
                <a:ea typeface="Bitstream Charter"/>
                <a:cs typeface="Bitstream Charter"/>
              </a:defRPr>
            </a:pPr>
            <a:r>
              <a:rPr sz="1275" b="1">
                <a:solidFill>
                  <a:srgbClr val="CDA768"/>
                </a:solidFill>
                <a:latin typeface="Bitstream Charter"/>
                <a:ea typeface="Bitstream Charter"/>
                <a:cs typeface="Bitstream Charter"/>
              </a:rPr>
              <a:t>CAPÍTULO 1 · LA CRISIS DE 1929</a:t>
            </a:r>
          </a:p>
        </p:txBody>
      </p:sp>
      <p:sp>
        <p:nvSpPr>
          <p:cNvPr id="3" name="Rectángulo 2">
            <a:extLst>
              <a:ext uri="{FF2B5EF4-FFF2-40B4-BE49-F238E27FC236}">
                <a16:creationId xmlns:a16="http://schemas.microsoft.com/office/drawing/2014/main" id="{C456BC6A-312C-4BCA-BAD4-D5EC05133672}"/>
              </a:ext>
            </a:extLst>
          </p:cNvPr>
          <p:cNvSpPr>
            <a:spLocks noGrp="1"/>
          </p:cNvSpPr>
          <p:nvPr/>
        </p:nvSpPr>
        <p:spPr>
          <a:xfrm>
            <a:off x="714375" y="4619625"/>
            <a:ext cx="10477500" cy="1095375"/>
          </a:xfrm>
          <a:prstGeom prst="rect">
            <a:avLst/>
          </a:prstGeom>
          <a:noFill/>
          <a:ln w="0">
            <a:noFill/>
          </a:ln>
        </p:spPr>
        <p:txBody>
          <a:bodyPr anchor="ctr">
            <a:noAutofit/>
          </a:bodyPr>
          <a:lstStyle/>
          <a:p>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La prosperidad de los años veinte</a:t>
            </a:r>
          </a:p>
        </p:txBody>
      </p:sp>
      <p:sp>
        <p:nvSpPr>
          <p:cNvPr id="4" name="Rectángulo 3">
            <a:extLst>
              <a:ext uri="{FF2B5EF4-FFF2-40B4-BE49-F238E27FC236}">
                <a16:creationId xmlns:a16="http://schemas.microsoft.com/office/drawing/2014/main" id="{D6F4D85F-C8D1-4089-A2B1-100A649DC500}"/>
              </a:ext>
            </a:extLst>
          </p:cNvPr>
          <p:cNvSpPr>
            <a:spLocks noGrp="1"/>
          </p:cNvSpPr>
          <p:nvPr/>
        </p:nvSpPr>
        <p:spPr>
          <a:xfrm>
            <a:off x="714375" y="5762625"/>
            <a:ext cx="10382250" cy="400050"/>
          </a:xfrm>
          <a:prstGeom prst="rect">
            <a:avLst/>
          </a:prstGeom>
          <a:noFill/>
          <a:ln w="0">
            <a:noFill/>
          </a:ln>
        </p:spPr>
        <p:txBody>
          <a:bodyPr anchor="ctr">
            <a:noAutofit/>
          </a:bodyPr>
          <a:lstStyle/>
          <a:p>
            <a:pPr algn="l">
              <a:defRPr sz="1500" b="0">
                <a:solidFill>
                  <a:srgbClr val="FFFFFF"/>
                </a:solidFill>
                <a:latin typeface="Bitstream Charter"/>
                <a:ea typeface="Bitstream Charter"/>
                <a:cs typeface="Bitstream Charter"/>
              </a:defRPr>
            </a:pPr>
            <a:r>
              <a:rPr sz="1500" b="0">
                <a:solidFill>
                  <a:srgbClr val="FFFFFF"/>
                </a:solidFill>
                <a:latin typeface="Bitstream Charter"/>
                <a:ea typeface="Bitstream Charter"/>
                <a:cs typeface="Bitstream Charter"/>
              </a:rPr>
              <a:t>Consumo a crédito, producción creciente y una economía vulnerable</a:t>
            </a:r>
          </a:p>
        </p:txBody>
      </p:sp>
      <p:sp>
        <p:nvSpPr>
          <p:cNvPr id="5" name="Rectángulo 4">
            <a:extLst>
              <a:ext uri="{FF2B5EF4-FFF2-40B4-BE49-F238E27FC236}">
                <a16:creationId xmlns:a16="http://schemas.microsoft.com/office/drawing/2014/main" id="{6B91EC36-3519-45F9-8C27-BF22FED9B55B}"/>
              </a:ext>
            </a:extLst>
          </p:cNvPr>
          <p:cNvSpPr>
            <a:spLocks noGrp="1"/>
          </p:cNvSpPr>
          <p:nvPr/>
        </p:nvSpPr>
        <p:spPr>
          <a:xfrm>
            <a:off x="714375" y="6448425"/>
            <a:ext cx="10477500" cy="219075"/>
          </a:xfrm>
          <a:prstGeom prst="rect">
            <a:avLst/>
          </a:prstGeom>
          <a:noFill/>
          <a:ln w="0">
            <a:noFill/>
          </a:ln>
        </p:spPr>
        <p:txBody>
          <a:bodyPr anchor="ctr">
            <a:noAutofit/>
          </a:bodyPr>
          <a:lstStyle/>
          <a:p>
            <a:pPr algn="l">
              <a:defRPr sz="900" b="0">
                <a:solidFill>
                  <a:srgbClr val="FFFFFF"/>
                </a:solidFill>
                <a:latin typeface="Bitstream Charter"/>
                <a:ea typeface="Bitstream Charter"/>
                <a:cs typeface="Bitstream Charter"/>
              </a:defRPr>
            </a:pPr>
            <a:r>
              <a:rPr sz="900" b="0">
                <a:solidFill>
                  <a:srgbClr val="FFFFFF"/>
                </a:solidFill>
                <a:latin typeface="Bitstream Charter"/>
                <a:ea typeface="Bitstream Charter"/>
                <a:cs typeface="Bitstream Charter"/>
              </a:rPr>
              <a:t>ILUSTRACIÓN EVOCATIVA                                               03</a:t>
            </a:r>
          </a:p>
        </p:txBody>
      </p:sp>
    </p:spTree>
    <p:extLst>
      <p:ext uri="{BB962C8B-B14F-4D97-AF65-F5344CB8AC3E}">
        <p14:creationId xmlns:p14="http://schemas.microsoft.com/office/powerpoint/2010/main" val="1099435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2C8A58CB-1724-4480-BB94-58312C53017E}"/>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CRISIS DE 1929</a:t>
            </a:r>
          </a:p>
        </p:txBody>
      </p:sp>
      <p:sp>
        <p:nvSpPr>
          <p:cNvPr id="2" name="Rectángulo 1">
            <a:extLst>
              <a:ext uri="{FF2B5EF4-FFF2-40B4-BE49-F238E27FC236}">
                <a16:creationId xmlns:a16="http://schemas.microsoft.com/office/drawing/2014/main" id="{597F8F58-64E3-45B9-B7C1-4F6EBC2A4365}"/>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La burbuja de Wall Street</a:t>
            </a:r>
          </a:p>
        </p:txBody>
      </p:sp>
      <p:sp>
        <p:nvSpPr>
          <p:cNvPr id="3" name="Rectángulo 2">
            <a:extLst>
              <a:ext uri="{FF2B5EF4-FFF2-40B4-BE49-F238E27FC236}">
                <a16:creationId xmlns:a16="http://schemas.microsoft.com/office/drawing/2014/main" id="{82159373-87DE-4562-B255-9D7D93A5BF5C}"/>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73BA824E-55A1-41EC-BAFA-8CE1C98AC0C5}"/>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04</a:t>
            </a:r>
          </a:p>
        </p:txBody>
      </p:sp>
      <p:sp>
        <p:nvSpPr>
          <p:cNvPr id="5" name="Rectángulo 4">
            <a:extLst>
              <a:ext uri="{FF2B5EF4-FFF2-40B4-BE49-F238E27FC236}">
                <a16:creationId xmlns:a16="http://schemas.microsoft.com/office/drawing/2014/main" id="{037F0D51-87F6-4D91-B77C-88EF968FEDA9}"/>
              </a:ext>
            </a:extLst>
          </p:cNvPr>
          <p:cNvSpPr>
            <a:spLocks noGrp="1"/>
          </p:cNvSpPr>
          <p:nvPr/>
        </p:nvSpPr>
        <p:spPr>
          <a:xfrm>
            <a:off x="809625" y="2076450"/>
            <a:ext cx="10429875" cy="828675"/>
          </a:xfrm>
          <a:prstGeom prst="rect">
            <a:avLst/>
          </a:prstGeom>
          <a:noFill/>
          <a:ln w="0">
            <a:noFill/>
          </a:ln>
        </p:spPr>
        <p:txBody>
          <a:bodyPr anchor="ctr">
            <a:noAutofit/>
          </a:bodyPr>
          <a:lstStyle/>
          <a:p>
            <a:pPr algn="l">
              <a:defRPr sz="1950" b="1">
                <a:solidFill>
                  <a:srgbClr val="142436"/>
                </a:solidFill>
                <a:latin typeface="Bitstream Charter"/>
                <a:ea typeface="Bitstream Charter"/>
                <a:cs typeface="Bitstream Charter"/>
              </a:defRPr>
            </a:pPr>
            <a:r>
              <a:rPr sz="1950" b="1">
                <a:solidFill>
                  <a:srgbClr val="142436"/>
                </a:solidFill>
                <a:latin typeface="Bitstream Charter"/>
                <a:ea typeface="Bitstream Charter"/>
                <a:cs typeface="Bitstream Charter"/>
              </a:rPr>
              <a:t>Compra de acciones con dinero prestado</a:t>
            </a:r>
          </a:p>
        </p:txBody>
      </p:sp>
      <p:sp>
        <p:nvSpPr>
          <p:cNvPr id="6" name="Rectángulo 5">
            <a:extLst>
              <a:ext uri="{FF2B5EF4-FFF2-40B4-BE49-F238E27FC236}">
                <a16:creationId xmlns:a16="http://schemas.microsoft.com/office/drawing/2014/main" id="{21BA339D-23A7-47B2-BEC5-64C457A58B85}"/>
              </a:ext>
            </a:extLst>
          </p:cNvPr>
          <p:cNvSpPr>
            <a:spLocks noGrp="1"/>
          </p:cNvSpPr>
          <p:nvPr/>
        </p:nvSpPr>
        <p:spPr>
          <a:xfrm>
            <a:off x="809625" y="296227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841AB461-4997-4901-B4A4-93D05DAC86B1}"/>
              </a:ext>
            </a:extLst>
          </p:cNvPr>
          <p:cNvSpPr>
            <a:spLocks noGrp="1"/>
          </p:cNvSpPr>
          <p:nvPr/>
        </p:nvSpPr>
        <p:spPr>
          <a:xfrm>
            <a:off x="809625" y="3038475"/>
            <a:ext cx="10429875" cy="82867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Expectativa de vender a un precio mayor</a:t>
            </a:r>
          </a:p>
        </p:txBody>
      </p:sp>
      <p:sp>
        <p:nvSpPr>
          <p:cNvPr id="8" name="Rectángulo 7">
            <a:extLst>
              <a:ext uri="{FF2B5EF4-FFF2-40B4-BE49-F238E27FC236}">
                <a16:creationId xmlns:a16="http://schemas.microsoft.com/office/drawing/2014/main" id="{2ED80E9F-4842-4742-8B44-A55B56FCDB41}"/>
              </a:ext>
            </a:extLst>
          </p:cNvPr>
          <p:cNvSpPr>
            <a:spLocks noGrp="1"/>
          </p:cNvSpPr>
          <p:nvPr/>
        </p:nvSpPr>
        <p:spPr>
          <a:xfrm>
            <a:off x="809625" y="3924300"/>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2AD0AA49-76E5-4111-9573-C7DEC1816369}"/>
              </a:ext>
            </a:extLst>
          </p:cNvPr>
          <p:cNvSpPr>
            <a:spLocks noGrp="1"/>
          </p:cNvSpPr>
          <p:nvPr/>
        </p:nvSpPr>
        <p:spPr>
          <a:xfrm>
            <a:off x="809625" y="4000500"/>
            <a:ext cx="10429875" cy="82867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Caída de cotizaciones y ventas forzadas</a:t>
            </a:r>
          </a:p>
        </p:txBody>
      </p:sp>
      <p:sp>
        <p:nvSpPr>
          <p:cNvPr id="10" name="Rectángulo 9">
            <a:extLst>
              <a:ext uri="{FF2B5EF4-FFF2-40B4-BE49-F238E27FC236}">
                <a16:creationId xmlns:a16="http://schemas.microsoft.com/office/drawing/2014/main" id="{97B36927-CA89-4E2E-BB40-263F1AAFD032}"/>
              </a:ext>
            </a:extLst>
          </p:cNvPr>
          <p:cNvSpPr>
            <a:spLocks noGrp="1"/>
          </p:cNvSpPr>
          <p:nvPr/>
        </p:nvSpPr>
        <p:spPr>
          <a:xfrm>
            <a:off x="809625" y="48863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505C6DBC-0B5D-484B-AAAE-7DCCA191B16B}"/>
              </a:ext>
            </a:extLst>
          </p:cNvPr>
          <p:cNvSpPr>
            <a:spLocks noGrp="1"/>
          </p:cNvSpPr>
          <p:nvPr/>
        </p:nvSpPr>
        <p:spPr>
          <a:xfrm>
            <a:off x="809625" y="4962525"/>
            <a:ext cx="10429875" cy="82867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La especulación amplifica el hundimiento</a:t>
            </a:r>
          </a:p>
        </p:txBody>
      </p:sp>
    </p:spTree>
    <p:extLst>
      <p:ext uri="{BB962C8B-B14F-4D97-AF65-F5344CB8AC3E}">
        <p14:creationId xmlns:p14="http://schemas.microsoft.com/office/powerpoint/2010/main" val="192157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9BBAD237-A1F3-4D5F-942D-A115E8FA3412}"/>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CRACK BURSÁTIL</a:t>
            </a:r>
          </a:p>
        </p:txBody>
      </p:sp>
      <p:sp>
        <p:nvSpPr>
          <p:cNvPr id="2" name="Rectángulo 1">
            <a:extLst>
              <a:ext uri="{FF2B5EF4-FFF2-40B4-BE49-F238E27FC236}">
                <a16:creationId xmlns:a16="http://schemas.microsoft.com/office/drawing/2014/main" id="{F411611F-490F-4A19-9E2A-F71385B6E560}"/>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Cuatro jornadas de octubre de 1929</a:t>
            </a:r>
          </a:p>
        </p:txBody>
      </p:sp>
      <p:sp>
        <p:nvSpPr>
          <p:cNvPr id="3" name="Rectángulo 2">
            <a:extLst>
              <a:ext uri="{FF2B5EF4-FFF2-40B4-BE49-F238E27FC236}">
                <a16:creationId xmlns:a16="http://schemas.microsoft.com/office/drawing/2014/main" id="{A8FE0BA7-C61B-4E88-A132-57DB2EF58C05}"/>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64E1B001-B825-40C8-A081-3A2F2C94BCCC}"/>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05</a:t>
            </a:r>
          </a:p>
        </p:txBody>
      </p:sp>
      <p:sp>
        <p:nvSpPr>
          <p:cNvPr id="5" name="Rectángulo 4">
            <a:extLst>
              <a:ext uri="{FF2B5EF4-FFF2-40B4-BE49-F238E27FC236}">
                <a16:creationId xmlns:a16="http://schemas.microsoft.com/office/drawing/2014/main" id="{B177A4F0-5404-4A02-976D-51AAFB3069B4}"/>
              </a:ext>
            </a:extLst>
          </p:cNvPr>
          <p:cNvSpPr>
            <a:spLocks noGrp="1"/>
          </p:cNvSpPr>
          <p:nvPr/>
        </p:nvSpPr>
        <p:spPr>
          <a:xfrm>
            <a:off x="762000" y="2047875"/>
            <a:ext cx="2190750" cy="523875"/>
          </a:xfrm>
          <a:prstGeom prst="rect">
            <a:avLst/>
          </a:prstGeom>
          <a:noFill/>
          <a:ln w="0">
            <a:noFill/>
          </a:ln>
        </p:spPr>
        <p:txBody>
          <a:bodyPr anchor="ctr">
            <a:noAutofit/>
          </a:bodyPr>
          <a:lstStyle/>
          <a:p>
            <a:pPr algn="l">
              <a:defRPr sz="1725" b="1">
                <a:solidFill>
                  <a:srgbClr val="C65A3F"/>
                </a:solidFill>
                <a:latin typeface="Bitstream Charter"/>
                <a:ea typeface="Bitstream Charter"/>
                <a:cs typeface="Bitstream Charter"/>
              </a:defRPr>
            </a:pPr>
            <a:r>
              <a:rPr sz="1725" b="1">
                <a:solidFill>
                  <a:srgbClr val="C65A3F"/>
                </a:solidFill>
                <a:latin typeface="Bitstream Charter"/>
                <a:ea typeface="Bitstream Charter"/>
                <a:cs typeface="Bitstream Charter"/>
              </a:rPr>
              <a:t>24 JUEVES</a:t>
            </a:r>
          </a:p>
        </p:txBody>
      </p:sp>
      <p:sp>
        <p:nvSpPr>
          <p:cNvPr id="6" name="Rectángulo 5">
            <a:extLst>
              <a:ext uri="{FF2B5EF4-FFF2-40B4-BE49-F238E27FC236}">
                <a16:creationId xmlns:a16="http://schemas.microsoft.com/office/drawing/2014/main" id="{0E0FECF3-1B56-4F8E-85CF-7112C0F0CA1B}"/>
              </a:ext>
            </a:extLst>
          </p:cNvPr>
          <p:cNvSpPr>
            <a:spLocks noGrp="1"/>
          </p:cNvSpPr>
          <p:nvPr/>
        </p:nvSpPr>
        <p:spPr>
          <a:xfrm>
            <a:off x="3143250" y="2047875"/>
            <a:ext cx="8191500" cy="619125"/>
          </a:xfrm>
          <a:prstGeom prst="rect">
            <a:avLst/>
          </a:prstGeom>
          <a:noFill/>
          <a:ln w="0">
            <a:noFill/>
          </a:ln>
        </p:spPr>
        <p:txBody>
          <a:bodyPr anchor="ctr">
            <a:noAutofit/>
          </a:bodyPr>
          <a:lstStyle/>
          <a:p>
            <a:pPr algn="l">
              <a:defRPr sz="1725" b="0">
                <a:solidFill>
                  <a:srgbClr val="142436"/>
                </a:solidFill>
                <a:latin typeface="Bitstream Charter"/>
                <a:ea typeface="Bitstream Charter"/>
                <a:cs typeface="Bitstream Charter"/>
              </a:defRPr>
            </a:pPr>
            <a:r>
              <a:rPr sz="1725" b="0">
                <a:solidFill>
                  <a:srgbClr val="142436"/>
                </a:solidFill>
                <a:latin typeface="Bitstream Charter"/>
                <a:ea typeface="Bitstream Charter"/>
                <a:cs typeface="Bitstream Charter"/>
              </a:rPr>
              <a:t>Ventas masivas y pánico. La intervención bancaria frena la caída.</a:t>
            </a:r>
          </a:p>
        </p:txBody>
      </p:sp>
      <p:sp>
        <p:nvSpPr>
          <p:cNvPr id="7" name="Rectángulo 6">
            <a:extLst>
              <a:ext uri="{FF2B5EF4-FFF2-40B4-BE49-F238E27FC236}">
                <a16:creationId xmlns:a16="http://schemas.microsoft.com/office/drawing/2014/main" id="{78302FE0-7BD1-4DCE-938E-DE60EA89295A}"/>
              </a:ext>
            </a:extLst>
          </p:cNvPr>
          <p:cNvSpPr>
            <a:spLocks noGrp="1"/>
          </p:cNvSpPr>
          <p:nvPr/>
        </p:nvSpPr>
        <p:spPr>
          <a:xfrm>
            <a:off x="762000" y="2809875"/>
            <a:ext cx="10572750" cy="19050"/>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E727179B-13A9-4AC6-A1F2-50EC2A02FF4D}"/>
              </a:ext>
            </a:extLst>
          </p:cNvPr>
          <p:cNvSpPr>
            <a:spLocks noGrp="1"/>
          </p:cNvSpPr>
          <p:nvPr/>
        </p:nvSpPr>
        <p:spPr>
          <a:xfrm>
            <a:off x="762000" y="3048000"/>
            <a:ext cx="2190750" cy="523875"/>
          </a:xfrm>
          <a:prstGeom prst="rect">
            <a:avLst/>
          </a:prstGeom>
          <a:noFill/>
          <a:ln w="0">
            <a:noFill/>
          </a:ln>
        </p:spPr>
        <p:txBody>
          <a:bodyPr anchor="ctr">
            <a:noAutofit/>
          </a:bodyPr>
          <a:lstStyle/>
          <a:p>
            <a:pPr algn="l">
              <a:defRPr sz="1725" b="1">
                <a:solidFill>
                  <a:srgbClr val="C65A3F"/>
                </a:solidFill>
                <a:latin typeface="Bitstream Charter"/>
                <a:ea typeface="Bitstream Charter"/>
                <a:cs typeface="Bitstream Charter"/>
              </a:defRPr>
            </a:pPr>
            <a:r>
              <a:rPr sz="1725" b="1">
                <a:solidFill>
                  <a:srgbClr val="C65A3F"/>
                </a:solidFill>
                <a:latin typeface="Bitstream Charter"/>
                <a:ea typeface="Bitstream Charter"/>
                <a:cs typeface="Bitstream Charter"/>
              </a:rPr>
              <a:t>25 VIERNES</a:t>
            </a:r>
          </a:p>
        </p:txBody>
      </p:sp>
      <p:sp>
        <p:nvSpPr>
          <p:cNvPr id="9" name="Rectángulo 8">
            <a:extLst>
              <a:ext uri="{FF2B5EF4-FFF2-40B4-BE49-F238E27FC236}">
                <a16:creationId xmlns:a16="http://schemas.microsoft.com/office/drawing/2014/main" id="{A13A71EA-7F43-4BEC-8750-96A7D307101F}"/>
              </a:ext>
            </a:extLst>
          </p:cNvPr>
          <p:cNvSpPr>
            <a:spLocks noGrp="1"/>
          </p:cNvSpPr>
          <p:nvPr/>
        </p:nvSpPr>
        <p:spPr>
          <a:xfrm>
            <a:off x="3143250" y="3048000"/>
            <a:ext cx="8191500" cy="619125"/>
          </a:xfrm>
          <a:prstGeom prst="rect">
            <a:avLst/>
          </a:prstGeom>
          <a:noFill/>
          <a:ln w="0">
            <a:noFill/>
          </a:ln>
        </p:spPr>
        <p:txBody>
          <a:bodyPr anchor="ctr">
            <a:noAutofit/>
          </a:bodyPr>
          <a:lstStyle/>
          <a:p>
            <a:pPr algn="l">
              <a:defRPr sz="1725" b="0">
                <a:solidFill>
                  <a:srgbClr val="142436"/>
                </a:solidFill>
                <a:latin typeface="Bitstream Charter"/>
                <a:ea typeface="Bitstream Charter"/>
                <a:cs typeface="Bitstream Charter"/>
              </a:defRPr>
            </a:pPr>
            <a:r>
              <a:rPr sz="1725" b="0">
                <a:solidFill>
                  <a:srgbClr val="142436"/>
                </a:solidFill>
                <a:latin typeface="Bitstream Charter"/>
                <a:ea typeface="Bitstream Charter"/>
                <a:cs typeface="Bitstream Charter"/>
              </a:rPr>
              <a:t>Tregua provisional. La confianza no se recupera.</a:t>
            </a:r>
          </a:p>
        </p:txBody>
      </p:sp>
      <p:sp>
        <p:nvSpPr>
          <p:cNvPr id="10" name="Rectángulo 9">
            <a:extLst>
              <a:ext uri="{FF2B5EF4-FFF2-40B4-BE49-F238E27FC236}">
                <a16:creationId xmlns:a16="http://schemas.microsoft.com/office/drawing/2014/main" id="{3CEDB029-DDAC-4143-AFBF-7D9FCDCA321B}"/>
              </a:ext>
            </a:extLst>
          </p:cNvPr>
          <p:cNvSpPr>
            <a:spLocks noGrp="1"/>
          </p:cNvSpPr>
          <p:nvPr/>
        </p:nvSpPr>
        <p:spPr>
          <a:xfrm>
            <a:off x="762000" y="3810000"/>
            <a:ext cx="10572750"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CD013CA7-CBF6-4720-A6E7-70692E57790C}"/>
              </a:ext>
            </a:extLst>
          </p:cNvPr>
          <p:cNvSpPr>
            <a:spLocks noGrp="1"/>
          </p:cNvSpPr>
          <p:nvPr/>
        </p:nvSpPr>
        <p:spPr>
          <a:xfrm>
            <a:off x="762000" y="4048125"/>
            <a:ext cx="2190750" cy="523875"/>
          </a:xfrm>
          <a:prstGeom prst="rect">
            <a:avLst/>
          </a:prstGeom>
          <a:noFill/>
          <a:ln w="0">
            <a:noFill/>
          </a:ln>
        </p:spPr>
        <p:txBody>
          <a:bodyPr anchor="ctr">
            <a:noAutofit/>
          </a:bodyPr>
          <a:lstStyle/>
          <a:p>
            <a:pPr algn="l">
              <a:defRPr sz="1725" b="1">
                <a:solidFill>
                  <a:srgbClr val="C65A3F"/>
                </a:solidFill>
                <a:latin typeface="Bitstream Charter"/>
                <a:ea typeface="Bitstream Charter"/>
                <a:cs typeface="Bitstream Charter"/>
              </a:defRPr>
            </a:pPr>
            <a:r>
              <a:rPr sz="1725" b="1">
                <a:solidFill>
                  <a:srgbClr val="C65A3F"/>
                </a:solidFill>
                <a:latin typeface="Bitstream Charter"/>
                <a:ea typeface="Bitstream Charter"/>
                <a:cs typeface="Bitstream Charter"/>
              </a:rPr>
              <a:t>28 LUNES</a:t>
            </a:r>
          </a:p>
        </p:txBody>
      </p:sp>
      <p:sp>
        <p:nvSpPr>
          <p:cNvPr id="12" name="Rectángulo 11">
            <a:extLst>
              <a:ext uri="{FF2B5EF4-FFF2-40B4-BE49-F238E27FC236}">
                <a16:creationId xmlns:a16="http://schemas.microsoft.com/office/drawing/2014/main" id="{0B404219-1244-4EAB-86AC-4A3C6E0AF9EE}"/>
              </a:ext>
            </a:extLst>
          </p:cNvPr>
          <p:cNvSpPr>
            <a:spLocks noGrp="1"/>
          </p:cNvSpPr>
          <p:nvPr/>
        </p:nvSpPr>
        <p:spPr>
          <a:xfrm>
            <a:off x="3143250" y="4048125"/>
            <a:ext cx="8191500" cy="619125"/>
          </a:xfrm>
          <a:prstGeom prst="rect">
            <a:avLst/>
          </a:prstGeom>
          <a:noFill/>
          <a:ln w="0">
            <a:noFill/>
          </a:ln>
        </p:spPr>
        <p:txBody>
          <a:bodyPr anchor="ctr">
            <a:noAutofit/>
          </a:bodyPr>
          <a:lstStyle/>
          <a:p>
            <a:pPr algn="l">
              <a:defRPr sz="1725" b="0">
                <a:solidFill>
                  <a:srgbClr val="142436"/>
                </a:solidFill>
                <a:latin typeface="Bitstream Charter"/>
                <a:ea typeface="Bitstream Charter"/>
                <a:cs typeface="Bitstream Charter"/>
              </a:defRPr>
            </a:pPr>
            <a:r>
              <a:rPr sz="1725" b="0">
                <a:solidFill>
                  <a:srgbClr val="142436"/>
                </a:solidFill>
                <a:latin typeface="Bitstream Charter"/>
                <a:ea typeface="Bitstream Charter"/>
                <a:cs typeface="Bitstream Charter"/>
              </a:rPr>
              <a:t>Nuevo hundimiento de las cotizaciones.</a:t>
            </a:r>
          </a:p>
        </p:txBody>
      </p:sp>
      <p:sp>
        <p:nvSpPr>
          <p:cNvPr id="13" name="Rectángulo 12">
            <a:extLst>
              <a:ext uri="{FF2B5EF4-FFF2-40B4-BE49-F238E27FC236}">
                <a16:creationId xmlns:a16="http://schemas.microsoft.com/office/drawing/2014/main" id="{7C065F3A-BF4A-4D3A-B885-16F4BE996DC4}"/>
              </a:ext>
            </a:extLst>
          </p:cNvPr>
          <p:cNvSpPr>
            <a:spLocks noGrp="1"/>
          </p:cNvSpPr>
          <p:nvPr/>
        </p:nvSpPr>
        <p:spPr>
          <a:xfrm>
            <a:off x="762000" y="4810125"/>
            <a:ext cx="10572750" cy="19050"/>
          </a:xfrm>
          <a:prstGeom prst="rect">
            <a:avLst/>
          </a:prstGeom>
          <a:solidFill>
            <a:srgbClr val="E8DFD2"/>
          </a:solidFill>
          <a:ln w="0">
            <a:noFill/>
          </a:ln>
        </p:spPr>
        <p:txBody>
          <a:bodyPr/>
          <a:lstStyle/>
          <a:p>
            <a:endParaRPr lang="es-ES"/>
          </a:p>
        </p:txBody>
      </p:sp>
      <p:sp>
        <p:nvSpPr>
          <p:cNvPr id="14" name="Rectángulo 13">
            <a:extLst>
              <a:ext uri="{FF2B5EF4-FFF2-40B4-BE49-F238E27FC236}">
                <a16:creationId xmlns:a16="http://schemas.microsoft.com/office/drawing/2014/main" id="{94EB443E-E866-482D-A73B-F9CC4B98F133}"/>
              </a:ext>
            </a:extLst>
          </p:cNvPr>
          <p:cNvSpPr>
            <a:spLocks noGrp="1"/>
          </p:cNvSpPr>
          <p:nvPr/>
        </p:nvSpPr>
        <p:spPr>
          <a:xfrm>
            <a:off x="762000" y="5048250"/>
            <a:ext cx="2190750" cy="523875"/>
          </a:xfrm>
          <a:prstGeom prst="rect">
            <a:avLst/>
          </a:prstGeom>
          <a:noFill/>
          <a:ln w="0">
            <a:noFill/>
          </a:ln>
        </p:spPr>
        <p:txBody>
          <a:bodyPr anchor="ctr">
            <a:noAutofit/>
          </a:bodyPr>
          <a:lstStyle/>
          <a:p>
            <a:pPr algn="l">
              <a:defRPr sz="1725" b="1">
                <a:solidFill>
                  <a:srgbClr val="C65A3F"/>
                </a:solidFill>
                <a:latin typeface="Bitstream Charter"/>
                <a:ea typeface="Bitstream Charter"/>
                <a:cs typeface="Bitstream Charter"/>
              </a:defRPr>
            </a:pPr>
            <a:r>
              <a:rPr sz="1725" b="1">
                <a:solidFill>
                  <a:srgbClr val="C65A3F"/>
                </a:solidFill>
                <a:latin typeface="Bitstream Charter"/>
                <a:ea typeface="Bitstream Charter"/>
                <a:cs typeface="Bitstream Charter"/>
              </a:rPr>
              <a:t>29 MARTES</a:t>
            </a:r>
          </a:p>
        </p:txBody>
      </p:sp>
      <p:sp>
        <p:nvSpPr>
          <p:cNvPr id="15" name="Rectángulo 14">
            <a:extLst>
              <a:ext uri="{FF2B5EF4-FFF2-40B4-BE49-F238E27FC236}">
                <a16:creationId xmlns:a16="http://schemas.microsoft.com/office/drawing/2014/main" id="{E6E5D8D9-6E42-4E0B-90CB-E313D800CAC1}"/>
              </a:ext>
            </a:extLst>
          </p:cNvPr>
          <p:cNvSpPr>
            <a:spLocks noGrp="1"/>
          </p:cNvSpPr>
          <p:nvPr/>
        </p:nvSpPr>
        <p:spPr>
          <a:xfrm>
            <a:off x="3143250" y="5048250"/>
            <a:ext cx="8191500" cy="619125"/>
          </a:xfrm>
          <a:prstGeom prst="rect">
            <a:avLst/>
          </a:prstGeom>
          <a:noFill/>
          <a:ln w="0">
            <a:noFill/>
          </a:ln>
        </p:spPr>
        <p:txBody>
          <a:bodyPr anchor="ctr">
            <a:noAutofit/>
          </a:bodyPr>
          <a:lstStyle/>
          <a:p>
            <a:pPr algn="l">
              <a:defRPr sz="1725" b="0">
                <a:solidFill>
                  <a:srgbClr val="142436"/>
                </a:solidFill>
                <a:latin typeface="Bitstream Charter"/>
                <a:ea typeface="Bitstream Charter"/>
                <a:cs typeface="Bitstream Charter"/>
              </a:defRPr>
            </a:pPr>
            <a:r>
              <a:rPr sz="1725" b="0">
                <a:solidFill>
                  <a:srgbClr val="142436"/>
                </a:solidFill>
                <a:latin typeface="Bitstream Charter"/>
                <a:ea typeface="Bitstream Charter"/>
                <a:cs typeface="Bitstream Charter"/>
              </a:rPr>
              <a:t>Prosigue la venta masiva. El Dow Jones cae cerca del 12 %.</a:t>
            </a:r>
          </a:p>
        </p:txBody>
      </p:sp>
      <p:sp>
        <p:nvSpPr>
          <p:cNvPr id="16" name="Rectángulo 15">
            <a:extLst>
              <a:ext uri="{FF2B5EF4-FFF2-40B4-BE49-F238E27FC236}">
                <a16:creationId xmlns:a16="http://schemas.microsoft.com/office/drawing/2014/main" id="{6FF73D18-7ED5-4B4C-A4DE-5916E967E298}"/>
              </a:ext>
            </a:extLst>
          </p:cNvPr>
          <p:cNvSpPr>
            <a:spLocks noGrp="1"/>
          </p:cNvSpPr>
          <p:nvPr/>
        </p:nvSpPr>
        <p:spPr>
          <a:xfrm>
            <a:off x="762000" y="5810250"/>
            <a:ext cx="10572750" cy="19050"/>
          </a:xfrm>
          <a:prstGeom prst="rect">
            <a:avLst/>
          </a:prstGeom>
          <a:solidFill>
            <a:srgbClr val="E8DFD2"/>
          </a:solidFill>
          <a:ln w="0">
            <a:noFill/>
          </a:ln>
        </p:spPr>
        <p:txBody>
          <a:bodyPr/>
          <a:lstStyle/>
          <a:p>
            <a:endParaRPr lang="es-ES"/>
          </a:p>
        </p:txBody>
      </p:sp>
    </p:spTree>
    <p:extLst>
      <p:ext uri="{BB962C8B-B14F-4D97-AF65-F5344CB8AC3E}">
        <p14:creationId xmlns:p14="http://schemas.microsoft.com/office/powerpoint/2010/main" val="1096893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85A47993-59EB-4C23-A826-96592694BF40}"/>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MECANISMO ECONÓMICO</a:t>
            </a:r>
          </a:p>
        </p:txBody>
      </p:sp>
      <p:sp>
        <p:nvSpPr>
          <p:cNvPr id="2" name="Rectángulo 1">
            <a:extLst>
              <a:ext uri="{FF2B5EF4-FFF2-40B4-BE49-F238E27FC236}">
                <a16:creationId xmlns:a16="http://schemas.microsoft.com/office/drawing/2014/main" id="{E69468AA-F0AB-41D0-A4D6-424B6DF893D6}"/>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Del crack a la depresión</a:t>
            </a:r>
          </a:p>
        </p:txBody>
      </p:sp>
      <p:sp>
        <p:nvSpPr>
          <p:cNvPr id="3" name="Rectángulo 2">
            <a:extLst>
              <a:ext uri="{FF2B5EF4-FFF2-40B4-BE49-F238E27FC236}">
                <a16:creationId xmlns:a16="http://schemas.microsoft.com/office/drawing/2014/main" id="{B0DD014F-16CF-4FCA-A042-EE2B3F8C561E}"/>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4E90B831-7FF5-466A-8AE5-E29B5FB2265C}"/>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06</a:t>
            </a:r>
          </a:p>
        </p:txBody>
      </p:sp>
      <p:sp>
        <p:nvSpPr>
          <p:cNvPr id="5" name="Rectángulo 4">
            <a:extLst>
              <a:ext uri="{FF2B5EF4-FFF2-40B4-BE49-F238E27FC236}">
                <a16:creationId xmlns:a16="http://schemas.microsoft.com/office/drawing/2014/main" id="{DACA8A14-F1BD-415A-938A-59F8B5803F08}"/>
              </a:ext>
            </a:extLst>
          </p:cNvPr>
          <p:cNvSpPr>
            <a:spLocks noGrp="1"/>
          </p:cNvSpPr>
          <p:nvPr/>
        </p:nvSpPr>
        <p:spPr>
          <a:xfrm>
            <a:off x="809625" y="2047875"/>
            <a:ext cx="10429875" cy="876300"/>
          </a:xfrm>
          <a:prstGeom prst="rect">
            <a:avLst/>
          </a:prstGeom>
          <a:noFill/>
          <a:ln w="0">
            <a:noFill/>
          </a:ln>
        </p:spPr>
        <p:txBody>
          <a:bodyPr anchor="ctr">
            <a:noAutofit/>
          </a:bodyPr>
          <a:lstStyle/>
          <a:p>
            <a:pPr algn="l">
              <a:defRPr sz="2175" b="1">
                <a:solidFill>
                  <a:srgbClr val="142436"/>
                </a:solidFill>
                <a:latin typeface="Bitstream Charter"/>
                <a:ea typeface="Bitstream Charter"/>
                <a:cs typeface="Bitstream Charter"/>
              </a:defRPr>
            </a:pPr>
            <a:r>
              <a:rPr sz="2175" b="1">
                <a:solidFill>
                  <a:srgbClr val="142436"/>
                </a:solidFill>
                <a:latin typeface="Bitstream Charter"/>
                <a:ea typeface="Bitstream Charter"/>
                <a:cs typeface="Bitstream Charter"/>
              </a:rPr>
              <a:t>Pérdidas financieras y pánicos bancarios</a:t>
            </a:r>
          </a:p>
        </p:txBody>
      </p:sp>
      <p:sp>
        <p:nvSpPr>
          <p:cNvPr id="6" name="Rectángulo 5">
            <a:extLst>
              <a:ext uri="{FF2B5EF4-FFF2-40B4-BE49-F238E27FC236}">
                <a16:creationId xmlns:a16="http://schemas.microsoft.com/office/drawing/2014/main" id="{EB7876B9-4CB5-4F64-AC43-30801143CB44}"/>
              </a:ext>
            </a:extLst>
          </p:cNvPr>
          <p:cNvSpPr>
            <a:spLocks noGrp="1"/>
          </p:cNvSpPr>
          <p:nvPr/>
        </p:nvSpPr>
        <p:spPr>
          <a:xfrm>
            <a:off x="809625" y="29813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4C3FB25D-8B09-4392-A835-8A0086BD7AB5}"/>
              </a:ext>
            </a:extLst>
          </p:cNvPr>
          <p:cNvSpPr>
            <a:spLocks noGrp="1"/>
          </p:cNvSpPr>
          <p:nvPr/>
        </p:nvSpPr>
        <p:spPr>
          <a:xfrm>
            <a:off x="809625" y="3057525"/>
            <a:ext cx="10429875" cy="876300"/>
          </a:xfrm>
          <a:prstGeom prst="rect">
            <a:avLst/>
          </a:prstGeom>
          <a:noFill/>
          <a:ln w="0">
            <a:noFill/>
          </a:ln>
        </p:spPr>
        <p:txBody>
          <a:bodyPr anchor="ctr">
            <a:noAutofit/>
          </a:bodyPr>
          <a:lstStyle/>
          <a:p>
            <a:pPr algn="l">
              <a:defRPr sz="2175" b="0">
                <a:solidFill>
                  <a:srgbClr val="5B6870"/>
                </a:solidFill>
                <a:latin typeface="Bitstream Charter"/>
                <a:ea typeface="Bitstream Charter"/>
                <a:cs typeface="Bitstream Charter"/>
              </a:defRPr>
            </a:pPr>
            <a:r>
              <a:rPr sz="2175" b="0">
                <a:solidFill>
                  <a:srgbClr val="5B6870"/>
                </a:solidFill>
                <a:latin typeface="Bitstream Charter"/>
                <a:ea typeface="Bitstream Charter"/>
                <a:cs typeface="Bitstream Charter"/>
              </a:rPr>
              <a:t>Menos crédito: empresas que cierran</a:t>
            </a:r>
          </a:p>
        </p:txBody>
      </p:sp>
      <p:sp>
        <p:nvSpPr>
          <p:cNvPr id="8" name="Rectángulo 7">
            <a:extLst>
              <a:ext uri="{FF2B5EF4-FFF2-40B4-BE49-F238E27FC236}">
                <a16:creationId xmlns:a16="http://schemas.microsoft.com/office/drawing/2014/main" id="{94F15756-1AF4-452C-9AB1-02A96D540067}"/>
              </a:ext>
            </a:extLst>
          </p:cNvPr>
          <p:cNvSpPr>
            <a:spLocks noGrp="1"/>
          </p:cNvSpPr>
          <p:nvPr/>
        </p:nvSpPr>
        <p:spPr>
          <a:xfrm>
            <a:off x="809625" y="39909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A984B03A-0ED4-40AE-A820-6FB1572F514E}"/>
              </a:ext>
            </a:extLst>
          </p:cNvPr>
          <p:cNvSpPr>
            <a:spLocks noGrp="1"/>
          </p:cNvSpPr>
          <p:nvPr/>
        </p:nvSpPr>
        <p:spPr>
          <a:xfrm>
            <a:off x="809625" y="4067175"/>
            <a:ext cx="10429875" cy="876300"/>
          </a:xfrm>
          <a:prstGeom prst="rect">
            <a:avLst/>
          </a:prstGeom>
          <a:noFill/>
          <a:ln w="0">
            <a:noFill/>
          </a:ln>
        </p:spPr>
        <p:txBody>
          <a:bodyPr anchor="ctr">
            <a:noAutofit/>
          </a:bodyPr>
          <a:lstStyle/>
          <a:p>
            <a:pPr algn="l">
              <a:defRPr sz="2175" b="0">
                <a:solidFill>
                  <a:srgbClr val="5B6870"/>
                </a:solidFill>
                <a:latin typeface="Bitstream Charter"/>
                <a:ea typeface="Bitstream Charter"/>
                <a:cs typeface="Bitstream Charter"/>
              </a:defRPr>
            </a:pPr>
            <a:r>
              <a:rPr sz="2175" b="0">
                <a:solidFill>
                  <a:srgbClr val="5B6870"/>
                </a:solidFill>
                <a:latin typeface="Bitstream Charter"/>
                <a:ea typeface="Bitstream Charter"/>
                <a:cs typeface="Bitstream Charter"/>
              </a:rPr>
              <a:t>Paro y salarios menores: cae el consumo</a:t>
            </a:r>
          </a:p>
        </p:txBody>
      </p:sp>
      <p:sp>
        <p:nvSpPr>
          <p:cNvPr id="10" name="Rectángulo 9">
            <a:extLst>
              <a:ext uri="{FF2B5EF4-FFF2-40B4-BE49-F238E27FC236}">
                <a16:creationId xmlns:a16="http://schemas.microsoft.com/office/drawing/2014/main" id="{BD3EA9A7-6A99-4B41-A4DA-E614E7D21A60}"/>
              </a:ext>
            </a:extLst>
          </p:cNvPr>
          <p:cNvSpPr>
            <a:spLocks noGrp="1"/>
          </p:cNvSpPr>
          <p:nvPr/>
        </p:nvSpPr>
        <p:spPr>
          <a:xfrm>
            <a:off x="809625" y="50006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DE01BE73-FB58-421D-A152-876924197C65}"/>
              </a:ext>
            </a:extLst>
          </p:cNvPr>
          <p:cNvSpPr>
            <a:spLocks noGrp="1"/>
          </p:cNvSpPr>
          <p:nvPr/>
        </p:nvSpPr>
        <p:spPr>
          <a:xfrm>
            <a:off x="809625" y="5076825"/>
            <a:ext cx="10429875" cy="876300"/>
          </a:xfrm>
          <a:prstGeom prst="rect">
            <a:avLst/>
          </a:prstGeom>
          <a:noFill/>
          <a:ln w="0">
            <a:noFill/>
          </a:ln>
        </p:spPr>
        <p:txBody>
          <a:bodyPr anchor="ctr">
            <a:noAutofit/>
          </a:bodyPr>
          <a:lstStyle/>
          <a:p>
            <a:pPr algn="l">
              <a:defRPr sz="2175" b="0">
                <a:solidFill>
                  <a:srgbClr val="5B6870"/>
                </a:solidFill>
                <a:latin typeface="Bitstream Charter"/>
                <a:ea typeface="Bitstream Charter"/>
                <a:cs typeface="Bitstream Charter"/>
              </a:defRPr>
            </a:pPr>
            <a:r>
              <a:rPr sz="2175" b="0">
                <a:solidFill>
                  <a:srgbClr val="5B6870"/>
                </a:solidFill>
                <a:latin typeface="Bitstream Charter"/>
                <a:ea typeface="Bitstream Charter"/>
                <a:cs typeface="Bitstream Charter"/>
              </a:rPr>
              <a:t>Menos ventas: nuevas quiebras</a:t>
            </a:r>
          </a:p>
        </p:txBody>
      </p:sp>
    </p:spTree>
    <p:extLst>
      <p:ext uri="{BB962C8B-B14F-4D97-AF65-F5344CB8AC3E}">
        <p14:creationId xmlns:p14="http://schemas.microsoft.com/office/powerpoint/2010/main" val="233086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E0072415-C7A8-4720-95C3-CA8C633CA870}"/>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ESTADOS UNIDOS</a:t>
            </a:r>
          </a:p>
        </p:txBody>
      </p:sp>
      <p:sp>
        <p:nvSpPr>
          <p:cNvPr id="2" name="Rectángulo 1">
            <a:extLst>
              <a:ext uri="{FF2B5EF4-FFF2-40B4-BE49-F238E27FC236}">
                <a16:creationId xmlns:a16="http://schemas.microsoft.com/office/drawing/2014/main" id="{064CA593-B914-4816-94EA-201B7EDDAA66}"/>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Hoover y Roosevelt: respuestas distintas</a:t>
            </a:r>
          </a:p>
        </p:txBody>
      </p:sp>
      <p:sp>
        <p:nvSpPr>
          <p:cNvPr id="3" name="Rectángulo 2">
            <a:extLst>
              <a:ext uri="{FF2B5EF4-FFF2-40B4-BE49-F238E27FC236}">
                <a16:creationId xmlns:a16="http://schemas.microsoft.com/office/drawing/2014/main" id="{E1CCE622-E3E8-48E0-9E37-EFDE1D2ED0B0}"/>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00E68B30-807A-4CC7-8537-9DA6BFEF2FE4}"/>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07</a:t>
            </a:r>
          </a:p>
        </p:txBody>
      </p:sp>
      <p:sp>
        <p:nvSpPr>
          <p:cNvPr id="5" name="Rectángulo 4">
            <a:extLst>
              <a:ext uri="{FF2B5EF4-FFF2-40B4-BE49-F238E27FC236}">
                <a16:creationId xmlns:a16="http://schemas.microsoft.com/office/drawing/2014/main" id="{2F982A12-485E-422F-A96F-F9F413F22053}"/>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HOOVER · 1929–1933</a:t>
            </a:r>
          </a:p>
        </p:txBody>
      </p:sp>
      <p:sp>
        <p:nvSpPr>
          <p:cNvPr id="6" name="Rectángulo 5">
            <a:extLst>
              <a:ext uri="{FF2B5EF4-FFF2-40B4-BE49-F238E27FC236}">
                <a16:creationId xmlns:a16="http://schemas.microsoft.com/office/drawing/2014/main" id="{CA5F3DD5-5119-4C1D-ABA3-77520A768059}"/>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Apostó por la cooperación voluntaria y el equilibrio presupuestario. También impulsó obras y creó la Reconstruction Finance Corporation en 1932.</a:t>
            </a:r>
          </a:p>
        </p:txBody>
      </p:sp>
      <p:sp>
        <p:nvSpPr>
          <p:cNvPr id="7" name="Rectángulo 6">
            <a:extLst>
              <a:ext uri="{FF2B5EF4-FFF2-40B4-BE49-F238E27FC236}">
                <a16:creationId xmlns:a16="http://schemas.microsoft.com/office/drawing/2014/main" id="{FB01DF3D-2628-4044-9B18-061BF4DC5D99}"/>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59DCFBD2-E8B0-4C1D-9980-663FA8C6B381}"/>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ROOSEVELT · DESDE 1933</a:t>
            </a:r>
          </a:p>
        </p:txBody>
      </p:sp>
      <p:sp>
        <p:nvSpPr>
          <p:cNvPr id="9" name="Rectángulo 8">
            <a:extLst>
              <a:ext uri="{FF2B5EF4-FFF2-40B4-BE49-F238E27FC236}">
                <a16:creationId xmlns:a16="http://schemas.microsoft.com/office/drawing/2014/main" id="{300B6204-7D53-44D1-B5BD-ADD159C3B962}"/>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New Deal: saneamiento bancario, garantía de depósitos, obras públicas, empleo y Seguridad Social. La recuperación no eliminó todo el paro.</a:t>
            </a:r>
          </a:p>
        </p:txBody>
      </p:sp>
    </p:spTree>
    <p:extLst>
      <p:ext uri="{BB962C8B-B14F-4D97-AF65-F5344CB8AC3E}">
        <p14:creationId xmlns:p14="http://schemas.microsoft.com/office/powerpoint/2010/main" val="1587964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218AB884-246D-4E49-9A83-991B6BA759C7}"/>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LA CRISIS LLEGA A EUROPA</a:t>
            </a:r>
          </a:p>
        </p:txBody>
      </p:sp>
      <p:sp>
        <p:nvSpPr>
          <p:cNvPr id="2" name="Rectángulo 1">
            <a:extLst>
              <a:ext uri="{FF2B5EF4-FFF2-40B4-BE49-F238E27FC236}">
                <a16:creationId xmlns:a16="http://schemas.microsoft.com/office/drawing/2014/main" id="{954CF476-0F24-4ADB-B8C0-9DCEA4D1AFD5}"/>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El circuito financiero de posguerra</a:t>
            </a:r>
          </a:p>
        </p:txBody>
      </p:sp>
      <p:sp>
        <p:nvSpPr>
          <p:cNvPr id="3" name="Rectángulo 2">
            <a:extLst>
              <a:ext uri="{FF2B5EF4-FFF2-40B4-BE49-F238E27FC236}">
                <a16:creationId xmlns:a16="http://schemas.microsoft.com/office/drawing/2014/main" id="{A2BE6ED7-26C2-4EF9-B10D-CEBB1BC7D049}"/>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AA24082F-840F-492B-9204-333D4C80D698}"/>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08</a:t>
            </a:r>
          </a:p>
        </p:txBody>
      </p:sp>
      <p:sp>
        <p:nvSpPr>
          <p:cNvPr id="5" name="Rectángulo 4">
            <a:extLst>
              <a:ext uri="{FF2B5EF4-FFF2-40B4-BE49-F238E27FC236}">
                <a16:creationId xmlns:a16="http://schemas.microsoft.com/office/drawing/2014/main" id="{32214D1B-B37E-44E0-8557-57B2C606931D}"/>
              </a:ext>
            </a:extLst>
          </p:cNvPr>
          <p:cNvSpPr>
            <a:spLocks noGrp="1"/>
          </p:cNvSpPr>
          <p:nvPr/>
        </p:nvSpPr>
        <p:spPr>
          <a:xfrm>
            <a:off x="809625" y="2047875"/>
            <a:ext cx="10429875" cy="885825"/>
          </a:xfrm>
          <a:prstGeom prst="rect">
            <a:avLst/>
          </a:prstGeom>
          <a:noFill/>
          <a:ln w="0">
            <a:noFill/>
          </a:ln>
        </p:spPr>
        <p:txBody>
          <a:bodyPr anchor="ctr">
            <a:noAutofit/>
          </a:bodyPr>
          <a:lstStyle/>
          <a:p>
            <a:pPr algn="l">
              <a:defRPr sz="1950" b="1">
                <a:solidFill>
                  <a:srgbClr val="142436"/>
                </a:solidFill>
                <a:latin typeface="Bitstream Charter"/>
                <a:ea typeface="Bitstream Charter"/>
                <a:cs typeface="Bitstream Charter"/>
              </a:defRPr>
            </a:pPr>
            <a:r>
              <a:rPr sz="1950" b="1">
                <a:solidFill>
                  <a:srgbClr val="142436"/>
                </a:solidFill>
                <a:latin typeface="Bitstream Charter"/>
                <a:ea typeface="Bitstream Charter"/>
                <a:cs typeface="Bitstream Charter"/>
              </a:rPr>
              <a:t>Créditos estadounidenses a Alemania</a:t>
            </a:r>
          </a:p>
        </p:txBody>
      </p:sp>
      <p:sp>
        <p:nvSpPr>
          <p:cNvPr id="6" name="Rectángulo 5">
            <a:extLst>
              <a:ext uri="{FF2B5EF4-FFF2-40B4-BE49-F238E27FC236}">
                <a16:creationId xmlns:a16="http://schemas.microsoft.com/office/drawing/2014/main" id="{607E0FBC-E183-4A99-ACB3-719C9B8F7484}"/>
              </a:ext>
            </a:extLst>
          </p:cNvPr>
          <p:cNvSpPr>
            <a:spLocks noGrp="1"/>
          </p:cNvSpPr>
          <p:nvPr/>
        </p:nvSpPr>
        <p:spPr>
          <a:xfrm>
            <a:off x="809625" y="2990850"/>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0D48B4F2-6D30-4B5E-9024-6622ACB8B111}"/>
              </a:ext>
            </a:extLst>
          </p:cNvPr>
          <p:cNvSpPr>
            <a:spLocks noGrp="1"/>
          </p:cNvSpPr>
          <p:nvPr/>
        </p:nvSpPr>
        <p:spPr>
          <a:xfrm>
            <a:off x="809625" y="3067050"/>
            <a:ext cx="10429875" cy="88582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Reparaciones alemanas a Francia y Reino Unido</a:t>
            </a:r>
          </a:p>
        </p:txBody>
      </p:sp>
      <p:sp>
        <p:nvSpPr>
          <p:cNvPr id="8" name="Rectángulo 7">
            <a:extLst>
              <a:ext uri="{FF2B5EF4-FFF2-40B4-BE49-F238E27FC236}">
                <a16:creationId xmlns:a16="http://schemas.microsoft.com/office/drawing/2014/main" id="{9F34EBBE-3CE2-4848-BF6A-0653C66436A0}"/>
              </a:ext>
            </a:extLst>
          </p:cNvPr>
          <p:cNvSpPr>
            <a:spLocks noGrp="1"/>
          </p:cNvSpPr>
          <p:nvPr/>
        </p:nvSpPr>
        <p:spPr>
          <a:xfrm>
            <a:off x="809625" y="401002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8AF9E320-A7FA-4E1A-947F-4E78B8EDE63C}"/>
              </a:ext>
            </a:extLst>
          </p:cNvPr>
          <p:cNvSpPr>
            <a:spLocks noGrp="1"/>
          </p:cNvSpPr>
          <p:nvPr/>
        </p:nvSpPr>
        <p:spPr>
          <a:xfrm>
            <a:off x="809625" y="4086225"/>
            <a:ext cx="10429875" cy="88582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Pago de deudas de guerra a Estados Unidos</a:t>
            </a:r>
          </a:p>
        </p:txBody>
      </p:sp>
      <p:sp>
        <p:nvSpPr>
          <p:cNvPr id="10" name="Rectángulo 9">
            <a:extLst>
              <a:ext uri="{FF2B5EF4-FFF2-40B4-BE49-F238E27FC236}">
                <a16:creationId xmlns:a16="http://schemas.microsoft.com/office/drawing/2014/main" id="{BE548EDD-A11A-4A69-9342-74695D987E71}"/>
              </a:ext>
            </a:extLst>
          </p:cNvPr>
          <p:cNvSpPr>
            <a:spLocks noGrp="1"/>
          </p:cNvSpPr>
          <p:nvPr/>
        </p:nvSpPr>
        <p:spPr>
          <a:xfrm>
            <a:off x="809625" y="5029200"/>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83C3043B-9CAE-4E3B-B007-B6DB32945D8A}"/>
              </a:ext>
            </a:extLst>
          </p:cNvPr>
          <p:cNvSpPr>
            <a:spLocks noGrp="1"/>
          </p:cNvSpPr>
          <p:nvPr/>
        </p:nvSpPr>
        <p:spPr>
          <a:xfrm>
            <a:off x="809625" y="5105400"/>
            <a:ext cx="10429875" cy="885825"/>
          </a:xfrm>
          <a:prstGeom prst="rect">
            <a:avLst/>
          </a:prstGeom>
          <a:noFill/>
          <a:ln w="0">
            <a:noFill/>
          </a:ln>
        </p:spPr>
        <p:txBody>
          <a:bodyPr anchor="ctr">
            <a:noAutofit/>
          </a:bodyPr>
          <a:lstStyle/>
          <a:p>
            <a:pPr algn="l">
              <a:defRPr sz="1950" b="0">
                <a:solidFill>
                  <a:srgbClr val="5B6870"/>
                </a:solidFill>
                <a:latin typeface="Bitstream Charter"/>
                <a:ea typeface="Bitstream Charter"/>
                <a:cs typeface="Bitstream Charter"/>
              </a:defRPr>
            </a:pPr>
            <a:r>
              <a:rPr sz="1950" b="0">
                <a:solidFill>
                  <a:srgbClr val="5B6870"/>
                </a:solidFill>
                <a:latin typeface="Bitstream Charter"/>
                <a:ea typeface="Bitstream Charter"/>
                <a:cs typeface="Bitstream Charter"/>
              </a:rPr>
              <a:t>La retirada de capital rompe el circuito</a:t>
            </a:r>
          </a:p>
        </p:txBody>
      </p:sp>
    </p:spTree>
    <p:extLst>
      <p:ext uri="{BB962C8B-B14F-4D97-AF65-F5344CB8AC3E}">
        <p14:creationId xmlns:p14="http://schemas.microsoft.com/office/powerpoint/2010/main" val="1928940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08D29D93-2E06-45EE-AEA6-6F52DFCD9A82}"/>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RESPUESTAS NACIONALES</a:t>
            </a:r>
          </a:p>
        </p:txBody>
      </p:sp>
      <p:sp>
        <p:nvSpPr>
          <p:cNvPr id="2" name="Rectángulo 1">
            <a:extLst>
              <a:ext uri="{FF2B5EF4-FFF2-40B4-BE49-F238E27FC236}">
                <a16:creationId xmlns:a16="http://schemas.microsoft.com/office/drawing/2014/main" id="{6FDCB640-AE1A-4A10-93FB-712376305FAF}"/>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Europa no vivió una crisis uniforme</a:t>
            </a:r>
          </a:p>
        </p:txBody>
      </p:sp>
      <p:sp>
        <p:nvSpPr>
          <p:cNvPr id="3" name="Rectángulo 2">
            <a:extLst>
              <a:ext uri="{FF2B5EF4-FFF2-40B4-BE49-F238E27FC236}">
                <a16:creationId xmlns:a16="http://schemas.microsoft.com/office/drawing/2014/main" id="{2E51F5D7-1F4B-4C59-A89E-D2234F3984E5}"/>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CEEB6ED4-13E1-460A-ACCE-FD60928E5F89}"/>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09</a:t>
            </a:r>
          </a:p>
        </p:txBody>
      </p:sp>
      <p:sp>
        <p:nvSpPr>
          <p:cNvPr id="5" name="Rectángulo 4">
            <a:extLst>
              <a:ext uri="{FF2B5EF4-FFF2-40B4-BE49-F238E27FC236}">
                <a16:creationId xmlns:a16="http://schemas.microsoft.com/office/drawing/2014/main" id="{BCAE47AF-D782-43AE-BDD5-9B8528304F46}"/>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ALEMANIA</a:t>
            </a:r>
          </a:p>
        </p:txBody>
      </p:sp>
      <p:sp>
        <p:nvSpPr>
          <p:cNvPr id="6" name="Rectángulo 5">
            <a:extLst>
              <a:ext uri="{FF2B5EF4-FFF2-40B4-BE49-F238E27FC236}">
                <a16:creationId xmlns:a16="http://schemas.microsoft.com/office/drawing/2014/main" id="{E0B37859-92E8-433A-A0DA-4387FA269956}"/>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Cerca de seis millones de parados en 1932. Brüning aplica austeridad. Se radicalizan el KPD y el NSDAP.</a:t>
            </a:r>
          </a:p>
        </p:txBody>
      </p:sp>
      <p:sp>
        <p:nvSpPr>
          <p:cNvPr id="7" name="Rectángulo 6">
            <a:extLst>
              <a:ext uri="{FF2B5EF4-FFF2-40B4-BE49-F238E27FC236}">
                <a16:creationId xmlns:a16="http://schemas.microsoft.com/office/drawing/2014/main" id="{750B6ACD-0056-442A-B68A-9C55D9E51A6C}"/>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55343914-AE37-422F-A742-57A8FDA3BF34}"/>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REINO UNIDO Y FRANCIA</a:t>
            </a:r>
          </a:p>
        </p:txBody>
      </p:sp>
      <p:sp>
        <p:nvSpPr>
          <p:cNvPr id="9" name="Rectángulo 8">
            <a:extLst>
              <a:ext uri="{FF2B5EF4-FFF2-40B4-BE49-F238E27FC236}">
                <a16:creationId xmlns:a16="http://schemas.microsoft.com/office/drawing/2014/main" id="{2A6CE9F6-86C6-4094-BA3B-240F712DE820}"/>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MacDonald preside un Gobierno Nacional en 1931. Francia siente la crisis más tarde; el Frente Popular de Blum llega en 1936.</a:t>
            </a:r>
          </a:p>
        </p:txBody>
      </p:sp>
      <p:sp>
        <p:nvSpPr>
          <p:cNvPr id="10" name="Rectángulo 9">
            <a:extLst>
              <a:ext uri="{FF2B5EF4-FFF2-40B4-BE49-F238E27FC236}">
                <a16:creationId xmlns:a16="http://schemas.microsoft.com/office/drawing/2014/main" id="{4326C5ED-9E41-4806-A17E-F75D3566BF2E}"/>
              </a:ext>
            </a:extLst>
          </p:cNvPr>
          <p:cNvSpPr>
            <a:spLocks noGrp="1"/>
          </p:cNvSpPr>
          <p:nvPr/>
        </p:nvSpPr>
        <p:spPr>
          <a:xfrm>
            <a:off x="762000" y="5686425"/>
            <a:ext cx="10572750" cy="552450"/>
          </a:xfrm>
          <a:prstGeom prst="rect">
            <a:avLst/>
          </a:prstGeom>
          <a:noFill/>
          <a:ln w="0">
            <a:noFill/>
          </a:ln>
        </p:spPr>
        <p:txBody>
          <a:bodyPr anchor="ctr">
            <a:noAutofit/>
          </a:bodyPr>
          <a:lstStyle/>
          <a:p>
            <a:pPr algn="l">
              <a:defRPr sz="1575" b="0">
                <a:solidFill>
                  <a:srgbClr val="5B6870"/>
                </a:solidFill>
                <a:latin typeface="Bitstream Charter"/>
                <a:ea typeface="Bitstream Charter"/>
                <a:cs typeface="Bitstream Charter"/>
              </a:defRPr>
            </a:pPr>
            <a:r>
              <a:rPr sz="1575" b="0">
                <a:solidFill>
                  <a:srgbClr val="5B6870"/>
                </a:solidFill>
                <a:latin typeface="Bitstream Charter"/>
                <a:ea typeface="Bitstream Charter"/>
                <a:cs typeface="Bitstream Charter"/>
              </a:rPr>
              <a:t>España sufrió una repercusión inicial menor, pero la crisis agravó las tensiones durante la Segunda República.</a:t>
            </a:r>
          </a:p>
        </p:txBody>
      </p:sp>
    </p:spTree>
    <p:extLst>
      <p:ext uri="{BB962C8B-B14F-4D97-AF65-F5344CB8AC3E}">
        <p14:creationId xmlns:p14="http://schemas.microsoft.com/office/powerpoint/2010/main" val="414681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436"/>
        </a:solidFill>
        <a:effectLst/>
      </p:bgPr>
    </p:bg>
    <p:spTree>
      <p:nvGrpSpPr>
        <p:cNvPr id="1" name=""/>
        <p:cNvGrpSpPr/>
        <p:nvPr/>
      </p:nvGrpSpPr>
      <p:grpSpPr>
        <a:xfrm>
          <a:off x="0" y="0"/>
          <a:ext cx="0" cy="0"/>
          <a:chOff x="0" y="0"/>
          <a:chExt cx="0" cy="0"/>
        </a:xfrm>
      </p:grpSpPr>
      <p:pic>
        <p:nvPicPr>
          <p:cNvPr id="6" name="Imagen 5"/>
          <p:cNvPicPr>
            <a:picLocks noChangeAspect="1"/>
          </p:cNvPicPr>
          <p:nvPr/>
        </p:nvPicPr>
        <p:blipFill>
          <a:blip r:embed="rId3"/>
          <a:srcRect t="27" b="27"/>
          <a:stretch>
            <a:fillRect/>
          </a:stretch>
        </p:blipFill>
        <p:spPr>
          <a:xfrm>
            <a:off x="0" y="0"/>
            <a:ext cx="12192000" cy="6858000"/>
          </a:xfrm>
          <a:prstGeom prst="rect">
            <a:avLst/>
          </a:prstGeom>
        </p:spPr>
      </p:pic>
      <p:sp>
        <p:nvSpPr>
          <p:cNvPr id="2" name="Rectángulo 1">
            <a:extLst>
              <a:ext uri="{FF2B5EF4-FFF2-40B4-BE49-F238E27FC236}">
                <a16:creationId xmlns:a16="http://schemas.microsoft.com/office/drawing/2014/main" id="{4C1656DE-700D-4915-84B2-0AAD7F48FC33}"/>
              </a:ext>
            </a:extLst>
          </p:cNvPr>
          <p:cNvSpPr>
            <a:spLocks noGrp="1"/>
          </p:cNvSpPr>
          <p:nvPr/>
        </p:nvSpPr>
        <p:spPr>
          <a:xfrm>
            <a:off x="714375" y="4238625"/>
            <a:ext cx="5715000" cy="266700"/>
          </a:xfrm>
          <a:prstGeom prst="rect">
            <a:avLst/>
          </a:prstGeom>
          <a:noFill/>
          <a:ln w="0">
            <a:noFill/>
          </a:ln>
        </p:spPr>
        <p:txBody>
          <a:bodyPr anchor="ctr">
            <a:noAutofit/>
          </a:bodyPr>
          <a:lstStyle/>
          <a:p>
            <a:pPr algn="l">
              <a:defRPr sz="1275" b="1">
                <a:solidFill>
                  <a:srgbClr val="CDA768"/>
                </a:solidFill>
                <a:latin typeface="Bitstream Charter"/>
                <a:ea typeface="Bitstream Charter"/>
                <a:cs typeface="Bitstream Charter"/>
              </a:defRPr>
            </a:pPr>
            <a:r>
              <a:rPr sz="1275" b="1">
                <a:solidFill>
                  <a:srgbClr val="CDA768"/>
                </a:solidFill>
                <a:latin typeface="Bitstream Charter"/>
                <a:ea typeface="Bitstream Charter"/>
                <a:cs typeface="Bitstream Charter"/>
              </a:rPr>
              <a:t>CAPÍTULO 2</a:t>
            </a:r>
          </a:p>
        </p:txBody>
      </p:sp>
      <p:sp>
        <p:nvSpPr>
          <p:cNvPr id="3" name="Rectángulo 2">
            <a:extLst>
              <a:ext uri="{FF2B5EF4-FFF2-40B4-BE49-F238E27FC236}">
                <a16:creationId xmlns:a16="http://schemas.microsoft.com/office/drawing/2014/main" id="{04959EE1-26B0-418B-83B6-F1CBEB0FCC8A}"/>
              </a:ext>
            </a:extLst>
          </p:cNvPr>
          <p:cNvSpPr>
            <a:spLocks noGrp="1"/>
          </p:cNvSpPr>
          <p:nvPr/>
        </p:nvSpPr>
        <p:spPr>
          <a:xfrm>
            <a:off x="714375" y="4619625"/>
            <a:ext cx="10477500" cy="1095375"/>
          </a:xfrm>
          <a:prstGeom prst="rect">
            <a:avLst/>
          </a:prstGeom>
          <a:noFill/>
          <a:ln w="0">
            <a:noFill/>
          </a:ln>
        </p:spPr>
        <p:txBody>
          <a:bodyPr anchor="ctr">
            <a:noAutofit/>
          </a:bodyPr>
          <a:lstStyle/>
          <a:p>
            <a:pPr algn="l">
              <a:defRPr sz="3375" b="1">
                <a:solidFill>
                  <a:srgbClr val="FFFFFF"/>
                </a:solidFill>
                <a:latin typeface="Bitstream Charter"/>
                <a:ea typeface="Bitstream Charter"/>
                <a:cs typeface="Bitstream Charter"/>
              </a:defRPr>
            </a:pPr>
            <a:r>
              <a:rPr sz="3375" b="1">
                <a:solidFill>
                  <a:srgbClr val="FFFFFF"/>
                </a:solidFill>
                <a:latin typeface="Bitstream Charter"/>
                <a:ea typeface="Bitstream Charter"/>
                <a:cs typeface="Bitstream Charter"/>
              </a:rPr>
              <a:t>Los regímenes totalitarios</a:t>
            </a:r>
          </a:p>
        </p:txBody>
      </p:sp>
      <p:sp>
        <p:nvSpPr>
          <p:cNvPr id="4" name="Rectángulo 3">
            <a:extLst>
              <a:ext uri="{FF2B5EF4-FFF2-40B4-BE49-F238E27FC236}">
                <a16:creationId xmlns:a16="http://schemas.microsoft.com/office/drawing/2014/main" id="{629002DE-C195-466B-8C2B-D39B13E232AB}"/>
              </a:ext>
            </a:extLst>
          </p:cNvPr>
          <p:cNvSpPr>
            <a:spLocks noGrp="1"/>
          </p:cNvSpPr>
          <p:nvPr/>
        </p:nvSpPr>
        <p:spPr>
          <a:xfrm>
            <a:off x="714375" y="5762625"/>
            <a:ext cx="10382250" cy="400050"/>
          </a:xfrm>
          <a:prstGeom prst="rect">
            <a:avLst/>
          </a:prstGeom>
          <a:noFill/>
          <a:ln w="0">
            <a:noFill/>
          </a:ln>
        </p:spPr>
        <p:txBody>
          <a:bodyPr anchor="ctr">
            <a:noAutofit/>
          </a:bodyPr>
          <a:lstStyle/>
          <a:p>
            <a:pPr algn="l">
              <a:defRPr sz="1500" b="0">
                <a:solidFill>
                  <a:srgbClr val="FFFFFF"/>
                </a:solidFill>
                <a:latin typeface="Bitstream Charter"/>
                <a:ea typeface="Bitstream Charter"/>
                <a:cs typeface="Bitstream Charter"/>
              </a:defRPr>
            </a:pPr>
            <a:r>
              <a:rPr sz="1500" b="0">
                <a:solidFill>
                  <a:srgbClr val="FFFFFF"/>
                </a:solidFill>
                <a:latin typeface="Bitstream Charter"/>
                <a:ea typeface="Bitstream Charter"/>
                <a:cs typeface="Bitstream Charter"/>
              </a:rPr>
              <a:t>Italia desde 1922 · Alemania desde 1933 · comparación con el estalinismo</a:t>
            </a:r>
          </a:p>
        </p:txBody>
      </p:sp>
      <p:sp>
        <p:nvSpPr>
          <p:cNvPr id="5" name="Rectángulo 4">
            <a:extLst>
              <a:ext uri="{FF2B5EF4-FFF2-40B4-BE49-F238E27FC236}">
                <a16:creationId xmlns:a16="http://schemas.microsoft.com/office/drawing/2014/main" id="{0B574DE3-D8CF-4943-A605-82480B942C84}"/>
              </a:ext>
            </a:extLst>
          </p:cNvPr>
          <p:cNvSpPr>
            <a:spLocks noGrp="1"/>
          </p:cNvSpPr>
          <p:nvPr/>
        </p:nvSpPr>
        <p:spPr>
          <a:xfrm>
            <a:off x="714375" y="6448425"/>
            <a:ext cx="10477500" cy="219075"/>
          </a:xfrm>
          <a:prstGeom prst="rect">
            <a:avLst/>
          </a:prstGeom>
          <a:noFill/>
          <a:ln w="0">
            <a:noFill/>
          </a:ln>
        </p:spPr>
        <p:txBody>
          <a:bodyPr anchor="ctr">
            <a:noAutofit/>
          </a:bodyPr>
          <a:lstStyle/>
          <a:p>
            <a:pPr algn="l">
              <a:defRPr sz="900" b="0">
                <a:solidFill>
                  <a:srgbClr val="FFFFFF"/>
                </a:solidFill>
                <a:latin typeface="Bitstream Charter"/>
                <a:ea typeface="Bitstream Charter"/>
                <a:cs typeface="Bitstream Charter"/>
              </a:defRPr>
            </a:pPr>
            <a:r>
              <a:rPr sz="900" b="0">
                <a:solidFill>
                  <a:srgbClr val="FFFFFF"/>
                </a:solidFill>
                <a:latin typeface="Bitstream Charter"/>
                <a:ea typeface="Bitstream Charter"/>
                <a:cs typeface="Bitstream Charter"/>
              </a:rPr>
              <a:t>ILUSTRACIÓN EVOCATIVA                                               10</a:t>
            </a:r>
          </a:p>
        </p:txBody>
      </p:sp>
    </p:spTree>
    <p:extLst>
      <p:ext uri="{BB962C8B-B14F-4D97-AF65-F5344CB8AC3E}">
        <p14:creationId xmlns:p14="http://schemas.microsoft.com/office/powerpoint/2010/main" val="1863970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7F5218F2-A267-4FBF-9C90-A109FC58B878}"/>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CONCEPTO HISTÓRICO</a:t>
            </a:r>
          </a:p>
        </p:txBody>
      </p:sp>
      <p:sp>
        <p:nvSpPr>
          <p:cNvPr id="2" name="Rectángulo 1">
            <a:extLst>
              <a:ext uri="{FF2B5EF4-FFF2-40B4-BE49-F238E27FC236}">
                <a16:creationId xmlns:a16="http://schemas.microsoft.com/office/drawing/2014/main" id="{F62C6F93-6DC1-4705-93D0-AFD5843E089F}"/>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Autoritarismo y totalitarismo</a:t>
            </a:r>
          </a:p>
        </p:txBody>
      </p:sp>
      <p:sp>
        <p:nvSpPr>
          <p:cNvPr id="3" name="Rectángulo 2">
            <a:extLst>
              <a:ext uri="{FF2B5EF4-FFF2-40B4-BE49-F238E27FC236}">
                <a16:creationId xmlns:a16="http://schemas.microsoft.com/office/drawing/2014/main" id="{E5B5DE2C-C89E-4FD2-8F5A-62392C710BB9}"/>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3B6F40DB-D87E-45DB-BF43-51F88E17A334}"/>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11</a:t>
            </a:r>
          </a:p>
        </p:txBody>
      </p:sp>
      <p:sp>
        <p:nvSpPr>
          <p:cNvPr id="5" name="Rectángulo 4">
            <a:extLst>
              <a:ext uri="{FF2B5EF4-FFF2-40B4-BE49-F238E27FC236}">
                <a16:creationId xmlns:a16="http://schemas.microsoft.com/office/drawing/2014/main" id="{1FF3543A-E0F8-4C92-B998-684FC1DDF886}"/>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AUTORITARISMO</a:t>
            </a:r>
          </a:p>
        </p:txBody>
      </p:sp>
      <p:sp>
        <p:nvSpPr>
          <p:cNvPr id="6" name="Rectángulo 5">
            <a:extLst>
              <a:ext uri="{FF2B5EF4-FFF2-40B4-BE49-F238E27FC236}">
                <a16:creationId xmlns:a16="http://schemas.microsoft.com/office/drawing/2014/main" id="{DFCA3E24-101A-4A6F-9A98-B74F5A1A75BA}"/>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Concentra el poder y restringe el pluralismo político. Puede mantener instituciones tradicionales y espacios sociales autónomos.</a:t>
            </a:r>
          </a:p>
        </p:txBody>
      </p:sp>
      <p:sp>
        <p:nvSpPr>
          <p:cNvPr id="7" name="Rectángulo 6">
            <a:extLst>
              <a:ext uri="{FF2B5EF4-FFF2-40B4-BE49-F238E27FC236}">
                <a16:creationId xmlns:a16="http://schemas.microsoft.com/office/drawing/2014/main" id="{B2378180-D91E-4230-8F25-7B36E5D7F6FC}"/>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36E9BAC1-2B11-4C59-B3B9-90B1FAF8DED3}"/>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ASPIRACIÓN TOTALITARIA</a:t>
            </a:r>
          </a:p>
        </p:txBody>
      </p:sp>
      <p:sp>
        <p:nvSpPr>
          <p:cNvPr id="9" name="Rectángulo 8">
            <a:extLst>
              <a:ext uri="{FF2B5EF4-FFF2-40B4-BE49-F238E27FC236}">
                <a16:creationId xmlns:a16="http://schemas.microsoft.com/office/drawing/2014/main" id="{1F8D21F4-ECC0-48CB-8EBE-979A6AED9D1E}"/>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Busca transformar Estado y sociedad mediante ideología oficial, movilización de masas, propaganda y terror.</a:t>
            </a:r>
          </a:p>
        </p:txBody>
      </p:sp>
      <p:sp>
        <p:nvSpPr>
          <p:cNvPr id="10" name="Rectángulo 9">
            <a:extLst>
              <a:ext uri="{FF2B5EF4-FFF2-40B4-BE49-F238E27FC236}">
                <a16:creationId xmlns:a16="http://schemas.microsoft.com/office/drawing/2014/main" id="{12372FDB-A5C9-4E0E-B392-415E9D36C47B}"/>
              </a:ext>
            </a:extLst>
          </p:cNvPr>
          <p:cNvSpPr>
            <a:spLocks noGrp="1"/>
          </p:cNvSpPr>
          <p:nvPr/>
        </p:nvSpPr>
        <p:spPr>
          <a:xfrm>
            <a:off x="762000" y="5781675"/>
            <a:ext cx="10572750" cy="476250"/>
          </a:xfrm>
          <a:prstGeom prst="rect">
            <a:avLst/>
          </a:prstGeom>
          <a:noFill/>
          <a:ln w="0">
            <a:noFill/>
          </a:ln>
        </p:spPr>
        <p:txBody>
          <a:bodyPr anchor="ctr">
            <a:noAutofit/>
          </a:bodyPr>
          <a:lstStyle/>
          <a:p>
            <a:pPr algn="l">
              <a:defRPr sz="1500" b="0">
                <a:solidFill>
                  <a:srgbClr val="5B6870"/>
                </a:solidFill>
                <a:latin typeface="Bitstream Charter"/>
                <a:ea typeface="Bitstream Charter"/>
                <a:cs typeface="Bitstream Charter"/>
              </a:defRPr>
            </a:pPr>
            <a:r>
              <a:rPr sz="1500" b="0">
                <a:solidFill>
                  <a:srgbClr val="5B6870"/>
                </a:solidFill>
                <a:latin typeface="Bitstream Charter"/>
                <a:ea typeface="Bitstream Charter"/>
                <a:cs typeface="Bitstream Charter"/>
              </a:rPr>
              <a:t>Hannah Arendt estudió nazismo y estalinismo. Emilio Gentile analizó la sacralización de la política fascista.</a:t>
            </a:r>
          </a:p>
        </p:txBody>
      </p:sp>
    </p:spTree>
    <p:extLst>
      <p:ext uri="{BB962C8B-B14F-4D97-AF65-F5344CB8AC3E}">
        <p14:creationId xmlns:p14="http://schemas.microsoft.com/office/powerpoint/2010/main" val="1012797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CEA1DDE0-A816-4724-A2F7-A68482434606}"/>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FASCISMO ITALIANO</a:t>
            </a:r>
          </a:p>
        </p:txBody>
      </p:sp>
      <p:sp>
        <p:nvSpPr>
          <p:cNvPr id="2" name="Rectángulo 1">
            <a:extLst>
              <a:ext uri="{FF2B5EF4-FFF2-40B4-BE49-F238E27FC236}">
                <a16:creationId xmlns:a16="http://schemas.microsoft.com/office/drawing/2014/main" id="{C944AB56-8E17-40CB-95E8-921131B8F649}"/>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Italia: el poder mediante violencia y cesión</a:t>
            </a:r>
          </a:p>
        </p:txBody>
      </p:sp>
      <p:sp>
        <p:nvSpPr>
          <p:cNvPr id="3" name="Rectángulo 2">
            <a:extLst>
              <a:ext uri="{FF2B5EF4-FFF2-40B4-BE49-F238E27FC236}">
                <a16:creationId xmlns:a16="http://schemas.microsoft.com/office/drawing/2014/main" id="{BB6901CE-4C92-4728-822F-EE10C20BFC26}"/>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2D918624-9923-47F7-8A0C-25847461CD50}"/>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12</a:t>
            </a:r>
          </a:p>
        </p:txBody>
      </p:sp>
      <p:sp>
        <p:nvSpPr>
          <p:cNvPr id="5" name="Rectángulo 4">
            <a:extLst>
              <a:ext uri="{FF2B5EF4-FFF2-40B4-BE49-F238E27FC236}">
                <a16:creationId xmlns:a16="http://schemas.microsoft.com/office/drawing/2014/main" id="{E23CB738-3A9E-4662-954A-93DC6182FE92}"/>
              </a:ext>
            </a:extLst>
          </p:cNvPr>
          <p:cNvSpPr>
            <a:spLocks noGrp="1"/>
          </p:cNvSpPr>
          <p:nvPr/>
        </p:nvSpPr>
        <p:spPr>
          <a:xfrm>
            <a:off x="809625" y="2009775"/>
            <a:ext cx="10429875" cy="885825"/>
          </a:xfrm>
          <a:prstGeom prst="rect">
            <a:avLst/>
          </a:prstGeom>
          <a:noFill/>
          <a:ln w="0">
            <a:noFill/>
          </a:ln>
        </p:spPr>
        <p:txBody>
          <a:bodyPr anchor="ctr">
            <a:noAutofit/>
          </a:bodyPr>
          <a:lstStyle/>
          <a:p>
            <a:pPr algn="l">
              <a:defRPr sz="1875" b="1">
                <a:solidFill>
                  <a:srgbClr val="142436"/>
                </a:solidFill>
                <a:latin typeface="Bitstream Charter"/>
                <a:ea typeface="Bitstream Charter"/>
                <a:cs typeface="Bitstream Charter"/>
              </a:defRPr>
            </a:pPr>
            <a:r>
              <a:rPr sz="1875" b="1">
                <a:solidFill>
                  <a:srgbClr val="142436"/>
                </a:solidFill>
                <a:latin typeface="Bitstream Charter"/>
                <a:ea typeface="Bitstream Charter"/>
                <a:cs typeface="Bitstream Charter"/>
              </a:rPr>
              <a:t>1919  Mussolini crea los Fasci di combattimento</a:t>
            </a:r>
          </a:p>
        </p:txBody>
      </p:sp>
      <p:sp>
        <p:nvSpPr>
          <p:cNvPr id="6" name="Rectángulo 5">
            <a:extLst>
              <a:ext uri="{FF2B5EF4-FFF2-40B4-BE49-F238E27FC236}">
                <a16:creationId xmlns:a16="http://schemas.microsoft.com/office/drawing/2014/main" id="{0AD16E24-D320-4990-B4F2-8E4D091F1C48}"/>
              </a:ext>
            </a:extLst>
          </p:cNvPr>
          <p:cNvSpPr>
            <a:spLocks noGrp="1"/>
          </p:cNvSpPr>
          <p:nvPr/>
        </p:nvSpPr>
        <p:spPr>
          <a:xfrm>
            <a:off x="809625" y="2952750"/>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A2152B84-160E-4D4F-9B10-F6103BF7920B}"/>
              </a:ext>
            </a:extLst>
          </p:cNvPr>
          <p:cNvSpPr>
            <a:spLocks noGrp="1"/>
          </p:cNvSpPr>
          <p:nvPr/>
        </p:nvSpPr>
        <p:spPr>
          <a:xfrm>
            <a:off x="809625" y="3028950"/>
            <a:ext cx="10429875" cy="885825"/>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1921  Partido Nacional Fascista y camisas negras</a:t>
            </a:r>
          </a:p>
        </p:txBody>
      </p:sp>
      <p:sp>
        <p:nvSpPr>
          <p:cNvPr id="8" name="Rectángulo 7">
            <a:extLst>
              <a:ext uri="{FF2B5EF4-FFF2-40B4-BE49-F238E27FC236}">
                <a16:creationId xmlns:a16="http://schemas.microsoft.com/office/drawing/2014/main" id="{F2BE87DD-29A7-4FEA-B1A2-9F7A5FCCB825}"/>
              </a:ext>
            </a:extLst>
          </p:cNvPr>
          <p:cNvSpPr>
            <a:spLocks noGrp="1"/>
          </p:cNvSpPr>
          <p:nvPr/>
        </p:nvSpPr>
        <p:spPr>
          <a:xfrm>
            <a:off x="809625" y="397192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7A9501F8-0267-4629-8919-E15EF9BD32D1}"/>
              </a:ext>
            </a:extLst>
          </p:cNvPr>
          <p:cNvSpPr>
            <a:spLocks noGrp="1"/>
          </p:cNvSpPr>
          <p:nvPr/>
        </p:nvSpPr>
        <p:spPr>
          <a:xfrm>
            <a:off x="809625" y="4048125"/>
            <a:ext cx="10429875" cy="885825"/>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1922  Marcha sobre Roma; el rey nombra a Mussolini</a:t>
            </a:r>
          </a:p>
        </p:txBody>
      </p:sp>
      <p:sp>
        <p:nvSpPr>
          <p:cNvPr id="10" name="Rectángulo 9">
            <a:extLst>
              <a:ext uri="{FF2B5EF4-FFF2-40B4-BE49-F238E27FC236}">
                <a16:creationId xmlns:a16="http://schemas.microsoft.com/office/drawing/2014/main" id="{A6C26BD8-9F95-4D84-852B-04A1EDE5FA29}"/>
              </a:ext>
            </a:extLst>
          </p:cNvPr>
          <p:cNvSpPr>
            <a:spLocks noGrp="1"/>
          </p:cNvSpPr>
          <p:nvPr/>
        </p:nvSpPr>
        <p:spPr>
          <a:xfrm>
            <a:off x="809625" y="4991100"/>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F643361F-378F-4B3C-9D3F-EAA1E366957D}"/>
              </a:ext>
            </a:extLst>
          </p:cNvPr>
          <p:cNvSpPr>
            <a:spLocks noGrp="1"/>
          </p:cNvSpPr>
          <p:nvPr/>
        </p:nvSpPr>
        <p:spPr>
          <a:xfrm>
            <a:off x="809625" y="5067300"/>
            <a:ext cx="10429875" cy="885825"/>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1924–1926  Matteotti, crisis y leyes fascistísimas</a:t>
            </a:r>
          </a:p>
        </p:txBody>
      </p:sp>
    </p:spTree>
    <p:extLst>
      <p:ext uri="{BB962C8B-B14F-4D97-AF65-F5344CB8AC3E}">
        <p14:creationId xmlns:p14="http://schemas.microsoft.com/office/powerpoint/2010/main" val="164777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5A2C8B14-F1AE-4D02-BB84-13AD0157243C}"/>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INSTITUCIONES Y SOCIEDAD</a:t>
            </a:r>
          </a:p>
        </p:txBody>
      </p:sp>
      <p:sp>
        <p:nvSpPr>
          <p:cNvPr id="2" name="Rectángulo 1">
            <a:extLst>
              <a:ext uri="{FF2B5EF4-FFF2-40B4-BE49-F238E27FC236}">
                <a16:creationId xmlns:a16="http://schemas.microsoft.com/office/drawing/2014/main" id="{A644D526-F763-46F4-A8DE-BC2ED13E72A5}"/>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El Estado fascista italiano</a:t>
            </a:r>
          </a:p>
        </p:txBody>
      </p:sp>
      <p:sp>
        <p:nvSpPr>
          <p:cNvPr id="3" name="Rectángulo 2">
            <a:extLst>
              <a:ext uri="{FF2B5EF4-FFF2-40B4-BE49-F238E27FC236}">
                <a16:creationId xmlns:a16="http://schemas.microsoft.com/office/drawing/2014/main" id="{C0D7324B-8AF8-42E4-B372-DF15CC038A7F}"/>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8DA9090A-ABC1-4878-8708-DD7CD5F97BF3}"/>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13</a:t>
            </a:r>
          </a:p>
        </p:txBody>
      </p:sp>
      <p:sp>
        <p:nvSpPr>
          <p:cNvPr id="5" name="Rectángulo 4">
            <a:extLst>
              <a:ext uri="{FF2B5EF4-FFF2-40B4-BE49-F238E27FC236}">
                <a16:creationId xmlns:a16="http://schemas.microsoft.com/office/drawing/2014/main" id="{8B4AEB7C-C710-4864-A914-40F94815EBFC}"/>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CONTROL POLÍTICO</a:t>
            </a:r>
          </a:p>
        </p:txBody>
      </p:sp>
      <p:sp>
        <p:nvSpPr>
          <p:cNvPr id="6" name="Rectángulo 5">
            <a:extLst>
              <a:ext uri="{FF2B5EF4-FFF2-40B4-BE49-F238E27FC236}">
                <a16:creationId xmlns:a16="http://schemas.microsoft.com/office/drawing/2014/main" id="{05FD907E-804D-4D30-9256-ABB66681AE75}"/>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Partido, OVRA, tribunales especiales, censura y organizaciones juveniles. El rey siguió como jefe del Estado.</a:t>
            </a:r>
          </a:p>
        </p:txBody>
      </p:sp>
      <p:sp>
        <p:nvSpPr>
          <p:cNvPr id="7" name="Rectángulo 6">
            <a:extLst>
              <a:ext uri="{FF2B5EF4-FFF2-40B4-BE49-F238E27FC236}">
                <a16:creationId xmlns:a16="http://schemas.microsoft.com/office/drawing/2014/main" id="{F597CA1C-FC8F-4491-BCBC-8143C9BC4012}"/>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B94B43B4-5BD6-4295-B95E-D23A2748696A}"/>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ECONOMÍA CORPORATIVA</a:t>
            </a:r>
          </a:p>
        </p:txBody>
      </p:sp>
      <p:sp>
        <p:nvSpPr>
          <p:cNvPr id="9" name="Rectángulo 8">
            <a:extLst>
              <a:ext uri="{FF2B5EF4-FFF2-40B4-BE49-F238E27FC236}">
                <a16:creationId xmlns:a16="http://schemas.microsoft.com/office/drawing/2014/main" id="{9734F711-73A1-4D43-ACEA-6D4E9A9A80CA}"/>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Sindicatos libres prohibidos. Propiedad privada subordinada al Estado. IRI desde 1933 y creciente autarquía.</a:t>
            </a:r>
          </a:p>
        </p:txBody>
      </p:sp>
      <p:sp>
        <p:nvSpPr>
          <p:cNvPr id="10" name="Rectángulo 9">
            <a:extLst>
              <a:ext uri="{FF2B5EF4-FFF2-40B4-BE49-F238E27FC236}">
                <a16:creationId xmlns:a16="http://schemas.microsoft.com/office/drawing/2014/main" id="{E30EC1DE-95B8-4F3F-821C-68D3B714A55D}"/>
              </a:ext>
            </a:extLst>
          </p:cNvPr>
          <p:cNvSpPr>
            <a:spLocks noGrp="1"/>
          </p:cNvSpPr>
          <p:nvPr/>
        </p:nvSpPr>
        <p:spPr>
          <a:xfrm>
            <a:off x="762000" y="5734050"/>
            <a:ext cx="10668000" cy="523875"/>
          </a:xfrm>
          <a:prstGeom prst="rect">
            <a:avLst/>
          </a:prstGeom>
          <a:noFill/>
          <a:ln w="0">
            <a:noFill/>
          </a:ln>
        </p:spPr>
        <p:txBody>
          <a:bodyPr anchor="ctr">
            <a:noAutofit/>
          </a:bodyPr>
          <a:lstStyle/>
          <a:p>
            <a:pPr algn="l">
              <a:defRPr sz="1650" b="0">
                <a:solidFill>
                  <a:srgbClr val="5B6870"/>
                </a:solidFill>
                <a:latin typeface="Bitstream Charter"/>
                <a:ea typeface="Bitstream Charter"/>
                <a:cs typeface="Bitstream Charter"/>
              </a:defRPr>
            </a:pPr>
            <a:r>
              <a:rPr sz="1650" b="0">
                <a:solidFill>
                  <a:srgbClr val="5B6870"/>
                </a:solidFill>
                <a:latin typeface="Bitstream Charter"/>
                <a:ea typeface="Bitstream Charter"/>
                <a:cs typeface="Bitstream Charter"/>
              </a:rPr>
              <a:t>Pactos de Letrán (1929): acuerdo con la Iglesia y legitimación del régimen.</a:t>
            </a:r>
          </a:p>
        </p:txBody>
      </p:sp>
    </p:spTree>
    <p:extLst>
      <p:ext uri="{BB962C8B-B14F-4D97-AF65-F5344CB8AC3E}">
        <p14:creationId xmlns:p14="http://schemas.microsoft.com/office/powerpoint/2010/main" val="565058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DDA6DC46-09BC-4076-8F2D-488149DF6B53}"/>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EXPANSIONISMO</a:t>
            </a:r>
          </a:p>
        </p:txBody>
      </p:sp>
      <p:sp>
        <p:nvSpPr>
          <p:cNvPr id="2" name="Rectángulo 1">
            <a:extLst>
              <a:ext uri="{FF2B5EF4-FFF2-40B4-BE49-F238E27FC236}">
                <a16:creationId xmlns:a16="http://schemas.microsoft.com/office/drawing/2014/main" id="{6F248917-5D01-4EC9-9064-210639DD0D2E}"/>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Italia: una política imperial</a:t>
            </a:r>
          </a:p>
        </p:txBody>
      </p:sp>
      <p:sp>
        <p:nvSpPr>
          <p:cNvPr id="3" name="Rectángulo 2">
            <a:extLst>
              <a:ext uri="{FF2B5EF4-FFF2-40B4-BE49-F238E27FC236}">
                <a16:creationId xmlns:a16="http://schemas.microsoft.com/office/drawing/2014/main" id="{34119935-6B44-43F3-AB67-F67023E69856}"/>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B561DCF9-46C8-44E5-BD0B-A370AF55E13D}"/>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14</a:t>
            </a:r>
          </a:p>
        </p:txBody>
      </p:sp>
      <p:sp>
        <p:nvSpPr>
          <p:cNvPr id="5" name="Rectángulo 4">
            <a:extLst>
              <a:ext uri="{FF2B5EF4-FFF2-40B4-BE49-F238E27FC236}">
                <a16:creationId xmlns:a16="http://schemas.microsoft.com/office/drawing/2014/main" id="{7B67F3C4-4068-450B-B9F9-2CC8C9551599}"/>
              </a:ext>
            </a:extLst>
          </p:cNvPr>
          <p:cNvSpPr>
            <a:spLocks noGrp="1"/>
          </p:cNvSpPr>
          <p:nvPr/>
        </p:nvSpPr>
        <p:spPr>
          <a:xfrm>
            <a:off x="809625" y="2047875"/>
            <a:ext cx="10429875" cy="876300"/>
          </a:xfrm>
          <a:prstGeom prst="rect">
            <a:avLst/>
          </a:prstGeom>
          <a:noFill/>
          <a:ln w="0">
            <a:noFill/>
          </a:ln>
        </p:spPr>
        <p:txBody>
          <a:bodyPr anchor="ctr">
            <a:noAutofit/>
          </a:bodyPr>
          <a:lstStyle/>
          <a:p>
            <a:pPr algn="l">
              <a:defRPr sz="2025" b="1">
                <a:solidFill>
                  <a:srgbClr val="142436"/>
                </a:solidFill>
                <a:latin typeface="Bitstream Charter"/>
                <a:ea typeface="Bitstream Charter"/>
                <a:cs typeface="Bitstream Charter"/>
              </a:defRPr>
            </a:pPr>
            <a:r>
              <a:rPr sz="2025" b="1">
                <a:solidFill>
                  <a:srgbClr val="142436"/>
                </a:solidFill>
                <a:latin typeface="Bitstream Charter"/>
                <a:ea typeface="Bitstream Charter"/>
                <a:cs typeface="Bitstream Charter"/>
              </a:rPr>
              <a:t>Libia: represión de la resistencia colonial</a:t>
            </a:r>
          </a:p>
        </p:txBody>
      </p:sp>
      <p:sp>
        <p:nvSpPr>
          <p:cNvPr id="6" name="Rectángulo 5">
            <a:extLst>
              <a:ext uri="{FF2B5EF4-FFF2-40B4-BE49-F238E27FC236}">
                <a16:creationId xmlns:a16="http://schemas.microsoft.com/office/drawing/2014/main" id="{23B8CBE0-AFB1-4374-A74E-6E5153B078D6}"/>
              </a:ext>
            </a:extLst>
          </p:cNvPr>
          <p:cNvSpPr>
            <a:spLocks noGrp="1"/>
          </p:cNvSpPr>
          <p:nvPr/>
        </p:nvSpPr>
        <p:spPr>
          <a:xfrm>
            <a:off x="809625" y="29813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B76D769E-2FB0-4EC9-9B76-93FB95053E9B}"/>
              </a:ext>
            </a:extLst>
          </p:cNvPr>
          <p:cNvSpPr>
            <a:spLocks noGrp="1"/>
          </p:cNvSpPr>
          <p:nvPr/>
        </p:nvSpPr>
        <p:spPr>
          <a:xfrm>
            <a:off x="809625" y="30575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1935–1936  Invasión y conquista de Etiopía</a:t>
            </a:r>
          </a:p>
        </p:txBody>
      </p:sp>
      <p:sp>
        <p:nvSpPr>
          <p:cNvPr id="8" name="Rectángulo 7">
            <a:extLst>
              <a:ext uri="{FF2B5EF4-FFF2-40B4-BE49-F238E27FC236}">
                <a16:creationId xmlns:a16="http://schemas.microsoft.com/office/drawing/2014/main" id="{E8828D4E-019C-43EA-9F57-AF6E3F13D731}"/>
              </a:ext>
            </a:extLst>
          </p:cNvPr>
          <p:cNvSpPr>
            <a:spLocks noGrp="1"/>
          </p:cNvSpPr>
          <p:nvPr/>
        </p:nvSpPr>
        <p:spPr>
          <a:xfrm>
            <a:off x="809625" y="39909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517A37EA-7B18-4A0E-A7BB-08DCBC6FD4DE}"/>
              </a:ext>
            </a:extLst>
          </p:cNvPr>
          <p:cNvSpPr>
            <a:spLocks noGrp="1"/>
          </p:cNvSpPr>
          <p:nvPr/>
        </p:nvSpPr>
        <p:spPr>
          <a:xfrm>
            <a:off x="809625" y="406717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1936  Eje Roma-Berlín e intervención en España</a:t>
            </a:r>
          </a:p>
        </p:txBody>
      </p:sp>
      <p:sp>
        <p:nvSpPr>
          <p:cNvPr id="10" name="Rectángulo 9">
            <a:extLst>
              <a:ext uri="{FF2B5EF4-FFF2-40B4-BE49-F238E27FC236}">
                <a16:creationId xmlns:a16="http://schemas.microsoft.com/office/drawing/2014/main" id="{B6D5568F-FA7C-4989-9AB9-2FB6D6757A0B}"/>
              </a:ext>
            </a:extLst>
          </p:cNvPr>
          <p:cNvSpPr>
            <a:spLocks noGrp="1"/>
          </p:cNvSpPr>
          <p:nvPr/>
        </p:nvSpPr>
        <p:spPr>
          <a:xfrm>
            <a:off x="809625" y="50006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CC02F2F1-544A-48D6-A64D-3E1A0E43C2BB}"/>
              </a:ext>
            </a:extLst>
          </p:cNvPr>
          <p:cNvSpPr>
            <a:spLocks noGrp="1"/>
          </p:cNvSpPr>
          <p:nvPr/>
        </p:nvSpPr>
        <p:spPr>
          <a:xfrm>
            <a:off x="809625" y="50768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1939  Albania y Pacto de Acero</a:t>
            </a:r>
          </a:p>
        </p:txBody>
      </p:sp>
    </p:spTree>
    <p:extLst>
      <p:ext uri="{BB962C8B-B14F-4D97-AF65-F5344CB8AC3E}">
        <p14:creationId xmlns:p14="http://schemas.microsoft.com/office/powerpoint/2010/main" val="1857130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5034937A-71F1-4B0F-B93F-77FFF09EE45B}"/>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ALEMANIA ANTES DE 1933</a:t>
            </a:r>
          </a:p>
        </p:txBody>
      </p:sp>
      <p:sp>
        <p:nvSpPr>
          <p:cNvPr id="2" name="Rectángulo 1">
            <a:extLst>
              <a:ext uri="{FF2B5EF4-FFF2-40B4-BE49-F238E27FC236}">
                <a16:creationId xmlns:a16="http://schemas.microsoft.com/office/drawing/2014/main" id="{609F9830-78AA-464C-945F-1526D1992DA2}"/>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Weimar: estabilidad frágil</a:t>
            </a:r>
          </a:p>
        </p:txBody>
      </p:sp>
      <p:sp>
        <p:nvSpPr>
          <p:cNvPr id="3" name="Rectángulo 2">
            <a:extLst>
              <a:ext uri="{FF2B5EF4-FFF2-40B4-BE49-F238E27FC236}">
                <a16:creationId xmlns:a16="http://schemas.microsoft.com/office/drawing/2014/main" id="{65AA28BE-93D9-4469-889B-C5B41E165F67}"/>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F3D6215D-7064-402D-BFD4-16F1464AB931}"/>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15</a:t>
            </a:r>
          </a:p>
        </p:txBody>
      </p:sp>
      <p:sp>
        <p:nvSpPr>
          <p:cNvPr id="5" name="Rectángulo 4">
            <a:extLst>
              <a:ext uri="{FF2B5EF4-FFF2-40B4-BE49-F238E27FC236}">
                <a16:creationId xmlns:a16="http://schemas.microsoft.com/office/drawing/2014/main" id="{800C919F-C2B8-409E-AFD4-3AFD349F3E33}"/>
              </a:ext>
            </a:extLst>
          </p:cNvPr>
          <p:cNvSpPr>
            <a:spLocks noGrp="1"/>
          </p:cNvSpPr>
          <p:nvPr/>
        </p:nvSpPr>
        <p:spPr>
          <a:xfrm>
            <a:off x="809625" y="2009775"/>
            <a:ext cx="10429875" cy="876300"/>
          </a:xfrm>
          <a:prstGeom prst="rect">
            <a:avLst/>
          </a:prstGeom>
          <a:noFill/>
          <a:ln w="0">
            <a:noFill/>
          </a:ln>
        </p:spPr>
        <p:txBody>
          <a:bodyPr anchor="ctr">
            <a:noAutofit/>
          </a:bodyPr>
          <a:lstStyle/>
          <a:p>
            <a:pPr algn="l">
              <a:defRPr sz="2025" b="1">
                <a:solidFill>
                  <a:srgbClr val="142436"/>
                </a:solidFill>
                <a:latin typeface="Bitstream Charter"/>
                <a:ea typeface="Bitstream Charter"/>
                <a:cs typeface="Bitstream Charter"/>
              </a:defRPr>
            </a:pPr>
            <a:r>
              <a:rPr sz="2025" b="1">
                <a:solidFill>
                  <a:srgbClr val="142436"/>
                </a:solidFill>
                <a:latin typeface="Bitstream Charter"/>
                <a:ea typeface="Bitstream Charter"/>
                <a:cs typeface="Bitstream Charter"/>
              </a:rPr>
              <a:t>1919  República y Tratado de Versalles</a:t>
            </a:r>
          </a:p>
        </p:txBody>
      </p:sp>
      <p:sp>
        <p:nvSpPr>
          <p:cNvPr id="6" name="Rectángulo 5">
            <a:extLst>
              <a:ext uri="{FF2B5EF4-FFF2-40B4-BE49-F238E27FC236}">
                <a16:creationId xmlns:a16="http://schemas.microsoft.com/office/drawing/2014/main" id="{7BB5A84A-906E-4547-943F-759D3C731519}"/>
              </a:ext>
            </a:extLst>
          </p:cNvPr>
          <p:cNvSpPr>
            <a:spLocks noGrp="1"/>
          </p:cNvSpPr>
          <p:nvPr/>
        </p:nvSpPr>
        <p:spPr>
          <a:xfrm>
            <a:off x="809625" y="29432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204D41BC-9E7F-45B2-9E52-42B991F6C935}"/>
              </a:ext>
            </a:extLst>
          </p:cNvPr>
          <p:cNvSpPr>
            <a:spLocks noGrp="1"/>
          </p:cNvSpPr>
          <p:nvPr/>
        </p:nvSpPr>
        <p:spPr>
          <a:xfrm>
            <a:off x="809625" y="30194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1923  Hiperinflación y putsch fallido de Hitler</a:t>
            </a:r>
          </a:p>
        </p:txBody>
      </p:sp>
      <p:sp>
        <p:nvSpPr>
          <p:cNvPr id="8" name="Rectángulo 7">
            <a:extLst>
              <a:ext uri="{FF2B5EF4-FFF2-40B4-BE49-F238E27FC236}">
                <a16:creationId xmlns:a16="http://schemas.microsoft.com/office/drawing/2014/main" id="{FAC789D9-6998-485D-9246-DF933B14C6EC}"/>
              </a:ext>
            </a:extLst>
          </p:cNvPr>
          <p:cNvSpPr>
            <a:spLocks noGrp="1"/>
          </p:cNvSpPr>
          <p:nvPr/>
        </p:nvSpPr>
        <p:spPr>
          <a:xfrm>
            <a:off x="809625" y="39528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41093EB3-BA57-4A5F-9D5B-A2C5B77BA9F6}"/>
              </a:ext>
            </a:extLst>
          </p:cNvPr>
          <p:cNvSpPr>
            <a:spLocks noGrp="1"/>
          </p:cNvSpPr>
          <p:nvPr/>
        </p:nvSpPr>
        <p:spPr>
          <a:xfrm>
            <a:off x="809625" y="402907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1924–1925  Plan Dawes y acuerdos de Locarno</a:t>
            </a:r>
          </a:p>
        </p:txBody>
      </p:sp>
      <p:sp>
        <p:nvSpPr>
          <p:cNvPr id="10" name="Rectángulo 9">
            <a:extLst>
              <a:ext uri="{FF2B5EF4-FFF2-40B4-BE49-F238E27FC236}">
                <a16:creationId xmlns:a16="http://schemas.microsoft.com/office/drawing/2014/main" id="{12BAC291-4982-47C9-8C00-5C01C793EAC1}"/>
              </a:ext>
            </a:extLst>
          </p:cNvPr>
          <p:cNvSpPr>
            <a:spLocks noGrp="1"/>
          </p:cNvSpPr>
          <p:nvPr/>
        </p:nvSpPr>
        <p:spPr>
          <a:xfrm>
            <a:off x="809625" y="49625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0E43DEA7-E51E-437A-A105-6B34207C6FF1}"/>
              </a:ext>
            </a:extLst>
          </p:cNvPr>
          <p:cNvSpPr>
            <a:spLocks noGrp="1"/>
          </p:cNvSpPr>
          <p:nvPr/>
        </p:nvSpPr>
        <p:spPr>
          <a:xfrm>
            <a:off x="809625" y="50387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1929  Retirada del crédito y desempleo masivo</a:t>
            </a:r>
          </a:p>
        </p:txBody>
      </p:sp>
    </p:spTree>
    <p:extLst>
      <p:ext uri="{BB962C8B-B14F-4D97-AF65-F5344CB8AC3E}">
        <p14:creationId xmlns:p14="http://schemas.microsoft.com/office/powerpoint/2010/main" val="184727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B85A970C-140D-4B14-8F1C-3C3782BD669C}"/>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ALEMANIA 1928–1933</a:t>
            </a:r>
          </a:p>
        </p:txBody>
      </p:sp>
      <p:sp>
        <p:nvSpPr>
          <p:cNvPr id="2" name="Rectángulo 1">
            <a:extLst>
              <a:ext uri="{FF2B5EF4-FFF2-40B4-BE49-F238E27FC236}">
                <a16:creationId xmlns:a16="http://schemas.microsoft.com/office/drawing/2014/main" id="{7D6DCC18-3BB7-4062-8602-81CC3B72C08D}"/>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El ascenso electoral del NSDAP</a:t>
            </a:r>
          </a:p>
        </p:txBody>
      </p:sp>
      <p:sp>
        <p:nvSpPr>
          <p:cNvPr id="3" name="Rectángulo 2">
            <a:extLst>
              <a:ext uri="{FF2B5EF4-FFF2-40B4-BE49-F238E27FC236}">
                <a16:creationId xmlns:a16="http://schemas.microsoft.com/office/drawing/2014/main" id="{8A4FCBE2-E585-4662-AAD4-01900E1C33B4}"/>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6CFA7104-0AFB-497B-B1E9-F9B51B76CF99}"/>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16</a:t>
            </a:r>
          </a:p>
        </p:txBody>
      </p:sp>
      <p:sp>
        <p:nvSpPr>
          <p:cNvPr id="5" name="Rectángulo 4">
            <a:extLst>
              <a:ext uri="{FF2B5EF4-FFF2-40B4-BE49-F238E27FC236}">
                <a16:creationId xmlns:a16="http://schemas.microsoft.com/office/drawing/2014/main" id="{FD767871-7446-4C34-82FE-4CB48931B2FA}"/>
              </a:ext>
            </a:extLst>
          </p:cNvPr>
          <p:cNvSpPr>
            <a:spLocks noGrp="1"/>
          </p:cNvSpPr>
          <p:nvPr/>
        </p:nvSpPr>
        <p:spPr>
          <a:xfrm>
            <a:off x="714375" y="2047875"/>
            <a:ext cx="3190875" cy="1143000"/>
          </a:xfrm>
          <a:prstGeom prst="rect">
            <a:avLst/>
          </a:prstGeom>
          <a:noFill/>
          <a:ln w="0">
            <a:noFill/>
          </a:ln>
        </p:spPr>
        <p:txBody>
          <a:bodyPr anchor="ctr">
            <a:noAutofit/>
          </a:bodyPr>
          <a:lstStyle/>
          <a:p>
            <a:pPr algn="l">
              <a:defRPr sz="4650" b="1">
                <a:solidFill>
                  <a:srgbClr val="C65A3F"/>
                </a:solidFill>
                <a:latin typeface="Bitstream Charter"/>
                <a:ea typeface="Bitstream Charter"/>
                <a:cs typeface="Bitstream Charter"/>
              </a:defRPr>
            </a:pPr>
            <a:r>
              <a:rPr sz="4650" b="1">
                <a:solidFill>
                  <a:srgbClr val="C65A3F"/>
                </a:solidFill>
                <a:latin typeface="Bitstream Charter"/>
                <a:ea typeface="Bitstream Charter"/>
                <a:cs typeface="Bitstream Charter"/>
              </a:rPr>
              <a:t>2,6 %</a:t>
            </a:r>
          </a:p>
        </p:txBody>
      </p:sp>
      <p:sp>
        <p:nvSpPr>
          <p:cNvPr id="6" name="Rectángulo 5">
            <a:extLst>
              <a:ext uri="{FF2B5EF4-FFF2-40B4-BE49-F238E27FC236}">
                <a16:creationId xmlns:a16="http://schemas.microsoft.com/office/drawing/2014/main" id="{9E5C7ECB-66A3-4D41-9DD8-1B265D687280}"/>
              </a:ext>
            </a:extLst>
          </p:cNvPr>
          <p:cNvSpPr>
            <a:spLocks noGrp="1"/>
          </p:cNvSpPr>
          <p:nvPr/>
        </p:nvSpPr>
        <p:spPr>
          <a:xfrm>
            <a:off x="714375" y="3171825"/>
            <a:ext cx="3190875" cy="428625"/>
          </a:xfrm>
          <a:prstGeom prst="rect">
            <a:avLst/>
          </a:prstGeom>
          <a:noFill/>
          <a:ln w="0">
            <a:noFill/>
          </a:ln>
        </p:spPr>
        <p:txBody>
          <a:bodyPr anchor="ctr">
            <a:noAutofit/>
          </a:bodyPr>
          <a:lstStyle/>
          <a:p>
            <a:pPr algn="l">
              <a:defRPr sz="1650" b="0">
                <a:solidFill>
                  <a:srgbClr val="5B6870"/>
                </a:solidFill>
                <a:latin typeface="Bitstream Charter"/>
                <a:ea typeface="Bitstream Charter"/>
                <a:cs typeface="Bitstream Charter"/>
              </a:defRPr>
            </a:pPr>
            <a:r>
              <a:rPr sz="1650" b="0">
                <a:solidFill>
                  <a:srgbClr val="5B6870"/>
                </a:solidFill>
                <a:latin typeface="Bitstream Charter"/>
                <a:ea typeface="Bitstream Charter"/>
                <a:cs typeface="Bitstream Charter"/>
              </a:rPr>
              <a:t>1928</a:t>
            </a:r>
          </a:p>
        </p:txBody>
      </p:sp>
      <p:sp>
        <p:nvSpPr>
          <p:cNvPr id="7" name="Rectángulo 6">
            <a:extLst>
              <a:ext uri="{FF2B5EF4-FFF2-40B4-BE49-F238E27FC236}">
                <a16:creationId xmlns:a16="http://schemas.microsoft.com/office/drawing/2014/main" id="{9417322B-5A78-4A55-9C59-600CD987FB91}"/>
              </a:ext>
            </a:extLst>
          </p:cNvPr>
          <p:cNvSpPr>
            <a:spLocks noGrp="1"/>
          </p:cNvSpPr>
          <p:nvPr/>
        </p:nvSpPr>
        <p:spPr>
          <a:xfrm>
            <a:off x="4429125" y="2047875"/>
            <a:ext cx="3190875" cy="1143000"/>
          </a:xfrm>
          <a:prstGeom prst="rect">
            <a:avLst/>
          </a:prstGeom>
          <a:noFill/>
          <a:ln w="0">
            <a:noFill/>
          </a:ln>
        </p:spPr>
        <p:txBody>
          <a:bodyPr anchor="ctr">
            <a:noAutofit/>
          </a:bodyPr>
          <a:lstStyle/>
          <a:p>
            <a:pPr algn="l">
              <a:defRPr sz="4650" b="1">
                <a:solidFill>
                  <a:srgbClr val="C65A3F"/>
                </a:solidFill>
                <a:latin typeface="Bitstream Charter"/>
                <a:ea typeface="Bitstream Charter"/>
                <a:cs typeface="Bitstream Charter"/>
              </a:defRPr>
            </a:pPr>
            <a:r>
              <a:rPr sz="4650" b="1">
                <a:solidFill>
                  <a:srgbClr val="C65A3F"/>
                </a:solidFill>
                <a:latin typeface="Bitstream Charter"/>
                <a:ea typeface="Bitstream Charter"/>
                <a:cs typeface="Bitstream Charter"/>
              </a:rPr>
              <a:t>37 %</a:t>
            </a:r>
          </a:p>
        </p:txBody>
      </p:sp>
      <p:sp>
        <p:nvSpPr>
          <p:cNvPr id="8" name="Rectángulo 7">
            <a:extLst>
              <a:ext uri="{FF2B5EF4-FFF2-40B4-BE49-F238E27FC236}">
                <a16:creationId xmlns:a16="http://schemas.microsoft.com/office/drawing/2014/main" id="{8620838E-DEF4-4BE9-BA20-7374D456B784}"/>
              </a:ext>
            </a:extLst>
          </p:cNvPr>
          <p:cNvSpPr>
            <a:spLocks noGrp="1"/>
          </p:cNvSpPr>
          <p:nvPr/>
        </p:nvSpPr>
        <p:spPr>
          <a:xfrm>
            <a:off x="4429125" y="3171825"/>
            <a:ext cx="3190875" cy="428625"/>
          </a:xfrm>
          <a:prstGeom prst="rect">
            <a:avLst/>
          </a:prstGeom>
          <a:noFill/>
          <a:ln w="0">
            <a:noFill/>
          </a:ln>
        </p:spPr>
        <p:txBody>
          <a:bodyPr anchor="ctr">
            <a:noAutofit/>
          </a:bodyPr>
          <a:lstStyle/>
          <a:p>
            <a:pPr algn="l">
              <a:defRPr sz="1650" b="0">
                <a:solidFill>
                  <a:srgbClr val="5B6870"/>
                </a:solidFill>
                <a:latin typeface="Bitstream Charter"/>
                <a:ea typeface="Bitstream Charter"/>
                <a:cs typeface="Bitstream Charter"/>
              </a:defRPr>
            </a:pPr>
            <a:r>
              <a:rPr sz="1650" b="0">
                <a:solidFill>
                  <a:srgbClr val="5B6870"/>
                </a:solidFill>
                <a:latin typeface="Bitstream Charter"/>
                <a:ea typeface="Bitstream Charter"/>
                <a:cs typeface="Bitstream Charter"/>
              </a:rPr>
              <a:t>JULIO 1932</a:t>
            </a:r>
          </a:p>
        </p:txBody>
      </p:sp>
      <p:sp>
        <p:nvSpPr>
          <p:cNvPr id="9" name="Rectángulo 8">
            <a:extLst>
              <a:ext uri="{FF2B5EF4-FFF2-40B4-BE49-F238E27FC236}">
                <a16:creationId xmlns:a16="http://schemas.microsoft.com/office/drawing/2014/main" id="{50D82EE1-404D-44EE-B26C-95F6B4359D61}"/>
              </a:ext>
            </a:extLst>
          </p:cNvPr>
          <p:cNvSpPr>
            <a:spLocks noGrp="1"/>
          </p:cNvSpPr>
          <p:nvPr/>
        </p:nvSpPr>
        <p:spPr>
          <a:xfrm>
            <a:off x="8239125" y="2047875"/>
            <a:ext cx="3190875" cy="1143000"/>
          </a:xfrm>
          <a:prstGeom prst="rect">
            <a:avLst/>
          </a:prstGeom>
          <a:noFill/>
          <a:ln w="0">
            <a:noFill/>
          </a:ln>
        </p:spPr>
        <p:txBody>
          <a:bodyPr anchor="ctr">
            <a:noAutofit/>
          </a:bodyPr>
          <a:lstStyle/>
          <a:p>
            <a:pPr algn="l">
              <a:defRPr sz="4650" b="1">
                <a:solidFill>
                  <a:srgbClr val="C65A3F"/>
                </a:solidFill>
                <a:latin typeface="Bitstream Charter"/>
                <a:ea typeface="Bitstream Charter"/>
                <a:cs typeface="Bitstream Charter"/>
              </a:defRPr>
            </a:pPr>
            <a:r>
              <a:rPr sz="4650" b="1">
                <a:solidFill>
                  <a:srgbClr val="C65A3F"/>
                </a:solidFill>
                <a:latin typeface="Bitstream Charter"/>
                <a:ea typeface="Bitstream Charter"/>
                <a:cs typeface="Bitstream Charter"/>
              </a:rPr>
              <a:t>33 %</a:t>
            </a:r>
          </a:p>
        </p:txBody>
      </p:sp>
      <p:sp>
        <p:nvSpPr>
          <p:cNvPr id="10" name="Rectángulo 9">
            <a:extLst>
              <a:ext uri="{FF2B5EF4-FFF2-40B4-BE49-F238E27FC236}">
                <a16:creationId xmlns:a16="http://schemas.microsoft.com/office/drawing/2014/main" id="{65AEFE28-DBBD-440F-997E-7C864FFDAF56}"/>
              </a:ext>
            </a:extLst>
          </p:cNvPr>
          <p:cNvSpPr>
            <a:spLocks noGrp="1"/>
          </p:cNvSpPr>
          <p:nvPr/>
        </p:nvSpPr>
        <p:spPr>
          <a:xfrm>
            <a:off x="8239125" y="3171825"/>
            <a:ext cx="3190875" cy="428625"/>
          </a:xfrm>
          <a:prstGeom prst="rect">
            <a:avLst/>
          </a:prstGeom>
          <a:noFill/>
          <a:ln w="0">
            <a:noFill/>
          </a:ln>
        </p:spPr>
        <p:txBody>
          <a:bodyPr anchor="ctr">
            <a:noAutofit/>
          </a:bodyPr>
          <a:lstStyle/>
          <a:p>
            <a:pPr algn="l">
              <a:defRPr sz="1650" b="0">
                <a:solidFill>
                  <a:srgbClr val="5B6870"/>
                </a:solidFill>
                <a:latin typeface="Bitstream Charter"/>
                <a:ea typeface="Bitstream Charter"/>
                <a:cs typeface="Bitstream Charter"/>
              </a:defRPr>
            </a:pPr>
            <a:r>
              <a:rPr sz="1650" b="0">
                <a:solidFill>
                  <a:srgbClr val="5B6870"/>
                </a:solidFill>
                <a:latin typeface="Bitstream Charter"/>
                <a:ea typeface="Bitstream Charter"/>
                <a:cs typeface="Bitstream Charter"/>
              </a:rPr>
              <a:t>NOVIEMBRE 1932</a:t>
            </a:r>
          </a:p>
        </p:txBody>
      </p:sp>
      <p:sp>
        <p:nvSpPr>
          <p:cNvPr id="11" name="Rectángulo 10">
            <a:extLst>
              <a:ext uri="{FF2B5EF4-FFF2-40B4-BE49-F238E27FC236}">
                <a16:creationId xmlns:a16="http://schemas.microsoft.com/office/drawing/2014/main" id="{66784EBB-48C6-47FC-A4DB-65B3E97B3BD8}"/>
              </a:ext>
            </a:extLst>
          </p:cNvPr>
          <p:cNvSpPr>
            <a:spLocks noGrp="1"/>
          </p:cNvSpPr>
          <p:nvPr/>
        </p:nvSpPr>
        <p:spPr>
          <a:xfrm>
            <a:off x="714375" y="4514850"/>
            <a:ext cx="10668000" cy="1238250"/>
          </a:xfrm>
          <a:prstGeom prst="rect">
            <a:avLst/>
          </a:prstGeom>
          <a:noFill/>
          <a:ln w="0">
            <a:noFill/>
          </a:ln>
        </p:spPr>
        <p:txBody>
          <a:bodyPr anchor="ctr">
            <a:noAutofit/>
          </a:bodyPr>
          <a:lstStyle/>
          <a:p>
            <a:pPr algn="l">
              <a:defRPr sz="2175" b="1">
                <a:solidFill>
                  <a:srgbClr val="142436"/>
                </a:solidFill>
                <a:latin typeface="Bitstream Charter"/>
                <a:ea typeface="Bitstream Charter"/>
                <a:cs typeface="Bitstream Charter"/>
              </a:defRPr>
            </a:pPr>
            <a:r>
              <a:rPr sz="2175" b="1">
                <a:solidFill>
                  <a:srgbClr val="142436"/>
                </a:solidFill>
                <a:latin typeface="Bitstream Charter"/>
                <a:ea typeface="Bitstream Charter"/>
                <a:cs typeface="Bitstream Charter"/>
              </a:rPr>
              <a:t>Hindenburg nombró canciller a Hitler el 30 de enero de 1933. El NSDAP nunca obtuvo mayoría absoluta en elecciones libres.</a:t>
            </a:r>
          </a:p>
        </p:txBody>
      </p:sp>
    </p:spTree>
    <p:extLst>
      <p:ext uri="{BB962C8B-B14F-4D97-AF65-F5344CB8AC3E}">
        <p14:creationId xmlns:p14="http://schemas.microsoft.com/office/powerpoint/2010/main" val="398637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4B9E8218-C047-4417-8DAB-A77AD1A974D8}"/>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DICTADURA NAZI</a:t>
            </a:r>
          </a:p>
        </p:txBody>
      </p:sp>
      <p:sp>
        <p:nvSpPr>
          <p:cNvPr id="2" name="Rectángulo 1">
            <a:extLst>
              <a:ext uri="{FF2B5EF4-FFF2-40B4-BE49-F238E27FC236}">
                <a16:creationId xmlns:a16="http://schemas.microsoft.com/office/drawing/2014/main" id="{2E5E5696-B770-4B4A-9585-D7FF3F72027D}"/>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1933–1934: destrucción del pluralismo</a:t>
            </a:r>
          </a:p>
        </p:txBody>
      </p:sp>
      <p:sp>
        <p:nvSpPr>
          <p:cNvPr id="3" name="Rectángulo 2">
            <a:extLst>
              <a:ext uri="{FF2B5EF4-FFF2-40B4-BE49-F238E27FC236}">
                <a16:creationId xmlns:a16="http://schemas.microsoft.com/office/drawing/2014/main" id="{5F1663AC-FBC8-4A6F-9D51-C282876E4AF1}"/>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99C0823B-7678-47CF-98DA-74B2417F1FB3}"/>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17</a:t>
            </a:r>
          </a:p>
        </p:txBody>
      </p:sp>
      <p:sp>
        <p:nvSpPr>
          <p:cNvPr id="5" name="Rectángulo 4">
            <a:extLst>
              <a:ext uri="{FF2B5EF4-FFF2-40B4-BE49-F238E27FC236}">
                <a16:creationId xmlns:a16="http://schemas.microsoft.com/office/drawing/2014/main" id="{7AF2703D-5DD9-42FB-BD6E-F93346779E49}"/>
              </a:ext>
            </a:extLst>
          </p:cNvPr>
          <p:cNvSpPr>
            <a:spLocks noGrp="1"/>
          </p:cNvSpPr>
          <p:nvPr/>
        </p:nvSpPr>
        <p:spPr>
          <a:xfrm>
            <a:off x="809625" y="2009775"/>
            <a:ext cx="10429875" cy="876300"/>
          </a:xfrm>
          <a:prstGeom prst="rect">
            <a:avLst/>
          </a:prstGeom>
          <a:noFill/>
          <a:ln w="0">
            <a:noFill/>
          </a:ln>
        </p:spPr>
        <p:txBody>
          <a:bodyPr anchor="ctr">
            <a:noAutofit/>
          </a:bodyPr>
          <a:lstStyle/>
          <a:p>
            <a:pPr algn="l">
              <a:defRPr sz="1875" b="1">
                <a:solidFill>
                  <a:srgbClr val="142436"/>
                </a:solidFill>
                <a:latin typeface="Bitstream Charter"/>
                <a:ea typeface="Bitstream Charter"/>
                <a:cs typeface="Bitstream Charter"/>
              </a:defRPr>
            </a:pPr>
            <a:r>
              <a:rPr sz="1875" b="1">
                <a:solidFill>
                  <a:srgbClr val="142436"/>
                </a:solidFill>
                <a:latin typeface="Bitstream Charter"/>
                <a:ea typeface="Bitstream Charter"/>
                <a:cs typeface="Bitstream Charter"/>
              </a:rPr>
              <a:t>Febrero 1933  Decreto tras el incendio del Reichstag</a:t>
            </a:r>
          </a:p>
        </p:txBody>
      </p:sp>
      <p:sp>
        <p:nvSpPr>
          <p:cNvPr id="6" name="Rectángulo 5">
            <a:extLst>
              <a:ext uri="{FF2B5EF4-FFF2-40B4-BE49-F238E27FC236}">
                <a16:creationId xmlns:a16="http://schemas.microsoft.com/office/drawing/2014/main" id="{DA00FAB3-36CC-4F84-8CF6-F366914DD11D}"/>
              </a:ext>
            </a:extLst>
          </p:cNvPr>
          <p:cNvSpPr>
            <a:spLocks noGrp="1"/>
          </p:cNvSpPr>
          <p:nvPr/>
        </p:nvSpPr>
        <p:spPr>
          <a:xfrm>
            <a:off x="809625" y="29432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A06D6DF2-BB72-4262-9A4F-AC579C2C1006}"/>
              </a:ext>
            </a:extLst>
          </p:cNvPr>
          <p:cNvSpPr>
            <a:spLocks noGrp="1"/>
          </p:cNvSpPr>
          <p:nvPr/>
        </p:nvSpPr>
        <p:spPr>
          <a:xfrm>
            <a:off x="809625" y="3019425"/>
            <a:ext cx="10429875" cy="876300"/>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Marzo 1933  Ley Habilitante y Dachau</a:t>
            </a:r>
          </a:p>
        </p:txBody>
      </p:sp>
      <p:sp>
        <p:nvSpPr>
          <p:cNvPr id="8" name="Rectángulo 7">
            <a:extLst>
              <a:ext uri="{FF2B5EF4-FFF2-40B4-BE49-F238E27FC236}">
                <a16:creationId xmlns:a16="http://schemas.microsoft.com/office/drawing/2014/main" id="{6C8EA46F-C268-4506-BA1E-00722B5D21CF}"/>
              </a:ext>
            </a:extLst>
          </p:cNvPr>
          <p:cNvSpPr>
            <a:spLocks noGrp="1"/>
          </p:cNvSpPr>
          <p:nvPr/>
        </p:nvSpPr>
        <p:spPr>
          <a:xfrm>
            <a:off x="809625" y="39528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64C7C340-AC1C-4885-A0B9-14051AD202CC}"/>
              </a:ext>
            </a:extLst>
          </p:cNvPr>
          <p:cNvSpPr>
            <a:spLocks noGrp="1"/>
          </p:cNvSpPr>
          <p:nvPr/>
        </p:nvSpPr>
        <p:spPr>
          <a:xfrm>
            <a:off x="809625" y="4029075"/>
            <a:ext cx="10429875" cy="876300"/>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Junio 1934  Purga de Röhm y las SA</a:t>
            </a:r>
          </a:p>
        </p:txBody>
      </p:sp>
      <p:sp>
        <p:nvSpPr>
          <p:cNvPr id="10" name="Rectángulo 9">
            <a:extLst>
              <a:ext uri="{FF2B5EF4-FFF2-40B4-BE49-F238E27FC236}">
                <a16:creationId xmlns:a16="http://schemas.microsoft.com/office/drawing/2014/main" id="{AE7F47B3-D334-4282-8CB2-F1318EB6D9FB}"/>
              </a:ext>
            </a:extLst>
          </p:cNvPr>
          <p:cNvSpPr>
            <a:spLocks noGrp="1"/>
          </p:cNvSpPr>
          <p:nvPr/>
        </p:nvSpPr>
        <p:spPr>
          <a:xfrm>
            <a:off x="809625" y="49625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13898CDE-B831-477E-866B-F512E081E12B}"/>
              </a:ext>
            </a:extLst>
          </p:cNvPr>
          <p:cNvSpPr>
            <a:spLocks noGrp="1"/>
          </p:cNvSpPr>
          <p:nvPr/>
        </p:nvSpPr>
        <p:spPr>
          <a:xfrm>
            <a:off x="809625" y="5038725"/>
            <a:ext cx="10429875" cy="876300"/>
          </a:xfrm>
          <a:prstGeom prst="rect">
            <a:avLst/>
          </a:prstGeom>
          <a:noFill/>
          <a:ln w="0">
            <a:noFill/>
          </a:ln>
        </p:spPr>
        <p:txBody>
          <a:bodyPr anchor="ctr">
            <a:noAutofit/>
          </a:bodyPr>
          <a:lstStyle/>
          <a:p>
            <a:pPr algn="l">
              <a:defRPr sz="1875" b="0">
                <a:solidFill>
                  <a:srgbClr val="5B6870"/>
                </a:solidFill>
                <a:latin typeface="Bitstream Charter"/>
                <a:ea typeface="Bitstream Charter"/>
                <a:cs typeface="Bitstream Charter"/>
              </a:defRPr>
            </a:pPr>
            <a:r>
              <a:rPr sz="1875" b="0">
                <a:solidFill>
                  <a:srgbClr val="5B6870"/>
                </a:solidFill>
                <a:latin typeface="Bitstream Charter"/>
                <a:ea typeface="Bitstream Charter"/>
                <a:cs typeface="Bitstream Charter"/>
              </a:rPr>
              <a:t>Agosto 1934  Muerte de Hindenburg; Hitler, Führer</a:t>
            </a:r>
          </a:p>
        </p:txBody>
      </p:sp>
    </p:spTree>
    <p:extLst>
      <p:ext uri="{BB962C8B-B14F-4D97-AF65-F5344CB8AC3E}">
        <p14:creationId xmlns:p14="http://schemas.microsoft.com/office/powerpoint/2010/main" val="271126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CD0DAD7A-1E4E-4955-975C-63376468B63C}"/>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EL RÉGIMEN NAZI</a:t>
            </a:r>
          </a:p>
        </p:txBody>
      </p:sp>
      <p:sp>
        <p:nvSpPr>
          <p:cNvPr id="2" name="Rectángulo 1">
            <a:extLst>
              <a:ext uri="{FF2B5EF4-FFF2-40B4-BE49-F238E27FC236}">
                <a16:creationId xmlns:a16="http://schemas.microsoft.com/office/drawing/2014/main" id="{58EFE730-2CF8-4D4E-A22E-56502B8770EC}"/>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Racismo, propaganda y rearme</a:t>
            </a:r>
          </a:p>
        </p:txBody>
      </p:sp>
      <p:sp>
        <p:nvSpPr>
          <p:cNvPr id="3" name="Rectángulo 2">
            <a:extLst>
              <a:ext uri="{FF2B5EF4-FFF2-40B4-BE49-F238E27FC236}">
                <a16:creationId xmlns:a16="http://schemas.microsoft.com/office/drawing/2014/main" id="{7308DCD5-DDDF-4969-9971-680579C7104F}"/>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7CD80B9A-4892-440D-926C-0D2EA8723F4E}"/>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18</a:t>
            </a:r>
          </a:p>
        </p:txBody>
      </p:sp>
      <p:sp>
        <p:nvSpPr>
          <p:cNvPr id="5" name="Rectángulo 4">
            <a:extLst>
              <a:ext uri="{FF2B5EF4-FFF2-40B4-BE49-F238E27FC236}">
                <a16:creationId xmlns:a16="http://schemas.microsoft.com/office/drawing/2014/main" id="{7AFFF3D8-B84F-48D0-B526-2C6087F3B846}"/>
              </a:ext>
            </a:extLst>
          </p:cNvPr>
          <p:cNvSpPr>
            <a:spLocks noGrp="1"/>
          </p:cNvSpPr>
          <p:nvPr/>
        </p:nvSpPr>
        <p:spPr>
          <a:xfrm>
            <a:off x="762000"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SOCIEDAD Y TERROR</a:t>
            </a:r>
          </a:p>
        </p:txBody>
      </p:sp>
      <p:sp>
        <p:nvSpPr>
          <p:cNvPr id="6" name="Rectángulo 5">
            <a:extLst>
              <a:ext uri="{FF2B5EF4-FFF2-40B4-BE49-F238E27FC236}">
                <a16:creationId xmlns:a16="http://schemas.microsoft.com/office/drawing/2014/main" id="{EC3721FB-7F5A-4092-8877-BBB93787F2F9}"/>
              </a:ext>
            </a:extLst>
          </p:cNvPr>
          <p:cNvSpPr>
            <a:spLocks noGrp="1"/>
          </p:cNvSpPr>
          <p:nvPr/>
        </p:nvSpPr>
        <p:spPr>
          <a:xfrm>
            <a:off x="762000"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Goebbels controla la propaganda; Himmler y Heydrich consolidan la policía y los campos. Leyes de Núremberg (1935) y pogromo de 1938.</a:t>
            </a:r>
          </a:p>
        </p:txBody>
      </p:sp>
      <p:sp>
        <p:nvSpPr>
          <p:cNvPr id="7" name="Rectángulo 6">
            <a:extLst>
              <a:ext uri="{FF2B5EF4-FFF2-40B4-BE49-F238E27FC236}">
                <a16:creationId xmlns:a16="http://schemas.microsoft.com/office/drawing/2014/main" id="{59C67A53-3C56-4DF0-8BFC-601803372AE9}"/>
              </a:ext>
            </a:extLst>
          </p:cNvPr>
          <p:cNvSpPr>
            <a:spLocks noGrp="1"/>
          </p:cNvSpPr>
          <p:nvPr/>
        </p:nvSpPr>
        <p:spPr>
          <a:xfrm>
            <a:off x="6076950" y="2152650"/>
            <a:ext cx="19050" cy="3571875"/>
          </a:xfrm>
          <a:prstGeom prst="rect">
            <a:avLst/>
          </a:prstGeom>
          <a:solidFill>
            <a:srgbClr val="E8DFD2"/>
          </a:solidFill>
          <a:ln w="0">
            <a:noFill/>
          </a:ln>
        </p:spPr>
        <p:txBody>
          <a:bodyPr/>
          <a:lstStyle/>
          <a:p>
            <a:endParaRPr lang="es-ES"/>
          </a:p>
        </p:txBody>
      </p:sp>
      <p:sp>
        <p:nvSpPr>
          <p:cNvPr id="8" name="Rectángulo 7">
            <a:extLst>
              <a:ext uri="{FF2B5EF4-FFF2-40B4-BE49-F238E27FC236}">
                <a16:creationId xmlns:a16="http://schemas.microsoft.com/office/drawing/2014/main" id="{3EF337DD-FE6A-4039-BA74-65D00F2CB173}"/>
              </a:ext>
            </a:extLst>
          </p:cNvPr>
          <p:cNvSpPr>
            <a:spLocks noGrp="1"/>
          </p:cNvSpPr>
          <p:nvPr/>
        </p:nvSpPr>
        <p:spPr>
          <a:xfrm>
            <a:off x="6429375" y="2143125"/>
            <a:ext cx="4953000" cy="571500"/>
          </a:xfrm>
          <a:prstGeom prst="rect">
            <a:avLst/>
          </a:prstGeom>
          <a:noFill/>
          <a:ln w="0">
            <a:noFill/>
          </a:ln>
        </p:spPr>
        <p:txBody>
          <a:bodyPr anchor="ctr">
            <a:noAutofit/>
          </a:bodyPr>
          <a:lstStyle/>
          <a:p>
            <a:pPr algn="l">
              <a:defRPr sz="2250" b="1">
                <a:solidFill>
                  <a:srgbClr val="C65A3F"/>
                </a:solidFill>
                <a:latin typeface="Bitstream Charter"/>
                <a:ea typeface="Bitstream Charter"/>
                <a:cs typeface="Bitstream Charter"/>
              </a:defRPr>
            </a:pPr>
            <a:r>
              <a:rPr sz="2250" b="1">
                <a:solidFill>
                  <a:srgbClr val="C65A3F"/>
                </a:solidFill>
                <a:latin typeface="Bitstream Charter"/>
                <a:ea typeface="Bitstream Charter"/>
                <a:cs typeface="Bitstream Charter"/>
              </a:rPr>
              <a:t>ECONOMÍA Y GUERRA</a:t>
            </a:r>
          </a:p>
        </p:txBody>
      </p:sp>
      <p:sp>
        <p:nvSpPr>
          <p:cNvPr id="9" name="Rectángulo 8">
            <a:extLst>
              <a:ext uri="{FF2B5EF4-FFF2-40B4-BE49-F238E27FC236}">
                <a16:creationId xmlns:a16="http://schemas.microsoft.com/office/drawing/2014/main" id="{470B1952-7838-4DF7-992F-D572FC496E99}"/>
              </a:ext>
            </a:extLst>
          </p:cNvPr>
          <p:cNvSpPr>
            <a:spLocks noGrp="1"/>
          </p:cNvSpPr>
          <p:nvPr/>
        </p:nvSpPr>
        <p:spPr>
          <a:xfrm>
            <a:off x="6429375" y="2809875"/>
            <a:ext cx="4953000" cy="3000375"/>
          </a:xfrm>
          <a:prstGeom prst="rect">
            <a:avLst/>
          </a:prstGeom>
          <a:noFill/>
          <a:ln w="0">
            <a:noFill/>
          </a:ln>
        </p:spPr>
        <p:txBody>
          <a:bodyPr anchor="ctr">
            <a:noAutofit/>
          </a:bodyPr>
          <a:lstStyle/>
          <a:p>
            <a:pPr algn="l">
              <a:defRPr sz="1800" b="0">
                <a:solidFill>
                  <a:srgbClr val="142436"/>
                </a:solidFill>
                <a:latin typeface="Bitstream Charter"/>
                <a:ea typeface="Bitstream Charter"/>
                <a:cs typeface="Bitstream Charter"/>
              </a:defRPr>
            </a:pPr>
            <a:r>
              <a:rPr sz="1800" b="0">
                <a:solidFill>
                  <a:srgbClr val="142436"/>
                </a:solidFill>
                <a:latin typeface="Bitstream Charter"/>
                <a:ea typeface="Bitstream Charter"/>
                <a:cs typeface="Bitstream Charter"/>
              </a:rPr>
              <a:t>Obras públicas, construcción y rearme reducen el paro. El Plan Cuatrienal de Göring (1936) orienta la economía hacia la guerra.</a:t>
            </a:r>
          </a:p>
        </p:txBody>
      </p:sp>
    </p:spTree>
    <p:extLst>
      <p:ext uri="{BB962C8B-B14F-4D97-AF65-F5344CB8AC3E}">
        <p14:creationId xmlns:p14="http://schemas.microsoft.com/office/powerpoint/2010/main" val="1469920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615BE5C8-6705-47CF-910A-E0B06A06D7D1}"/>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EXPANSIÓN ALEMANA</a:t>
            </a:r>
          </a:p>
        </p:txBody>
      </p:sp>
      <p:sp>
        <p:nvSpPr>
          <p:cNvPr id="2" name="Rectángulo 1">
            <a:extLst>
              <a:ext uri="{FF2B5EF4-FFF2-40B4-BE49-F238E27FC236}">
                <a16:creationId xmlns:a16="http://schemas.microsoft.com/office/drawing/2014/main" id="{9FD1EEAC-AD19-4317-98A3-DB4BA0EBD6D0}"/>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La revisión por la fuerza, 1935–1939</a:t>
            </a:r>
          </a:p>
        </p:txBody>
      </p:sp>
      <p:sp>
        <p:nvSpPr>
          <p:cNvPr id="3" name="Rectángulo 2">
            <a:extLst>
              <a:ext uri="{FF2B5EF4-FFF2-40B4-BE49-F238E27FC236}">
                <a16:creationId xmlns:a16="http://schemas.microsoft.com/office/drawing/2014/main" id="{CA819CE0-5093-424D-8E56-4F390DBF2E05}"/>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C059AF3E-456D-4359-9BFC-C8DB61866A40}"/>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19</a:t>
            </a:r>
          </a:p>
        </p:txBody>
      </p:sp>
      <p:sp>
        <p:nvSpPr>
          <p:cNvPr id="5" name="Rectángulo 4">
            <a:extLst>
              <a:ext uri="{FF2B5EF4-FFF2-40B4-BE49-F238E27FC236}">
                <a16:creationId xmlns:a16="http://schemas.microsoft.com/office/drawing/2014/main" id="{F215AAFE-8DF3-45D9-BEFC-8337FA1B3A7D}"/>
              </a:ext>
            </a:extLst>
          </p:cNvPr>
          <p:cNvSpPr>
            <a:spLocks noGrp="1"/>
          </p:cNvSpPr>
          <p:nvPr/>
        </p:nvSpPr>
        <p:spPr>
          <a:xfrm>
            <a:off x="809625" y="2009775"/>
            <a:ext cx="10429875" cy="876300"/>
          </a:xfrm>
          <a:prstGeom prst="rect">
            <a:avLst/>
          </a:prstGeom>
          <a:noFill/>
          <a:ln w="0">
            <a:noFill/>
          </a:ln>
        </p:spPr>
        <p:txBody>
          <a:bodyPr anchor="ctr">
            <a:noAutofit/>
          </a:bodyPr>
          <a:lstStyle/>
          <a:p>
            <a:pPr algn="l">
              <a:defRPr sz="2025" b="1">
                <a:solidFill>
                  <a:srgbClr val="142436"/>
                </a:solidFill>
                <a:latin typeface="Bitstream Charter"/>
                <a:ea typeface="Bitstream Charter"/>
                <a:cs typeface="Bitstream Charter"/>
              </a:defRPr>
            </a:pPr>
            <a:r>
              <a:rPr sz="2025" b="1">
                <a:solidFill>
                  <a:srgbClr val="142436"/>
                </a:solidFill>
                <a:latin typeface="Bitstream Charter"/>
                <a:ea typeface="Bitstream Charter"/>
                <a:cs typeface="Bitstream Charter"/>
              </a:rPr>
              <a:t>1935  Servicio militar obligatorio</a:t>
            </a:r>
          </a:p>
        </p:txBody>
      </p:sp>
      <p:sp>
        <p:nvSpPr>
          <p:cNvPr id="6" name="Rectángulo 5">
            <a:extLst>
              <a:ext uri="{FF2B5EF4-FFF2-40B4-BE49-F238E27FC236}">
                <a16:creationId xmlns:a16="http://schemas.microsoft.com/office/drawing/2014/main" id="{D121E346-AC1A-477B-9574-ABB176F7FF35}"/>
              </a:ext>
            </a:extLst>
          </p:cNvPr>
          <p:cNvSpPr>
            <a:spLocks noGrp="1"/>
          </p:cNvSpPr>
          <p:nvPr/>
        </p:nvSpPr>
        <p:spPr>
          <a:xfrm>
            <a:off x="809625" y="29432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2309524F-9193-47F6-90EF-97449DA2B143}"/>
              </a:ext>
            </a:extLst>
          </p:cNvPr>
          <p:cNvSpPr>
            <a:spLocks noGrp="1"/>
          </p:cNvSpPr>
          <p:nvPr/>
        </p:nvSpPr>
        <p:spPr>
          <a:xfrm>
            <a:off x="809625" y="30194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1936  Remilitarización de Renania</a:t>
            </a:r>
          </a:p>
        </p:txBody>
      </p:sp>
      <p:sp>
        <p:nvSpPr>
          <p:cNvPr id="8" name="Rectángulo 7">
            <a:extLst>
              <a:ext uri="{FF2B5EF4-FFF2-40B4-BE49-F238E27FC236}">
                <a16:creationId xmlns:a16="http://schemas.microsoft.com/office/drawing/2014/main" id="{74A74E73-493D-4698-AA7B-1DE80CE1ACD3}"/>
              </a:ext>
            </a:extLst>
          </p:cNvPr>
          <p:cNvSpPr>
            <a:spLocks noGrp="1"/>
          </p:cNvSpPr>
          <p:nvPr/>
        </p:nvSpPr>
        <p:spPr>
          <a:xfrm>
            <a:off x="809625" y="39528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A7F20EA3-4436-46C7-88EA-3F2E57480190}"/>
              </a:ext>
            </a:extLst>
          </p:cNvPr>
          <p:cNvSpPr>
            <a:spLocks noGrp="1"/>
          </p:cNvSpPr>
          <p:nvPr/>
        </p:nvSpPr>
        <p:spPr>
          <a:xfrm>
            <a:off x="809625" y="402907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1938  Austria y Sudetes</a:t>
            </a:r>
          </a:p>
        </p:txBody>
      </p:sp>
      <p:sp>
        <p:nvSpPr>
          <p:cNvPr id="10" name="Rectángulo 9">
            <a:extLst>
              <a:ext uri="{FF2B5EF4-FFF2-40B4-BE49-F238E27FC236}">
                <a16:creationId xmlns:a16="http://schemas.microsoft.com/office/drawing/2014/main" id="{CB96ED11-7AFC-4E91-9E28-0C02BF1BC966}"/>
              </a:ext>
            </a:extLst>
          </p:cNvPr>
          <p:cNvSpPr>
            <a:spLocks noGrp="1"/>
          </p:cNvSpPr>
          <p:nvPr/>
        </p:nvSpPr>
        <p:spPr>
          <a:xfrm>
            <a:off x="809625" y="49625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FEFAC81F-8DAC-47DB-92F4-701BD4D4E87F}"/>
              </a:ext>
            </a:extLst>
          </p:cNvPr>
          <p:cNvSpPr>
            <a:spLocks noGrp="1"/>
          </p:cNvSpPr>
          <p:nvPr/>
        </p:nvSpPr>
        <p:spPr>
          <a:xfrm>
            <a:off x="809625" y="5038725"/>
            <a:ext cx="10429875" cy="876300"/>
          </a:xfrm>
          <a:prstGeom prst="rect">
            <a:avLst/>
          </a:prstGeom>
          <a:noFill/>
          <a:ln w="0">
            <a:noFill/>
          </a:ln>
        </p:spPr>
        <p:txBody>
          <a:bodyPr anchor="ctr">
            <a:noAutofit/>
          </a:bodyPr>
          <a:lstStyle/>
          <a:p>
            <a:pPr algn="l">
              <a:defRPr sz="2025" b="0">
                <a:solidFill>
                  <a:srgbClr val="5B6870"/>
                </a:solidFill>
                <a:latin typeface="Bitstream Charter"/>
                <a:ea typeface="Bitstream Charter"/>
                <a:cs typeface="Bitstream Charter"/>
              </a:defRPr>
            </a:pPr>
            <a:r>
              <a:rPr sz="2025" b="0">
                <a:solidFill>
                  <a:srgbClr val="5B6870"/>
                </a:solidFill>
                <a:latin typeface="Bitstream Charter"/>
                <a:ea typeface="Bitstream Charter"/>
                <a:cs typeface="Bitstream Charter"/>
              </a:rPr>
              <a:t>1939  Praga; pacto con la URSS; invasión de Polonia</a:t>
            </a:r>
          </a:p>
        </p:txBody>
      </p:sp>
    </p:spTree>
    <p:extLst>
      <p:ext uri="{BB962C8B-B14F-4D97-AF65-F5344CB8AC3E}">
        <p14:creationId xmlns:p14="http://schemas.microsoft.com/office/powerpoint/2010/main" val="603425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0E7"/>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3B85B280-A3D9-4533-92C1-0375A743C642}"/>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65A3F"/>
                </a:solidFill>
                <a:latin typeface="Bitstream Charter"/>
                <a:ea typeface="Bitstream Charter"/>
                <a:cs typeface="Bitstream Charter"/>
              </a:defRPr>
            </a:pPr>
            <a:r>
              <a:rPr sz="1050" b="1">
                <a:solidFill>
                  <a:srgbClr val="C65A3F"/>
                </a:solidFill>
                <a:latin typeface="Bitstream Charter"/>
                <a:ea typeface="Bitstream Charter"/>
                <a:cs typeface="Bitstream Charter"/>
              </a:rPr>
              <a:t>COMPARAR SIN EQUIPARAR</a:t>
            </a:r>
          </a:p>
        </p:txBody>
      </p:sp>
      <p:sp>
        <p:nvSpPr>
          <p:cNvPr id="2" name="Rectángulo 1">
            <a:extLst>
              <a:ext uri="{FF2B5EF4-FFF2-40B4-BE49-F238E27FC236}">
                <a16:creationId xmlns:a16="http://schemas.microsoft.com/office/drawing/2014/main" id="{75410FC7-0ADC-4104-8E13-5E791EB1EC2B}"/>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142436"/>
                </a:solidFill>
                <a:latin typeface="Bitstream Charter"/>
                <a:ea typeface="Bitstream Charter"/>
                <a:cs typeface="Bitstream Charter"/>
              </a:defRPr>
            </a:pPr>
            <a:r>
              <a:rPr sz="2925" b="1">
                <a:solidFill>
                  <a:srgbClr val="142436"/>
                </a:solidFill>
                <a:latin typeface="Bitstream Charter"/>
                <a:ea typeface="Bitstream Charter"/>
                <a:cs typeface="Bitstream Charter"/>
              </a:rPr>
              <a:t>Europa autoritaria: modelos distintos</a:t>
            </a:r>
          </a:p>
        </p:txBody>
      </p:sp>
      <p:sp>
        <p:nvSpPr>
          <p:cNvPr id="3" name="Rectángulo 2">
            <a:extLst>
              <a:ext uri="{FF2B5EF4-FFF2-40B4-BE49-F238E27FC236}">
                <a16:creationId xmlns:a16="http://schemas.microsoft.com/office/drawing/2014/main" id="{2A9D8A42-36A4-458C-ACE5-7FB5620D814C}"/>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F4994734-EE05-44D9-8CEA-C2318CD2A999}"/>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5B6870"/>
                </a:solidFill>
                <a:latin typeface="Bitstream Charter"/>
                <a:ea typeface="Bitstream Charter"/>
                <a:cs typeface="Bitstream Charter"/>
              </a:defRPr>
            </a:pPr>
            <a:r>
              <a:rPr sz="900" b="0">
                <a:solidFill>
                  <a:srgbClr val="5B6870"/>
                </a:solidFill>
                <a:latin typeface="Bitstream Charter"/>
                <a:ea typeface="Bitstream Charter"/>
                <a:cs typeface="Bitstream Charter"/>
              </a:rPr>
              <a:t>TERMINALE · HISTORIA                                        20</a:t>
            </a:r>
          </a:p>
        </p:txBody>
      </p:sp>
      <p:sp>
        <p:nvSpPr>
          <p:cNvPr id="5" name="Rectángulo 4">
            <a:extLst>
              <a:ext uri="{FF2B5EF4-FFF2-40B4-BE49-F238E27FC236}">
                <a16:creationId xmlns:a16="http://schemas.microsoft.com/office/drawing/2014/main" id="{8AD29513-3D53-44B6-8C03-4223BCFC1929}"/>
              </a:ext>
            </a:extLst>
          </p:cNvPr>
          <p:cNvSpPr>
            <a:spLocks noGrp="1"/>
          </p:cNvSpPr>
          <p:nvPr/>
        </p:nvSpPr>
        <p:spPr>
          <a:xfrm>
            <a:off x="809625" y="2009775"/>
            <a:ext cx="10429875" cy="876300"/>
          </a:xfrm>
          <a:prstGeom prst="rect">
            <a:avLst/>
          </a:prstGeom>
          <a:noFill/>
          <a:ln w="0">
            <a:noFill/>
          </a:ln>
        </p:spPr>
        <p:txBody>
          <a:bodyPr anchor="ctr">
            <a:noAutofit/>
          </a:bodyPr>
          <a:lstStyle/>
          <a:p>
            <a:pPr algn="l">
              <a:defRPr sz="1800" b="1">
                <a:solidFill>
                  <a:srgbClr val="142436"/>
                </a:solidFill>
                <a:latin typeface="Bitstream Charter"/>
                <a:ea typeface="Bitstream Charter"/>
                <a:cs typeface="Bitstream Charter"/>
              </a:defRPr>
            </a:pPr>
            <a:r>
              <a:rPr sz="1800" b="1">
                <a:solidFill>
                  <a:srgbClr val="142436"/>
                </a:solidFill>
                <a:latin typeface="Bitstream Charter"/>
                <a:ea typeface="Bitstream Charter"/>
                <a:cs typeface="Bitstream Charter"/>
              </a:rPr>
              <a:t>Hungría: Horthy; Cruces Flechadas en 1944</a:t>
            </a:r>
          </a:p>
        </p:txBody>
      </p:sp>
      <p:sp>
        <p:nvSpPr>
          <p:cNvPr id="6" name="Rectángulo 5">
            <a:extLst>
              <a:ext uri="{FF2B5EF4-FFF2-40B4-BE49-F238E27FC236}">
                <a16:creationId xmlns:a16="http://schemas.microsoft.com/office/drawing/2014/main" id="{BF903A4F-1DB7-4583-BAD7-B3FD351EC91C}"/>
              </a:ext>
            </a:extLst>
          </p:cNvPr>
          <p:cNvSpPr>
            <a:spLocks noGrp="1"/>
          </p:cNvSpPr>
          <p:nvPr/>
        </p:nvSpPr>
        <p:spPr>
          <a:xfrm>
            <a:off x="809625" y="2943225"/>
            <a:ext cx="10429875" cy="19050"/>
          </a:xfrm>
          <a:prstGeom prst="rect">
            <a:avLst/>
          </a:prstGeom>
          <a:solidFill>
            <a:srgbClr val="E8DFD2"/>
          </a:solidFill>
          <a:ln w="0">
            <a:noFill/>
          </a:ln>
        </p:spPr>
        <p:txBody>
          <a:bodyPr/>
          <a:lstStyle/>
          <a:p>
            <a:endParaRPr lang="es-ES"/>
          </a:p>
        </p:txBody>
      </p:sp>
      <p:sp>
        <p:nvSpPr>
          <p:cNvPr id="7" name="Rectángulo 6">
            <a:extLst>
              <a:ext uri="{FF2B5EF4-FFF2-40B4-BE49-F238E27FC236}">
                <a16:creationId xmlns:a16="http://schemas.microsoft.com/office/drawing/2014/main" id="{32BC007C-3D5F-458B-8ABE-CAF374F91B68}"/>
              </a:ext>
            </a:extLst>
          </p:cNvPr>
          <p:cNvSpPr>
            <a:spLocks noGrp="1"/>
          </p:cNvSpPr>
          <p:nvPr/>
        </p:nvSpPr>
        <p:spPr>
          <a:xfrm>
            <a:off x="809625" y="3019425"/>
            <a:ext cx="10429875" cy="876300"/>
          </a:xfrm>
          <a:prstGeom prst="rect">
            <a:avLst/>
          </a:prstGeom>
          <a:noFill/>
          <a:ln w="0">
            <a:noFill/>
          </a:ln>
        </p:spPr>
        <p:txBody>
          <a:bodyPr anchor="ctr">
            <a:noAutofit/>
          </a:bodyPr>
          <a:lstStyle/>
          <a:p>
            <a:pPr algn="l">
              <a:defRPr sz="1800" b="0">
                <a:solidFill>
                  <a:srgbClr val="5B6870"/>
                </a:solidFill>
                <a:latin typeface="Bitstream Charter"/>
                <a:ea typeface="Bitstream Charter"/>
                <a:cs typeface="Bitstream Charter"/>
              </a:defRPr>
            </a:pPr>
            <a:r>
              <a:rPr sz="1800" b="0">
                <a:solidFill>
                  <a:srgbClr val="5B6870"/>
                </a:solidFill>
                <a:latin typeface="Bitstream Charter"/>
                <a:ea typeface="Bitstream Charter"/>
                <a:cs typeface="Bitstream Charter"/>
              </a:rPr>
              <a:t>Yugoslavia: dictadura real de Alejandro I (1929)</a:t>
            </a:r>
          </a:p>
        </p:txBody>
      </p:sp>
      <p:sp>
        <p:nvSpPr>
          <p:cNvPr id="8" name="Rectángulo 7">
            <a:extLst>
              <a:ext uri="{FF2B5EF4-FFF2-40B4-BE49-F238E27FC236}">
                <a16:creationId xmlns:a16="http://schemas.microsoft.com/office/drawing/2014/main" id="{E6BF9A49-5F71-4A3D-9872-18D3B8A5BB33}"/>
              </a:ext>
            </a:extLst>
          </p:cNvPr>
          <p:cNvSpPr>
            <a:spLocks noGrp="1"/>
          </p:cNvSpPr>
          <p:nvPr/>
        </p:nvSpPr>
        <p:spPr>
          <a:xfrm>
            <a:off x="809625" y="3952875"/>
            <a:ext cx="10429875" cy="19050"/>
          </a:xfrm>
          <a:prstGeom prst="rect">
            <a:avLst/>
          </a:prstGeom>
          <a:solidFill>
            <a:srgbClr val="E8DFD2"/>
          </a:solidFill>
          <a:ln w="0">
            <a:noFill/>
          </a:ln>
        </p:spPr>
        <p:txBody>
          <a:bodyPr/>
          <a:lstStyle/>
          <a:p>
            <a:endParaRPr lang="es-ES"/>
          </a:p>
        </p:txBody>
      </p:sp>
      <p:sp>
        <p:nvSpPr>
          <p:cNvPr id="9" name="Rectángulo 8">
            <a:extLst>
              <a:ext uri="{FF2B5EF4-FFF2-40B4-BE49-F238E27FC236}">
                <a16:creationId xmlns:a16="http://schemas.microsoft.com/office/drawing/2014/main" id="{1D896712-42F3-453E-8CE9-25BD0BDE04AB}"/>
              </a:ext>
            </a:extLst>
          </p:cNvPr>
          <p:cNvSpPr>
            <a:spLocks noGrp="1"/>
          </p:cNvSpPr>
          <p:nvPr/>
        </p:nvSpPr>
        <p:spPr>
          <a:xfrm>
            <a:off x="809625" y="4029075"/>
            <a:ext cx="10429875" cy="876300"/>
          </a:xfrm>
          <a:prstGeom prst="rect">
            <a:avLst/>
          </a:prstGeom>
          <a:noFill/>
          <a:ln w="0">
            <a:noFill/>
          </a:ln>
        </p:spPr>
        <p:txBody>
          <a:bodyPr anchor="ctr">
            <a:noAutofit/>
          </a:bodyPr>
          <a:lstStyle/>
          <a:p>
            <a:pPr algn="l">
              <a:defRPr sz="1800" b="0">
                <a:solidFill>
                  <a:srgbClr val="5B6870"/>
                </a:solidFill>
                <a:latin typeface="Bitstream Charter"/>
                <a:ea typeface="Bitstream Charter"/>
                <a:cs typeface="Bitstream Charter"/>
              </a:defRPr>
            </a:pPr>
            <a:r>
              <a:rPr sz="1800" b="0">
                <a:solidFill>
                  <a:srgbClr val="5B6870"/>
                </a:solidFill>
                <a:latin typeface="Bitstream Charter"/>
                <a:ea typeface="Bitstream Charter"/>
                <a:cs typeface="Bitstream Charter"/>
              </a:rPr>
              <a:t>Portugal: Estado Novo de Salazar (1933)</a:t>
            </a:r>
          </a:p>
        </p:txBody>
      </p:sp>
      <p:sp>
        <p:nvSpPr>
          <p:cNvPr id="10" name="Rectángulo 9">
            <a:extLst>
              <a:ext uri="{FF2B5EF4-FFF2-40B4-BE49-F238E27FC236}">
                <a16:creationId xmlns:a16="http://schemas.microsoft.com/office/drawing/2014/main" id="{289E4D59-D765-411E-9684-EDFCBA2A9CFC}"/>
              </a:ext>
            </a:extLst>
          </p:cNvPr>
          <p:cNvSpPr>
            <a:spLocks noGrp="1"/>
          </p:cNvSpPr>
          <p:nvPr/>
        </p:nvSpPr>
        <p:spPr>
          <a:xfrm>
            <a:off x="809625" y="4962525"/>
            <a:ext cx="10429875" cy="19050"/>
          </a:xfrm>
          <a:prstGeom prst="rect">
            <a:avLst/>
          </a:prstGeom>
          <a:solidFill>
            <a:srgbClr val="E8DFD2"/>
          </a:solidFill>
          <a:ln w="0">
            <a:noFill/>
          </a:ln>
        </p:spPr>
        <p:txBody>
          <a:bodyPr/>
          <a:lstStyle/>
          <a:p>
            <a:endParaRPr lang="es-ES"/>
          </a:p>
        </p:txBody>
      </p:sp>
      <p:sp>
        <p:nvSpPr>
          <p:cNvPr id="11" name="Rectángulo 10">
            <a:extLst>
              <a:ext uri="{FF2B5EF4-FFF2-40B4-BE49-F238E27FC236}">
                <a16:creationId xmlns:a16="http://schemas.microsoft.com/office/drawing/2014/main" id="{D09B8EFC-02E2-45B4-907B-B48A3C7A45FF}"/>
              </a:ext>
            </a:extLst>
          </p:cNvPr>
          <p:cNvSpPr>
            <a:spLocks noGrp="1"/>
          </p:cNvSpPr>
          <p:nvPr/>
        </p:nvSpPr>
        <p:spPr>
          <a:xfrm>
            <a:off x="809625" y="5038725"/>
            <a:ext cx="10429875" cy="876300"/>
          </a:xfrm>
          <a:prstGeom prst="rect">
            <a:avLst/>
          </a:prstGeom>
          <a:noFill/>
          <a:ln w="0">
            <a:noFill/>
          </a:ln>
        </p:spPr>
        <p:txBody>
          <a:bodyPr anchor="ctr">
            <a:noAutofit/>
          </a:bodyPr>
          <a:lstStyle/>
          <a:p>
            <a:pPr algn="l">
              <a:defRPr sz="1800" b="0">
                <a:solidFill>
                  <a:srgbClr val="5B6870"/>
                </a:solidFill>
                <a:latin typeface="Bitstream Charter"/>
                <a:ea typeface="Bitstream Charter"/>
                <a:cs typeface="Bitstream Charter"/>
              </a:defRPr>
            </a:pPr>
            <a:r>
              <a:rPr sz="1800" b="0">
                <a:solidFill>
                  <a:srgbClr val="5B6870"/>
                </a:solidFill>
                <a:latin typeface="Bitstream Charter"/>
                <a:ea typeface="Bitstream Charter"/>
                <a:cs typeface="Bitstream Charter"/>
              </a:rPr>
              <a:t>Reino Unido y Francia: movimientos fascistas sin toma del poder</a:t>
            </a:r>
          </a:p>
        </p:txBody>
      </p:sp>
    </p:spTree>
    <p:extLst>
      <p:ext uri="{BB962C8B-B14F-4D97-AF65-F5344CB8AC3E}">
        <p14:creationId xmlns:p14="http://schemas.microsoft.com/office/powerpoint/2010/main" val="1873933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436"/>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B6E15CDC-34D6-418F-85DF-0043515401BA}"/>
              </a:ext>
            </a:extLst>
          </p:cNvPr>
          <p:cNvSpPr>
            <a:spLocks noGrp="1"/>
          </p:cNvSpPr>
          <p:nvPr/>
        </p:nvSpPr>
        <p:spPr>
          <a:xfrm>
            <a:off x="666750" y="304800"/>
            <a:ext cx="4286250" cy="228600"/>
          </a:xfrm>
          <a:prstGeom prst="rect">
            <a:avLst/>
          </a:prstGeom>
          <a:noFill/>
          <a:ln w="0">
            <a:noFill/>
          </a:ln>
        </p:spPr>
        <p:txBody>
          <a:bodyPr anchor="ctr">
            <a:noAutofit/>
          </a:bodyPr>
          <a:lstStyle/>
          <a:p>
            <a:pPr algn="l">
              <a:defRPr sz="1050" b="1">
                <a:solidFill>
                  <a:srgbClr val="CDA768"/>
                </a:solidFill>
                <a:latin typeface="Bitstream Charter"/>
                <a:ea typeface="Bitstream Charter"/>
                <a:cs typeface="Bitstream Charter"/>
              </a:defRPr>
            </a:pPr>
            <a:r>
              <a:rPr sz="1050" b="1">
                <a:solidFill>
                  <a:srgbClr val="CDA768"/>
                </a:solidFill>
                <a:latin typeface="Bitstream Charter"/>
                <a:ea typeface="Bitstream Charter"/>
                <a:cs typeface="Bitstream Charter"/>
              </a:rPr>
              <a:t>RECAPITULACIÓN</a:t>
            </a:r>
          </a:p>
        </p:txBody>
      </p:sp>
      <p:sp>
        <p:nvSpPr>
          <p:cNvPr id="2" name="Rectángulo 1">
            <a:extLst>
              <a:ext uri="{FF2B5EF4-FFF2-40B4-BE49-F238E27FC236}">
                <a16:creationId xmlns:a16="http://schemas.microsoft.com/office/drawing/2014/main" id="{9727FEE2-716F-425C-9550-70DDC12D3C8A}"/>
              </a:ext>
            </a:extLst>
          </p:cNvPr>
          <p:cNvSpPr>
            <a:spLocks noGrp="1"/>
          </p:cNvSpPr>
          <p:nvPr/>
        </p:nvSpPr>
        <p:spPr>
          <a:xfrm>
            <a:off x="666750" y="781050"/>
            <a:ext cx="10763250" cy="838200"/>
          </a:xfrm>
          <a:prstGeom prst="rect">
            <a:avLst/>
          </a:prstGeom>
          <a:noFill/>
          <a:ln w="0">
            <a:noFill/>
          </a:ln>
        </p:spPr>
        <p:txBody>
          <a:bodyPr anchor="ctr">
            <a:noAutofit/>
          </a:bodyPr>
          <a:lstStyle/>
          <a:p>
            <a:pPr algn="l">
              <a:defRPr sz="2925" b="1">
                <a:solidFill>
                  <a:srgbClr val="FFFFFF"/>
                </a:solidFill>
                <a:latin typeface="Bitstream Charter"/>
                <a:ea typeface="Bitstream Charter"/>
                <a:cs typeface="Bitstream Charter"/>
              </a:defRPr>
            </a:pPr>
            <a:r>
              <a:rPr sz="2925" b="1">
                <a:solidFill>
                  <a:srgbClr val="FFFFFF"/>
                </a:solidFill>
                <a:latin typeface="Bitstream Charter"/>
                <a:ea typeface="Bitstream Charter"/>
                <a:cs typeface="Bitstream Charter"/>
              </a:rPr>
              <a:t>1939: una crisis europea acumulada</a:t>
            </a:r>
          </a:p>
        </p:txBody>
      </p:sp>
      <p:sp>
        <p:nvSpPr>
          <p:cNvPr id="3" name="Rectángulo 2">
            <a:extLst>
              <a:ext uri="{FF2B5EF4-FFF2-40B4-BE49-F238E27FC236}">
                <a16:creationId xmlns:a16="http://schemas.microsoft.com/office/drawing/2014/main" id="{BA48F123-3BF1-4C05-A9AD-4E07DF25EF98}"/>
              </a:ext>
            </a:extLst>
          </p:cNvPr>
          <p:cNvSpPr>
            <a:spLocks noGrp="1"/>
          </p:cNvSpPr>
          <p:nvPr/>
        </p:nvSpPr>
        <p:spPr>
          <a:xfrm>
            <a:off x="666750" y="1695450"/>
            <a:ext cx="914400" cy="28575"/>
          </a:xfrm>
          <a:prstGeom prst="rect">
            <a:avLst/>
          </a:prstGeom>
          <a:solidFill>
            <a:srgbClr val="C65A3F"/>
          </a:solidFill>
          <a:ln w="0">
            <a:noFill/>
          </a:ln>
        </p:spPr>
        <p:txBody>
          <a:bodyPr/>
          <a:lstStyle/>
          <a:p>
            <a:endParaRPr lang="es-ES"/>
          </a:p>
        </p:txBody>
      </p:sp>
      <p:sp>
        <p:nvSpPr>
          <p:cNvPr id="4" name="Rectángulo 3">
            <a:extLst>
              <a:ext uri="{FF2B5EF4-FFF2-40B4-BE49-F238E27FC236}">
                <a16:creationId xmlns:a16="http://schemas.microsoft.com/office/drawing/2014/main" id="{CC67CE63-E6E2-4455-94CF-86AB836AF93B}"/>
              </a:ext>
            </a:extLst>
          </p:cNvPr>
          <p:cNvSpPr>
            <a:spLocks noGrp="1"/>
          </p:cNvSpPr>
          <p:nvPr/>
        </p:nvSpPr>
        <p:spPr>
          <a:xfrm>
            <a:off x="666750" y="6438900"/>
            <a:ext cx="10763250" cy="209550"/>
          </a:xfrm>
          <a:prstGeom prst="rect">
            <a:avLst/>
          </a:prstGeom>
          <a:noFill/>
          <a:ln w="0">
            <a:noFill/>
          </a:ln>
        </p:spPr>
        <p:txBody>
          <a:bodyPr anchor="ctr">
            <a:noAutofit/>
          </a:bodyPr>
          <a:lstStyle/>
          <a:p>
            <a:pPr algn="l">
              <a:defRPr sz="900" b="0">
                <a:solidFill>
                  <a:srgbClr val="BEC8D0"/>
                </a:solidFill>
                <a:latin typeface="Bitstream Charter"/>
                <a:ea typeface="Bitstream Charter"/>
                <a:cs typeface="Bitstream Charter"/>
              </a:defRPr>
            </a:pPr>
            <a:r>
              <a:rPr sz="900" b="0">
                <a:solidFill>
                  <a:srgbClr val="BEC8D0"/>
                </a:solidFill>
                <a:latin typeface="Bitstream Charter"/>
                <a:ea typeface="Bitstream Charter"/>
                <a:cs typeface="Bitstream Charter"/>
              </a:rPr>
              <a:t>TERMINALE · HISTORIA                                        21</a:t>
            </a:r>
          </a:p>
        </p:txBody>
      </p:sp>
      <p:sp>
        <p:nvSpPr>
          <p:cNvPr id="5" name="Rectángulo 4">
            <a:extLst>
              <a:ext uri="{FF2B5EF4-FFF2-40B4-BE49-F238E27FC236}">
                <a16:creationId xmlns:a16="http://schemas.microsoft.com/office/drawing/2014/main" id="{D15E2F2A-65FF-49C4-ACF4-D7B18186A980}"/>
              </a:ext>
            </a:extLst>
          </p:cNvPr>
          <p:cNvSpPr>
            <a:spLocks noGrp="1"/>
          </p:cNvSpPr>
          <p:nvPr/>
        </p:nvSpPr>
        <p:spPr>
          <a:xfrm>
            <a:off x="857250" y="2333625"/>
            <a:ext cx="3238500" cy="571500"/>
          </a:xfrm>
          <a:prstGeom prst="rect">
            <a:avLst/>
          </a:prstGeom>
          <a:noFill/>
          <a:ln w="0">
            <a:noFill/>
          </a:ln>
        </p:spPr>
        <p:txBody>
          <a:bodyPr anchor="ctr">
            <a:noAutofit/>
          </a:bodyPr>
          <a:lstStyle/>
          <a:p>
            <a:pPr algn="l">
              <a:defRPr sz="2025" b="1">
                <a:solidFill>
                  <a:srgbClr val="CDA768"/>
                </a:solidFill>
                <a:latin typeface="Bitstream Charter"/>
                <a:ea typeface="Bitstream Charter"/>
                <a:cs typeface="Bitstream Charter"/>
              </a:defRPr>
            </a:pPr>
            <a:r>
              <a:rPr sz="2025" b="1">
                <a:solidFill>
                  <a:srgbClr val="CDA768"/>
                </a:solidFill>
                <a:latin typeface="Bitstream Charter"/>
                <a:ea typeface="Bitstream Charter"/>
                <a:cs typeface="Bitstream Charter"/>
              </a:rPr>
              <a:t>CRISIS ECONÓMICA</a:t>
            </a:r>
          </a:p>
        </p:txBody>
      </p:sp>
      <p:sp>
        <p:nvSpPr>
          <p:cNvPr id="6" name="Rectángulo 5">
            <a:extLst>
              <a:ext uri="{FF2B5EF4-FFF2-40B4-BE49-F238E27FC236}">
                <a16:creationId xmlns:a16="http://schemas.microsoft.com/office/drawing/2014/main" id="{E65AA118-CB35-42FB-9E3D-7CAEBB97E924}"/>
              </a:ext>
            </a:extLst>
          </p:cNvPr>
          <p:cNvSpPr>
            <a:spLocks noGrp="1"/>
          </p:cNvSpPr>
          <p:nvPr/>
        </p:nvSpPr>
        <p:spPr>
          <a:xfrm>
            <a:off x="4476750" y="2333625"/>
            <a:ext cx="3429000" cy="571500"/>
          </a:xfrm>
          <a:prstGeom prst="rect">
            <a:avLst/>
          </a:prstGeom>
          <a:noFill/>
          <a:ln w="0">
            <a:noFill/>
          </a:ln>
        </p:spPr>
        <p:txBody>
          <a:bodyPr anchor="ctr">
            <a:noAutofit/>
          </a:bodyPr>
          <a:lstStyle/>
          <a:p>
            <a:pPr algn="l">
              <a:defRPr sz="2025" b="1">
                <a:solidFill>
                  <a:srgbClr val="CDA768"/>
                </a:solidFill>
                <a:latin typeface="Bitstream Charter"/>
                <a:ea typeface="Bitstream Charter"/>
                <a:cs typeface="Bitstream Charter"/>
              </a:defRPr>
            </a:pPr>
            <a:r>
              <a:rPr sz="2025" b="1">
                <a:solidFill>
                  <a:srgbClr val="CDA768"/>
                </a:solidFill>
                <a:latin typeface="Bitstream Charter"/>
                <a:ea typeface="Bitstream Charter"/>
                <a:cs typeface="Bitstream Charter"/>
              </a:rPr>
              <a:t>RADICALIZACIÓN POLÍTICA</a:t>
            </a:r>
          </a:p>
        </p:txBody>
      </p:sp>
      <p:sp>
        <p:nvSpPr>
          <p:cNvPr id="7" name="Rectángulo 6">
            <a:extLst>
              <a:ext uri="{FF2B5EF4-FFF2-40B4-BE49-F238E27FC236}">
                <a16:creationId xmlns:a16="http://schemas.microsoft.com/office/drawing/2014/main" id="{C984B627-05B0-4B1C-B8B7-7B6AA0BB9A3F}"/>
              </a:ext>
            </a:extLst>
          </p:cNvPr>
          <p:cNvSpPr>
            <a:spLocks noGrp="1"/>
          </p:cNvSpPr>
          <p:nvPr/>
        </p:nvSpPr>
        <p:spPr>
          <a:xfrm>
            <a:off x="8334375" y="2333625"/>
            <a:ext cx="3000375" cy="571500"/>
          </a:xfrm>
          <a:prstGeom prst="rect">
            <a:avLst/>
          </a:prstGeom>
          <a:noFill/>
          <a:ln w="0">
            <a:noFill/>
          </a:ln>
        </p:spPr>
        <p:txBody>
          <a:bodyPr anchor="ctr">
            <a:noAutofit/>
          </a:bodyPr>
          <a:lstStyle/>
          <a:p>
            <a:pPr algn="l">
              <a:defRPr sz="2025" b="1">
                <a:solidFill>
                  <a:srgbClr val="CDA768"/>
                </a:solidFill>
                <a:latin typeface="Bitstream Charter"/>
                <a:ea typeface="Bitstream Charter"/>
                <a:cs typeface="Bitstream Charter"/>
              </a:defRPr>
            </a:pPr>
            <a:r>
              <a:rPr sz="2025" b="1">
                <a:solidFill>
                  <a:srgbClr val="CDA768"/>
                </a:solidFill>
                <a:latin typeface="Bitstream Charter"/>
                <a:ea typeface="Bitstream Charter"/>
                <a:cs typeface="Bitstream Charter"/>
              </a:rPr>
              <a:t>EXPANSIONISMO</a:t>
            </a:r>
          </a:p>
        </p:txBody>
      </p:sp>
      <p:sp>
        <p:nvSpPr>
          <p:cNvPr id="8" name="Rectángulo 7">
            <a:extLst>
              <a:ext uri="{FF2B5EF4-FFF2-40B4-BE49-F238E27FC236}">
                <a16:creationId xmlns:a16="http://schemas.microsoft.com/office/drawing/2014/main" id="{03618704-1658-40AB-8AA6-59EC50C4EEC6}"/>
              </a:ext>
            </a:extLst>
          </p:cNvPr>
          <p:cNvSpPr>
            <a:spLocks noGrp="1"/>
          </p:cNvSpPr>
          <p:nvPr/>
        </p:nvSpPr>
        <p:spPr>
          <a:xfrm>
            <a:off x="857250" y="3952875"/>
            <a:ext cx="10572750" cy="1285875"/>
          </a:xfrm>
          <a:prstGeom prst="rect">
            <a:avLst/>
          </a:prstGeom>
          <a:noFill/>
          <a:ln w="0">
            <a:noFill/>
          </a:ln>
        </p:spPr>
        <p:txBody>
          <a:bodyPr anchor="ctr">
            <a:noAutofit/>
          </a:bodyPr>
          <a:lstStyle/>
          <a:p>
            <a:pPr algn="l">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La invasión alemana de Polonia transformó las tensiones acumuladas en una guerra europea.</a:t>
            </a:r>
          </a:p>
        </p:txBody>
      </p:sp>
      <p:sp>
        <p:nvSpPr>
          <p:cNvPr id="9" name="Rectángulo 8">
            <a:extLst>
              <a:ext uri="{FF2B5EF4-FFF2-40B4-BE49-F238E27FC236}">
                <a16:creationId xmlns:a16="http://schemas.microsoft.com/office/drawing/2014/main" id="{6E5AD8CA-60D4-49F0-A1DE-C938EE50F151}"/>
              </a:ext>
            </a:extLst>
          </p:cNvPr>
          <p:cNvSpPr>
            <a:spLocks noGrp="1"/>
          </p:cNvSpPr>
          <p:nvPr/>
        </p:nvSpPr>
        <p:spPr>
          <a:xfrm>
            <a:off x="857250" y="5667375"/>
            <a:ext cx="10287000" cy="428625"/>
          </a:xfrm>
          <a:prstGeom prst="rect">
            <a:avLst/>
          </a:prstGeom>
          <a:noFill/>
          <a:ln w="0">
            <a:noFill/>
          </a:ln>
        </p:spPr>
        <p:txBody>
          <a:bodyPr anchor="ctr">
            <a:noAutofit/>
          </a:bodyPr>
          <a:lstStyle/>
          <a:p>
            <a:pPr algn="l">
              <a:defRPr sz="1650" b="0">
                <a:solidFill>
                  <a:srgbClr val="C8D2D9"/>
                </a:solidFill>
                <a:latin typeface="Bitstream Charter"/>
                <a:ea typeface="Bitstream Charter"/>
                <a:cs typeface="Bitstream Charter"/>
              </a:defRPr>
            </a:pPr>
            <a:r>
              <a:rPr sz="1650" b="0">
                <a:solidFill>
                  <a:srgbClr val="C8D2D9"/>
                </a:solidFill>
                <a:latin typeface="Bitstream Charter"/>
                <a:ea typeface="Bitstream Charter"/>
                <a:cs typeface="Bitstream Charter"/>
              </a:rPr>
              <a:t>La guerra fue resultado de decisiones concretas; no era un desenlace inevitable.</a:t>
            </a:r>
          </a:p>
        </p:txBody>
      </p:sp>
    </p:spTree>
    <p:extLst>
      <p:ext uri="{BB962C8B-B14F-4D97-AF65-F5344CB8AC3E}">
        <p14:creationId xmlns:p14="http://schemas.microsoft.com/office/powerpoint/2010/main" val="123283252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2153</Words>
  <Application>Microsoft Office PowerPoint</Application>
  <DocSecurity>0</DocSecurity>
  <PresentationFormat>Panorámica</PresentationFormat>
  <Paragraphs>191</Paragraphs>
  <Slides>21</Slides>
  <Notes>21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21</vt:i4>
      </vt:variant>
    </vt:vector>
  </HeadingPairs>
  <TitlesOfParts>
    <vt:vector size="24" baseType="lpstr">
      <vt:lpstr>Bitstream Charter</vt:lpstr>
      <vt:lpstr>Calibri</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miguel a richart bernardo</cp:lastModifiedBy>
  <cp:revision>1</cp:revision>
  <dcterms:created xsi:type="dcterms:W3CDTF">2026-09-24T21:28:55Z</dcterms:created>
  <dcterms:modified xsi:type="dcterms:W3CDTF">2026-09-24T21:33:26Z</dcterms:modified>
</cp:coreProperties>
</file>