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Síntesis de cinco presentaciones propias del profesor. Eje de interpretación: construcción de una democracia reformista, sus límites y el golpe que abre la guerra. Imagen: TEMA91~1.PPT, diapositiva 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8.3. LA DICTADURA DE PRIMO DE RIVERA Y EL FINAL DEL REINADO DE ALFONSO XIII.pptx, diapositiva 9.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82ELIM~1.PPT, diapositiva 12.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8.3. LA DICTADURA DE PRIMO DE RIVERA Y EL FINAL DEL REINADO DE ALFONSO XIII.pptx, diapositiva 20.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8.3. LA DICTADURA DE PRIMO DE RIVERA Y EL FINAL DEL REINADO DE ALFONSO XIII.pptx, diapositiva 24.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TEMA91~1.PPT, diapositiva 10.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TEMA91~1.PPT, diapositiva 22.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Artículo 1: España es una República democrática de trabajadores de toda clase, que se organiza en régimen de Libertad y de Justicia. El presidente del Gobierno responde políticamente ante las Cortes. Alcalá-Zamora fue elegido presidente de la República por las Cortes el 10 de diciembre: no hubo nuevas elecciones legislativas ese mes.</a:t>
            </a:r>
          </a:p>
          <a:p>
            <a:r>
              <a:t>Imagen: TEMA91~1.PPT, diapositiva 24.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El voto femenino se había ejercido ya en elecciones municipales parciales de abril de 1933. Campoamor y Kent discrepaban sobre la oportunidad política, no sobre la capacidad intelectual de las mujeres.</a:t>
            </a:r>
          </a:p>
          <a:p>
            <a:r>
              <a:t>Imagen: TEMA91~1.PPT, diapositiva 29.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92ELBI~1.PPT, diapositiva 18.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92ELBI~1.PPT, diapositiva 16.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Cartel reutilizado de los materiales del profesor: no se presenta como propaganda oficial del Gobierno ni se atribuye a 1932. El POUM se fundó en 1935. La imagen sirve para analizar la persistencia de la demanda agraria.</a:t>
            </a:r>
          </a:p>
          <a:p>
            <a:r>
              <a:t>Imagen: 92ELBI~1.PPT, diapositiva 8.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92ELBI~1.PPT, diapositiva 23.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92ELBI~1.PPT, diapositiva 28.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TEMA93~1.PPT, diapositiva 15.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 Asturias se produjeron ataques a civiles y religiosos; la represión incluyó graves abusos. Franco coordinó operaciones desde Madrid, no dirigió personalmente todos los combates. La declaración de Companys no fue una proclamación simple de independencia.</a:t>
            </a:r>
          </a:p>
          <a:p>
            <a:r>
              <a:t>Imagen: TEMA93~1.PPT, diapositiva 11.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TEMA93~1.PPT, diapositiva 24.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TEMA93~1.PPT, diapositiva 18.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Imagen: TEMA93~1.PPT, diapositiva 31.</a:t>
            </a:r>
          </a:p>
          <a:p>
            <a:r>
              <a:t>Síntesis didáctica a partir de los materiales propios del profesor. Referencias de contraste: Congreso de los Diputados, Constitución de 1931 y Segunda República: https://www.congreso.es/es/cem/const1931 ; https://www.congreso.es/es/cem/iirepesp . Las imágenes se utilizan como fuentes que requieren contextualización, no como pruebas neutrales de todo el relato.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Conclusión: distinguir causas estructurales, coyuntura, decisiones políticas y desencadenante militar. Evitar presentar el conflicto como inevitable o equiparar automáticamente responsabilidades. La influencia del modelo soviético no equivale a ayuda militar soviética anterior a la guerra: dicha ayuda comenzó en otoño de 1936. La derrota republicana de 1939 cerró el proyecto e inició una larga dictadura. Referencias: Congreso de los Diputados, historia constitucional; Virtual Spanish Civil War Museum, cronología: https://www.vscw.ca/en/timeline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C16ACE87-3783-486E-BA8D-6D22618CC41B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9757F65-918F-43E2-B295-AA0F44BD8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0EDBBEB3-7261-4DA8-94D8-A8D0E1C47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F3C5F0F5-7234-4085-B37C-7A1B3B961029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E9A82664-1663-4D11-B242-10D56D78F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9DE09502-B0F2-4E4E-B028-73E231DEE1CE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D74316E7-283A-4A64-8162-90E786286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45C15E6B-A2CE-4347-8193-416AAB74D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CAC81B2C-1618-45BD-93AB-E1FFF395FF5D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41E3447-72CD-40B2-B5AA-11D1323A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A6D16CA1-8F59-491C-B57A-8C1DF4830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F727328B-968D-42C7-80C9-485565A3BD5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0C98B237-D33E-4D58-9881-0ECDE11C1862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2D9B6D2C-2EF0-421D-A99B-26439AD5F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2B8F7E79-2124-4834-A341-C78E71791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2C214F5-6BDE-40E0-A850-2E30DCBEA6D6}"/>
              </a:ext>
            </a:extLst>
          </p:cNvPr>
          <p:cNvSpPr>
            <a:spLocks noGrp="1"/>
          </p:cNvSpPr>
          <p:nvPr/>
        </p:nvSpPr>
        <p:spPr>
          <a:xfrm>
            <a:off x="533400" y="419100"/>
            <a:ext cx="6762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4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HISTORIA DE ESPAÑA · TERMINALE / BFI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F2C3D40-ADC4-4272-8E9D-61C44C578FA1}"/>
              </a:ext>
            </a:extLst>
          </p:cNvPr>
          <p:cNvSpPr>
            <a:spLocks noGrp="1"/>
          </p:cNvSpPr>
          <p:nvPr/>
        </p:nvSpPr>
        <p:spPr>
          <a:xfrm>
            <a:off x="533400" y="1276350"/>
            <a:ext cx="6477000" cy="2476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Tema 1.1</a:t>
            </a:r>
          </a:p>
          <a:p>
            <a:pPr>
              <a:def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Segunda</a:t>
            </a:r>
          </a:p>
          <a:p>
            <a:pPr>
              <a:def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República española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852C07-8566-4E30-8703-DF36E4324C7D}"/>
              </a:ext>
            </a:extLst>
          </p:cNvPr>
          <p:cNvSpPr>
            <a:spLocks noGrp="1"/>
          </p:cNvSpPr>
          <p:nvPr/>
        </p:nvSpPr>
        <p:spPr>
          <a:xfrm>
            <a:off x="552450" y="4276725"/>
            <a:ext cx="561975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E0DDD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E0DDD4"/>
                </a:solidFill>
                <a:latin typeface="Bitstream Charter"/>
                <a:ea typeface="Bitstream Charter"/>
                <a:cs typeface="Bitstream Charter"/>
              </a:rPr>
              <a:t>Antecedentes, reformas y crisis</a:t>
            </a:r>
          </a:p>
          <a:p>
            <a:pPr>
              <a:defRPr sz="2250" b="0">
                <a:solidFill>
                  <a:srgbClr val="E0DDD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E0DDD4"/>
                </a:solidFill>
                <a:latin typeface="Bitstream Charter"/>
                <a:ea typeface="Bitstream Charter"/>
                <a:cs typeface="Bitstream Charter"/>
              </a:rPr>
              <a:t>1898–1936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BE06C3C-5FD7-4EEF-8B62-86BA0D36A1EB}"/>
              </a:ext>
            </a:extLst>
          </p:cNvPr>
          <p:cNvSpPr>
            <a:spLocks noGrp="1"/>
          </p:cNvSpPr>
          <p:nvPr/>
        </p:nvSpPr>
        <p:spPr>
          <a:xfrm>
            <a:off x="552450" y="5581650"/>
            <a:ext cx="619125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0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¿Cómo se intentó democratizar España</a:t>
            </a:r>
          </a:p>
          <a:p>
            <a:pPr>
              <a:defRPr sz="1950" b="0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0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y por qué se quebró ese proyecto?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86625" y="2049463"/>
            <a:ext cx="4352925" cy="29019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13D139A4-499F-446A-B13A-D2F6497A35F5}"/>
              </a:ext>
            </a:extLst>
          </p:cNvPr>
          <p:cNvSpPr>
            <a:spLocks noGrp="1"/>
          </p:cNvSpPr>
          <p:nvPr/>
        </p:nvSpPr>
        <p:spPr>
          <a:xfrm>
            <a:off x="11506200" y="6457950"/>
            <a:ext cx="2286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71246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1F4CBBB-F6D5-4830-B7AC-0EE3C7C3F7FB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ANTECEDENTES · 1898–1921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32D6BF1-008E-47D2-BEFE-C6527FA0A49D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La Restauración pierde legitimidad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C87611D-A9FE-425C-8911-C5602EA1C784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1898: una crisis de confianza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BE0247A-BE93-4C60-AA6C-7BBB97CDA8D1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La derrota colonial desacredita el sistema del turno y refuerza las demandas de regeneración.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DBC1385-CD21-4061-A7F6-3FA31B4F9AE6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Reformas insuficientes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DB4FC35-8B9D-4E59-9BEB-4225C624F38A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Maura (conservador) y Canalejas (liberal) no logran resolver sus problemas estructurales.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5E4FAD6-1EFC-4F09-B7B7-10EE4B9CFFDC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1909: Semana Trágica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5A4E2C9-01C4-4772-A082-A2045BAA9911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La movilización de reservistas para Marruecos desencadena protestas, violencia anticlerical y represión en Barcelona.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72350" y="2131435"/>
            <a:ext cx="4286250" cy="310948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B41CA9A-5D7B-4718-BC71-E7AD2A3E47B5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La guerra de Marruecos: un foco de conflicto social.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EC9BBB1-7CB6-4C14-A18B-BF3916E4C1EB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 crisis combina problemas políticos, sociales y coloniales.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8C5C95A-BDED-44B6-BB62-7981BAF2DF5E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42104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A5C4090C-2C5F-4090-A57D-D67D58CDD90F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ANTECEDENTES · 1917–1923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BA90D0C-7126-4D2C-94ED-BACBFD0D80D8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De la triple crisis al golpe militar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871E3AA-731C-42D5-AF21-E8C14A7F9E70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1917: tres desafíos simultáneos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4247948-3E6F-4A26-93CE-7EC43BFAB860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Juntas militares; Asamblea de Parlamentarios; huelga general revolucionaria de PSOE y UGT.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0CCB814-E44C-48A1-B3E3-2E50DE12D4C2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1918–1920: conflictividad social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617AD68-D57E-4093-8BCE-B48CEBA1ED81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Trienio bolchevique en el campo andaluz y pistolerismo en Barcelona. Los gobiernos de concentración fracasan.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F9AFFB9-DB36-4AC2-B935-D80FD2A51483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1921: desastre de Annual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2A6D121-E9D1-4C1B-8D8A-5087C8AF7DA1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La derrota en el Rif agrava el descrédito del Ejército y abre el debate sobre responsabilidades.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72350" y="2086156"/>
            <a:ext cx="4286250" cy="3200037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C220A6D1-9710-428A-96F8-449E3325B4EB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Mapa del desastre de Annual (1921).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BC2FF77-2830-4574-A508-91CDD6BF4B42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Annual (1921) y Alhucemas (1925) son acontecimientos distintos.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C485BAF-79B4-4258-A678-8AE36529F4F8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33579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3CC1C9E1-9072-42C3-9E34-1A9CCBEA1D75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ANTECEDENTES · 1923–1930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4C79DC6-4B0A-4D28-B8F6-88F1D54E7BED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La dictadura de Primo de Rivera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B2F5A5F-BAC5-4AE5-8094-57E9ACE1F258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1923–1925: Directorio Militar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28C6099-6955-44A6-BD8E-FF3EA99A5DE4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Golpe del 13 de septiembre con apoyo de Alfonso XIII. Suspensión del orden constitucional (Constitución de 1876).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250FC94-B1CE-4409-A260-375FC52295B6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1925–1930: Directorio Civil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719865E-110A-4879-91DD-941C19208A9C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Obras públicas, intervención económica y corporativismo, favorecidos inicialmente por la expansión de los años veinte.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634A806-549F-4345-9513-C4EF78174153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Un régimen sin base democrática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CBDD429-256B-4841-92FE-F6E204F663D3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Unión Patriótica y Asamblea Nacional Consultiva (1927): el intento de institucionalización no consolida la dictadura.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72350" y="2481499"/>
            <a:ext cx="4286250" cy="2409352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1FB2805-E433-44E5-84EF-082872D79E7C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Desembarco de Alhucemas (1925): éxito militar de la dictadura.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665A02B-A8C5-4427-8BBA-13B4723252AC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 estabilidad inicial no resuelve la legitimidad del régimen.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E55A5E5-6DBB-4D0F-B2C1-6FAE1B3F349D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1636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B76C189F-8F01-4F0D-A8D0-AE14860A7D08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CAMBIO DE RÉGIMEN · 1930–1931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D84F4C2-DB01-4D83-AE03-C6C76108F197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La monarquía pierde apoyos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B4FDF9E-442C-420B-9D65-1EC86C38E884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Enero de 1930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F5AE9A3-D4A4-4E2A-B259-44EAD6397C5A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Primo de Rivera dimite. Berenguer intenta restaurar la normalidad constitucional sin recuperar la confianza.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9DB64DD-0844-4401-9C87-14EA999D0F58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 oposición se coordina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06627BF-A75C-4C30-B0DC-58432E22EDB1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Pacto de San Sebastián (agosto de 1930). La sublevación de Jaca fracasa en diciembre.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90C263A-9FE1-4197-8707-C27F01A85F08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Aznar convoca elecciones municipales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C910DB0-D246-4FE4-B84F-1FA3F3AFFD85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El 12 de abril de 1931 se convierte, políticamente, en una prueba de apoyo a la monarquía.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72350" y="2131435"/>
            <a:ext cx="4286250" cy="310948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03D74B9-5BC8-4056-BE6D-18C2626348FE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La prensa anuncia la dimisión de Primo de Rivera y su gobierno.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5495400-6113-406A-8C42-6DA2F5E23F50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 Corona queda vinculada al fracaso de la dictadura.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7B07C41-CA43-4E2D-8F73-37C28A960659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81702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CB01DAB7-555A-41D6-BDF9-79EFBD79A279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1. PROCLAMACIÓN · 14 DE ABRIL DE 1931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29932FA-3D5B-439F-B3C2-48ACF9680784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Proclamación de la Segunda República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30CC783-7F02-4748-BCD2-19624A2B4142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El resultado electoral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F20C3F3-2260-475A-A21C-FD60EDB92886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Las candidaturas republicano-socialistas vencen en la mayoría de las capitales y grandes ciudades.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B5DDA82-130E-4317-A1CA-715A3A5A618A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Una lectura política decisiva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37CC054-3457-4A57-9616-2DCAC8BE9CA4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ventaja monárquica en concejales rurales no impide que el resultado urbano se interprete como rechazo a la Corona.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2019FCE-6F59-42CF-8C3E-65C17E51404B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El cambio de régimen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7DC6588-B429-480B-9B77-6313E19BC860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República se proclama entre movilizaciones populares. Alfonso XIII abandona España sin abdicar.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72350" y="2551967"/>
            <a:ext cx="4286250" cy="2268415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537D5D41-9664-4D56-80E8-EEDC89AC2844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rPr>
              <a:t>La Libertad presenta la victoria republicana en las capitales.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4159417-9FC1-42CE-B295-0B64103E2536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Fueron elecciones municipales; su significado fue nacional.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BB8C583-CD7B-407B-B92F-70E04DD44AE2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514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D857145C-9E35-4AF1-8560-32622C9815AD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GOBIERNO PROVISIONAL · ABRIL–DICIEMBRE DE 1931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D7F28EA-396C-4200-82D8-A2EE6A8DCCAF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Gobernar y preparar la democracia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4F8096C-E0FE-4A3F-9F7E-608EDAE18307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Una coalición republicano-socialista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3CE0298-5E33-400C-8577-92427B55BA8C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Alcalá-Zamora preside inicialmente el Gobierno; Azaña lo sustituye en octubre.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DFA0BC2-4EEC-4D64-B3C6-16EE251492BA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Primeros decretos sociales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DA53446-467F-4104-A354-A330C5C024C6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Prioridad a jornaleros locales (términos municipales), jornada de ocho horas en el campo y primeras reformas militares y educativas.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A8D9988-BBC6-4D12-ABFB-D61E62870AD0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Unas Cortes constituyentes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7CE8484-CE86-4098-9A8A-FD3FF658B44D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Elecciones el 28 de junio; apertura de las Cortes en julio; aprobación de la Constitución el 9 de diciembre.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72350" y="2484344"/>
            <a:ext cx="4286250" cy="2403662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BD3E67C-6335-4296-B610-A7D080DBFBE3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El Gobierno provisional de la República.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D2E04AC-C591-42E8-804F-5A70057F7A3B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Las reformas comienzan antes de aprobarse la Constitución.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A447385-9316-4BB5-861B-33A14F9E947D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68194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A729B48B-3678-4120-8389-3C6C518899C3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2. CONSTITUCIÓN · 9 DE DICIEMBRE DE 1931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98DCD21-37C6-4612-AF4D-1F9A2160B77C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Constitución de 1931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B7E9E8A-A46F-4C66-AA87-F964789D58F6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Soberanía popular y derechos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548BB37-F579-466D-9334-23803BE2C739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Amplios derechos civiles, políticos y sociales; igualdad jurídica y sufragio universal masculino y femenino.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FDB7F1C-8EA2-4B9D-9D49-E84CBB93E8C3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Instituciones democráticas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B2F71E7-459F-437F-BA81-C85E7ED60B8A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Cortes unicamerales; presidente de la República y presidente del Gobierno; Tribunal de Garantías Constitucionales.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7B14685-AE58-44CB-813C-6BE4CA22BAC6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Libertad y justicia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8F19FFC-50AF-48E9-A3C3-3073F8972840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«República democrática de trabajadores de toda clase»: la democracia se vincula a la transformación social.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2200" y="1971675"/>
            <a:ext cx="2406551" cy="3429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DD6F6221-8385-4888-ACEA-68F2E50EE159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rPr>
              <a:t>Edición de la Constitución de 1931.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F3F9FF3-BEC2-4983-B00B-C801BA4B4408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Un avance democrático decisivo, con el precedente de 1869.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24FB2CD-B5A7-47DE-B686-FA800ECA971A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487002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250041AF-1C08-4476-B529-C4FA740FCF79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CONSTITUCIÓN · CIUDADANÍA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0008D0D-8971-48A0-BC1F-812F32ADE621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Las mujeres acceden al sufragio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6612D3F-EAB8-4114-A027-ADE09917D786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Un derecho, no una concesión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F02C650-8AA1-4DF2-B312-3F161473F4BC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El artículo 36 reconoce iguales derechos electorales a mujeres y hombres.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C72E8A7-3F75-481C-B1D1-CE39D41CA714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El debate de 1931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DE4CFAB-A913-4D82-936E-80099032BF71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Clara Campoamor defiende su reconocimiento inmediato; Victoria Kent propone aplazarlo por razones políticas.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B98813E-DDFD-4B72-95BE-A784A1C765E7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Participación efectiva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F5A9381-BF7E-4CC1-87AC-406C09BB33AD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Las mujeres votan por primera vez en elecciones generales el 19 de noviembre de 1933.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72350" y="2611232"/>
            <a:ext cx="4286250" cy="2149886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7D328EC-B6FE-436C-A7FB-EA7D03DBB105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La prensa refleja el debate sobre el voto femenino.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39DAE36-4CB6-4D03-8A19-BDB3AF7EE7C6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El resultado de 1933 no se explica simplemente por el voto femenino.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8BBE836-C3B6-4462-9422-D4BDF65FAF3B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218935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93EB5108-7D77-4978-9D6C-E37D5A764307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CONSTITUCIÓN · ESTADO Y RELIGIÓN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75061E2-7E88-4A80-83B5-4782CEB98A0F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Autonomía territorial y Estado laico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2F22294-226C-4D4F-8900-247A2C1EB2C6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Un «Estado integral»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8E3D841-C2CD-4B32-A767-040E505AF079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Unidad del Estado compatible con estatutos de autonomía; no se establece un sistema federal.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F2AD861-123E-45DA-A820-C44C5B70A706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Cataluña, 1932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6C947DE-793C-40AC-8899-E46380E1FDF2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El Estatuto reconoce instituciones propias. El vasco se aprobará en octubre de 1936, durante la guerra.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B60A434-333C-4C89-8EFB-11FB36EB6DCB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Laicidad y libertad de conciencia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28B9C27-01D1-4080-A956-03337FA0CA43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Separación Iglesia-Estado, matrimonio civil y divorcio. La cuestión religiosa provoca una fuerte oposición.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54029" y="1971675"/>
            <a:ext cx="2522891" cy="3429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52E340EC-52F9-4938-A7FA-208B9C08A3E3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El Estatuto de Cataluña de 1932.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DDD65BB-8037-4BE3-86C7-DF12057EB655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 reforma legal y la violencia anticlerical deben distinguirse.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E659C6E-36F3-4AF5-BCE5-4280F25977AA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13492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010CD913-FC58-43B7-9590-0C4D167E0156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3. BIENIO REFORMISTA · 1931–1933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5400340-2EC5-4F04-B457-AC7B13AF19C7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El Gobierno reformista de Manuel Azaña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0E914C0-A31E-42DF-A4F1-8D111DAEE650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Dirección política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47EB3B3-4C2D-4091-8BCA-C4B6327BBA76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Alcalá-Zamora, presidente de la República; Azaña, presidente del Gobierno de coalición republicano-socialista.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F1A867B-4A1F-4C07-B70E-2EA1C4A7CE17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Modernizar y racionalizar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05DBD44-B77B-4962-A81F-0811DD54865B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Retiro voluntario de oficiales con sueldo, reorganización del Ejército y cierre de la Academia Militar de Zaragoza.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087A1C3-59B2-445E-991A-E25BE82FEB64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Afirmar el poder civil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BFBF775-36FB-454B-B716-D829BC2BF747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El objetivo es un Ejército profesional subordinado a las instituciones democráticas. Parte de la oficialidad se opone.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72350" y="2248495"/>
            <a:ext cx="4286250" cy="287535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7E308D6-61C1-49ED-A6AB-411614F1F471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rPr>
              <a:t>Manuel Azaña, figura central del proyecto reformista.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9888D6D-0EF8-457B-8560-9D438EA3C14C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La modernización del Estado encuentra resistencias corporativas.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E7398E4-D3D8-4963-93A9-262866C26BC4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743221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90325FD2-176A-4170-A937-8A370976B84A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BIENIO REFORMISTA · REFORMAS SOCIALES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5A3C288-89C0-4AB2-AF4D-4AC0DF3A37C6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Tierra, trabajo y desigualdad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D255935-425F-4F47-8A86-1135967F940C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Reforma agraria (1932)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545E599-F305-41A2-AE10-D22D67A8753F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El Instituto de Reforma Agraria organiza asentamientos y expropiaciones selectivas, en general indemnizadas.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238B758-B03D-4CBC-B001-72E681685783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Derechos laborales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D732857-FD1B-4E50-9987-276B7EC630AC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Largo Caballero impulsa contratos de trabajo y jurados mixtos; se refuerza la protección de los trabajadores.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1902AA8-A2EF-42A2-BD3A-FBCAEFD2FC46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Resultados limitados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84F238D-97DA-45F0-94D7-AB355FC4EB90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Fondos insuficientes, trámites y resistencia de propietarios ralentizan la reforma; crece la frustración campesina.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88049" y="1971675"/>
            <a:ext cx="2454852" cy="3429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DE9420E0-2D58-45BE-B047-0EEEBB38064B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Cartel posterior del POUM: persistencia de la demanda agraria.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A09CB6F-ED1A-49D8-A0E2-0DA79583277E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Entre las expectativas populares y los resultados se abre una brecha.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E467EE8-E17B-4663-8FB8-B513B18EE020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69386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2EFE8B57-D3E5-44B0-BC60-957427858B61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BIENIO REFORMISTA · EDUCACIÓN Y CULTURA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D645A1C-F920-4BA6-97B1-1C51824D5C0D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La educación como motor de cambio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3664E3C-5A2D-4DEB-8D96-A4013F9C5530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Una escuela pública y laica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38C0A7A-C3D5-4553-9B55-F0FBFB714F07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Construcción de escuelas, formación de maestros y extensión de la enseñanza para combatir el analfabetismo.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5879B34-07E5-4A13-9CE0-06494E2980C9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Misiones Pedagógicas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0FA97A6-964D-45B8-A2B6-9C278917AB7D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Bibliotecas, música, cine y reproducciones artísticas llevan la cultura a las poblaciones rurales.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D80BD9C-36E5-4C22-8D37-B9E896E701CB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 Barraca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B6B1B33-0AD6-46AF-84E3-8A95FF5EED65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El teatro universitario de García Lorca y Eduardo Ugarte difunde el repertorio clásico por España.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72350" y="2406253"/>
            <a:ext cx="4286250" cy="255984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9249BE30-0633-48D1-A476-C55ECD7108F7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Teatro de guiñol de las Misiones Pedagógicas.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943A5A1-114C-4CD1-ABBC-F479FE05D4D6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 ciudadanía democrática requiere acceso a la educación y la cultura.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5163F23-A65C-4D90-8456-5CBC1E078948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527896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903FDAF5-2551-4F94-B549-FE12F51C9395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BIENIO REFORMISTA · LÍMITES Y OPOSICIONES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81CE46C-CBCC-46A4-B585-0EDFC57FEFD8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Un proyecto sometido a presión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69D8AA7-FED0-42E0-8BB9-F9FDB0625A80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Resistencias conservadoras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B8B0A5E-B1A9-40F3-A8B9-841BF97EFEE8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Propietarios, sectores eclesiásticos y militares se oponen a distintas reformas. Sanjurjo intenta un golpe en agosto de 1932.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88AE5AB-9D1F-4F45-9C88-46C9C56CB6EC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Impaciencia revolucionaria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F1BB331-14E9-49A0-A948-219E3A67AAD2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Sectores anarquistas consideran insuficientes los cambios y promueven conflictos e insurrecciones.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5603ECB-21AD-469A-BC1C-F0E7CB8B4A95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Casas Viejas (enero de 1933)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E615B12-4F74-49A2-B381-AB13F9C5148C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La represión de una insurrección campesina, con ejecuciones extrajudiciales, desacredita al Gobierno.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72350" y="2384992"/>
            <a:ext cx="4286250" cy="2602366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2A157666-D68E-4ADF-9471-2E8A8E7D0AF1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Casas Viejas: la violencia represiva erosiona el apoyo al Gobierno.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3EDFD77-8443-48B6-B306-D651773C1B3A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Las oposiciones actúan con fines y estrategias diferentes.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8DB4776-53FA-4D87-BA09-D3084D1781B3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97025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7054B9EE-AD61-4297-8F43-52FC04A6610A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4. BIENIO RADICAL-CEDISTA · 1933–1935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7935288-CEAD-45B4-97F5-0875BED60225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El bienio de la CEDA y el Partido Radical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2BB5EB6-9688-47E8-BFE9-ABDFBADE5DF5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Victoria del centro y la derecha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E58EA11-F362-4CBB-A650-7CF5C74E35AA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CEDA de Gil-Robles obtiene el mayor número de escaños, sin mayoría absoluta.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5673224-2092-4C90-B0F0-8F7960E1E967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Gobiernos radicales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D2A651E-5D1D-46DA-B9EA-44B59AC8D01B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Lerroux gobierna inicialmente con apoyo parlamentario de la CEDA; esta entra en el Gobierno en octubre de 1934.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497A091-D62F-41A5-86F7-D450A17FDE51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Rectificación de las reformas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2CED479-BF6B-4227-86A2-2DBD0B6267F9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Se frenan o revisan medidas agrarias y laborales; mejora la relación con la Iglesia y se amnistía a los golpistas de 1932.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88677" y="1971675"/>
            <a:ext cx="2253595" cy="3429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44B5758F-E8DB-4144-9A0E-D213272E67FB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rPr>
              <a:t>Propaganda de Acción Popular: discurso antimarxista.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58DCB48-1D9E-4FDB-B39D-ACD51F03A2AA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CEDA, Partido Radical y Falange son organizaciones distintas.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75C1269-15FB-4693-8935-421E847BBB6B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998267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5757DF7E-7E96-4B7F-91B6-1686968A9BD6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CRISIS · OCTUBRE DE 1934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F7418F1-C148-454C-8C00-479E691A8970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Insurrección, represión y polarización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6E2F8AA-0E12-4B15-8B95-2E3A167EFA70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 entrada de la CEDA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876114C-8CF1-40E3-B2E2-155B04038C9F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Tres ministros cedistas desencadenan una respuesta insurreccional de sectores del PSOE y la UGT.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B9FD3A6-0AEC-464C-A3E4-51CA5914B222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Asturias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E0C268E-80C3-4E63-BA30-784ADA71EEBF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La alianza obrera protagoniza una insurrección revolucionaria; el Ejército la sofoca con una dura represión.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0B3D4B4-933C-407E-877D-20134D2A9ED4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Cataluña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AA1C0B9-5C89-429E-B97E-3EF25EBD7B15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Companys proclama un Estado catalán dentro de una República federal española. Fracasa: prisión y suspensión de la autonomía.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72350" y="2173889"/>
            <a:ext cx="4286250" cy="3024572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57F0FEF-CBC2-4E10-BC17-30ED469FE08B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Companys y otros miembros de su Gobierno encarcelados.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2E65636-DB48-47B8-A9F8-60E867E368F9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 ruptura de la legalidad y la represión profundizan la desconfianza.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90F70EE-66E1-47A7-9CD6-ED675C16036A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325010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6F059FEC-6D15-456F-9913-946620CBC318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CRISIS POLÍTICA · 1935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501C541-33E0-44C8-B30A-7D3517A129D5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El desgaste del bienio abre otra etapa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CB7622F-027B-4613-8701-F1EA21948012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Una sociedad dividida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3250486-01F9-4093-841D-CAF33ACBF799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La amnistía de los presos de octubre y la recuperación de las reformas se convierten en demandas centrales de la izquierda.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3F22B59-35FE-44E6-9DF7-AF54BE309D2B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Crisis del Partido Radical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44B1337-10EC-46D2-89A2-AB639C0052F8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Los escándalos de corrupción, especialmente el estraperlo, debilitan a Lerroux y rompen su credibilidad.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1F71723-586C-4221-9E75-EF2F8D3A1971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Nuevas elecciones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FE7436D-9764-419B-947C-0E023F8FCBFF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Alcalá-Zamora disuelve las Cortes. La izquierda se agrupa en el Frente Popular para febrero de 1936.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99040" y="1971675"/>
            <a:ext cx="2632870" cy="3429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42FB6BF-E69F-43EE-A60F-AAD8273AE250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Cartel del Frente Popular: movilización política y propaganda.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B38C04C-D6A4-4380-8BBC-81311A17FBEC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 crisis parlamentaria da paso a una nueva coalición electoral.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1D5B35A-A907-4C16-8341-EC3A6375FA88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44041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5BA21DF9-2BA7-44D6-BD5B-4F58313BF0B6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5. FRENTE POPULAR · FEBRERO–JULIO DE 1936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A2AE939-59BC-420D-890F-97E7C260F7B5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El Gobierno del Frente Popular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BD55ED8-6C08-4685-99C1-B211732B4F49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Febrero: mayoría parlamentaria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5F0618F-1375-49D3-B59C-B0177290FDBA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coalición de izquierdas vence. El sistema electoral amplifica en escaños una ventaja de votos más ajustada.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E4EC924-9F0C-44FF-8AA4-F675C5D3DE90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Un Gobierno republicano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4A86F9B-E467-4033-822B-AEFCE98C8BE4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Azaña gobierna con apoyo parlamentario socialista: amnistía, restitución de la autonomía catalana y reactivación agraria.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6EB0F1B-6D72-4EFC-AFBF-77D3C3D57384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Mayo: relevo institucional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EEECA3B-CEC8-4A25-813B-70524B209FFC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Azaña pasa a la Presidencia de la República; Casares Quiroga preside el Gobierno.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72350" y="2087253"/>
            <a:ext cx="4286250" cy="3197843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EEED9708-B346-4A5E-B563-3CADFA0B73DA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rPr>
              <a:t>La Voz anuncia la victoria electoral de las izquierdas.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C02030E-BAA2-4306-A052-E2EF681F8BD4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Coalición electoral y composición del Gobierno no son equivalentes.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DE2D7EC-8E0A-4D9C-B8B6-9A2143FE4FD3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D5D7D3"/>
                </a:solidFill>
                <a:latin typeface="Bitstream Charter"/>
                <a:ea typeface="Bitstream Charter"/>
                <a:cs typeface="Bitstream Charter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552811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8D8DADF1-24B8-4891-8566-5803A5F47CE5}"/>
              </a:ext>
            </a:extLst>
          </p:cNvPr>
          <p:cNvSpPr>
            <a:spLocks noGrp="1"/>
          </p:cNvSpPr>
          <p:nvPr/>
        </p:nvSpPr>
        <p:spPr>
          <a:xfrm>
            <a:off x="533400" y="257175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RUPTURA · PRIMAVERA–JULIO DE 1936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7527F5C-4C3B-4779-95E1-4056B09150F2}"/>
              </a:ext>
            </a:extLst>
          </p:cNvPr>
          <p:cNvSpPr>
            <a:spLocks noGrp="1"/>
          </p:cNvSpPr>
          <p:nvPr/>
        </p:nvSpPr>
        <p:spPr>
          <a:xfrm>
            <a:off x="533400" y="847725"/>
            <a:ext cx="11125200" cy="1038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Del conflicto político al golpe militar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601AEE6-9DA2-4AC3-9F35-C8CE4AEA701A}"/>
              </a:ext>
            </a:extLst>
          </p:cNvPr>
          <p:cNvSpPr>
            <a:spLocks noGrp="1"/>
          </p:cNvSpPr>
          <p:nvPr/>
        </p:nvSpPr>
        <p:spPr>
          <a:xfrm>
            <a:off x="533400" y="20383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La conspiración ya está en marcha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7104112-AF9C-4129-BA59-F62CBC040F52}"/>
              </a:ext>
            </a:extLst>
          </p:cNvPr>
          <p:cNvSpPr>
            <a:spLocks noGrp="1"/>
          </p:cNvSpPr>
          <p:nvPr/>
        </p:nvSpPr>
        <p:spPr>
          <a:xfrm>
            <a:off x="533400" y="24193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Mola coordina los preparativos militares. La violencia política y la pérdida de confianza agravan la crisis.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CB19927-066D-4E5A-AF8D-91FABD5A1057}"/>
              </a:ext>
            </a:extLst>
          </p:cNvPr>
          <p:cNvSpPr>
            <a:spLocks noGrp="1"/>
          </p:cNvSpPr>
          <p:nvPr/>
        </p:nvSpPr>
        <p:spPr>
          <a:xfrm>
            <a:off x="533400" y="32575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12 y 13 de julio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082F777-0444-42A9-A35B-C41BB4B1FA1D}"/>
              </a:ext>
            </a:extLst>
          </p:cNvPr>
          <p:cNvSpPr>
            <a:spLocks noGrp="1"/>
          </p:cNvSpPr>
          <p:nvPr/>
        </p:nvSpPr>
        <p:spPr>
          <a:xfrm>
            <a:off x="533400" y="36385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Son asesinados el teniente José del Castillo y, después, José Calvo Sotelo: una escalada que acelera los acontecimientos.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3B25437-8E03-4357-B05D-8E1DD44FEC13}"/>
              </a:ext>
            </a:extLst>
          </p:cNvPr>
          <p:cNvSpPr>
            <a:spLocks noGrp="1"/>
          </p:cNvSpPr>
          <p:nvPr/>
        </p:nvSpPr>
        <p:spPr>
          <a:xfrm>
            <a:off x="533400" y="4476750"/>
            <a:ext cx="64198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17–19 de julio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46B5490-AD99-4726-BB50-E14A06B55DF0}"/>
              </a:ext>
            </a:extLst>
          </p:cNvPr>
          <p:cNvSpPr>
            <a:spLocks noGrp="1"/>
          </p:cNvSpPr>
          <p:nvPr/>
        </p:nvSpPr>
        <p:spPr>
          <a:xfrm>
            <a:off x="533400" y="4857750"/>
            <a:ext cx="64198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202D33"/>
                </a:solidFill>
                <a:latin typeface="Bitstream Charter"/>
                <a:ea typeface="Bitstream Charter"/>
                <a:cs typeface="Bitstream Charter"/>
              </a:rPr>
              <a:t>El golpe comienza en Marruecos y se extiende a la Península. Su triunfo parcial divide el país y abre la Guerra Civil.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72350" y="2658736"/>
            <a:ext cx="4286250" cy="205487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7A6DED7-21A3-4B00-9050-256301E016E9}"/>
              </a:ext>
            </a:extLst>
          </p:cNvPr>
          <p:cNvSpPr>
            <a:spLocks noGrp="1"/>
          </p:cNvSpPr>
          <p:nvPr/>
        </p:nvSpPr>
        <p:spPr>
          <a:xfrm>
            <a:off x="7372350" y="5524500"/>
            <a:ext cx="4286250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La prensa informa de la sublevación del Ejército en Marruecos.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FEDCA4E-C286-4BDA-8733-BE3533ED22E6}"/>
              </a:ext>
            </a:extLst>
          </p:cNvPr>
          <p:cNvSpPr>
            <a:spLocks noGrp="1"/>
          </p:cNvSpPr>
          <p:nvPr/>
        </p:nvSpPr>
        <p:spPr>
          <a:xfrm>
            <a:off x="533400" y="6115050"/>
            <a:ext cx="10763250" cy="447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653A60"/>
                </a:solidFill>
                <a:latin typeface="Bitstream Charter"/>
                <a:ea typeface="Bitstream Charter"/>
                <a:cs typeface="Bitstream Charter"/>
              </a:rPr>
              <a:t>Los asesinatos aceleran la crisis; no originan la conspiración.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8CDEB5F-782F-4563-ABAD-AB9A42AFF053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657071"/>
                </a:solidFill>
                <a:latin typeface="Bitstream Charter"/>
                <a:ea typeface="Bitstream Charter"/>
                <a:cs typeface="Bitstream Charter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752231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5D789C93-3597-4F35-A4A9-736F9669F8E3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049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6. GUERRA CIVIL Y FIN DE LA REPÚBLICA · 1936–1939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79CBAFD-AD82-4178-A2CA-3E0DDDAEB572}"/>
              </a:ext>
            </a:extLst>
          </p:cNvPr>
          <p:cNvSpPr>
            <a:spLocks noGrp="1"/>
          </p:cNvSpPr>
          <p:nvPr/>
        </p:nvSpPr>
        <p:spPr>
          <a:xfrm>
            <a:off x="533400" y="962025"/>
            <a:ext cx="11049000" cy="1095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6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El fin de la Segunda República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365995F-8D60-485E-958E-2A0EB22D3010}"/>
              </a:ext>
            </a:extLst>
          </p:cNvPr>
          <p:cNvSpPr>
            <a:spLocks noGrp="1"/>
          </p:cNvSpPr>
          <p:nvPr/>
        </p:nvSpPr>
        <p:spPr>
          <a:xfrm>
            <a:off x="533400" y="2238375"/>
            <a:ext cx="2524125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EL PROYECTO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A4B977F-F60E-4D11-9468-BEDCB1949CDC}"/>
              </a:ext>
            </a:extLst>
          </p:cNvPr>
          <p:cNvSpPr>
            <a:spLocks noGrp="1"/>
          </p:cNvSpPr>
          <p:nvPr/>
        </p:nvSpPr>
        <p:spPr>
          <a:xfrm>
            <a:off x="3286125" y="2200275"/>
            <a:ext cx="809625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Ampliar la ciudadanía, democratizar el Estado y reducir las desigualdades mediante reformas.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7C08ADE-0D64-4EFF-A5B8-12B2DAD11A19}"/>
              </a:ext>
            </a:extLst>
          </p:cNvPr>
          <p:cNvSpPr>
            <a:spLocks noGrp="1"/>
          </p:cNvSpPr>
          <p:nvPr/>
        </p:nvSpPr>
        <p:spPr>
          <a:xfrm>
            <a:off x="533400" y="3314700"/>
            <a:ext cx="2524125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LAS DIFICULTADES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3B392A0-B2C4-4AE4-8DA8-C4EF18FC5184}"/>
              </a:ext>
            </a:extLst>
          </p:cNvPr>
          <p:cNvSpPr>
            <a:spLocks noGrp="1"/>
          </p:cNvSpPr>
          <p:nvPr/>
        </p:nvSpPr>
        <p:spPr>
          <a:xfrm>
            <a:off x="3286125" y="3276600"/>
            <a:ext cx="809625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Crisis económica, lentitud reformista, resistencias sociales, radicalización y violencia de actores diversos.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70C97BD-20D3-4342-942B-5251C65D8C2E}"/>
              </a:ext>
            </a:extLst>
          </p:cNvPr>
          <p:cNvSpPr>
            <a:spLocks noGrp="1"/>
          </p:cNvSpPr>
          <p:nvPr/>
        </p:nvSpPr>
        <p:spPr>
          <a:xfrm>
            <a:off x="533400" y="4391025"/>
            <a:ext cx="2524125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LA RUPTURA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A673928-F338-4AE7-896C-E9ABAC3A6492}"/>
              </a:ext>
            </a:extLst>
          </p:cNvPr>
          <p:cNvSpPr>
            <a:spLocks noGrp="1"/>
          </p:cNvSpPr>
          <p:nvPr/>
        </p:nvSpPr>
        <p:spPr>
          <a:xfrm>
            <a:off x="3286125" y="4352925"/>
            <a:ext cx="809625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El golpe militar de julio de 1936 transforma la crisis en guerra. La República continúa hasta su derrota en 1939.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0213A90-6DEE-4295-ADD2-B23AA7D4C60C}"/>
              </a:ext>
            </a:extLst>
          </p:cNvPr>
          <p:cNvSpPr>
            <a:spLocks noGrp="1"/>
          </p:cNvSpPr>
          <p:nvPr/>
        </p:nvSpPr>
        <p:spPr>
          <a:xfrm>
            <a:off x="533400" y="5810250"/>
            <a:ext cx="11049000" cy="704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La guerra no fue inevitable: fue el resultado de decisiones y procesos históricos concretos.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35A73112-7FCC-455B-8521-D7D1F834711C}"/>
              </a:ext>
            </a:extLst>
          </p:cNvPr>
          <p:cNvSpPr>
            <a:spLocks noGrp="1"/>
          </p:cNvSpPr>
          <p:nvPr/>
        </p:nvSpPr>
        <p:spPr>
          <a:xfrm>
            <a:off x="11410950" y="64579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0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D7C4A0"/>
                </a:solidFill>
                <a:latin typeface="Bitstream Charter"/>
                <a:ea typeface="Bitstream Charter"/>
                <a:cs typeface="Bitstream Charter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14666250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3701</Words>
  <Application>Microsoft Office PowerPoint</Application>
  <DocSecurity>0</DocSecurity>
  <PresentationFormat>Panorámica</PresentationFormat>
  <Paragraphs>273</Paragraphs>
  <Slides>20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3" baseType="lpstr">
      <vt:lpstr>Aptos</vt:lpstr>
      <vt:lpstr>Bitstream Charter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miguel a richart bernardo</cp:lastModifiedBy>
  <cp:revision>1</cp:revision>
  <dcterms:created xsi:type="dcterms:W3CDTF">2026-10-03T21:31:07Z</dcterms:created>
  <dcterms:modified xsi:type="dcterms:W3CDTF">2026-10-03T21:34:26Z</dcterms:modified>
</cp:coreProperties>
</file>