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Presentación de síntesis elaborada a partir de las dos presentaciones del profesor: TEMA 10.1, aproximación histórica, desarrollo y consecuencias; TEMA 10.2, evolución política y económica de las dos zonas y dimensión internacional.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La violencia contextualiza la crisis, pero la guerra surgió del golpe de Estado y de su triunfo solo parcial. https://www.vscw.ca/en/node/632</a:t>
            </a:r>
          </a:p>
          <a:p>
            <a:r>
              <a:t>Material visual: TEMA 10.1, imagen del reparto territorial inicial</a:t>
            </a:r>
          </a:p>
          <a:p>
            <a:r>
              <a:t>Fuentes de contraste: https://www.vscw.ca/en/node/632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La conspiración no fue un bloque ideológico uniforme. Franco estaba vinculado a la trama, pero mantuvo dudas hasta las vísperas del golpe. https://www.artehistoria.com/contextos/la-conspiracion?libro=88125</a:t>
            </a:r>
          </a:p>
          <a:p>
            <a:r>
              <a:t>Material visual: TEMA 10.1, retratos de los conspiradores</a:t>
            </a:r>
          </a:p>
          <a:p>
            <a:r>
              <a:t>Fuentes de contraste: https://www.artehistoria.com/contextos/la-conspiracion?libro=88125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https://www.vscw.ca/fr/node/55</a:t>
            </a:r>
          </a:p>
          <a:p>
            <a:r>
              <a:t>Material visual: TEMA 10.1, traslado del Ejército de África</a:t>
            </a:r>
          </a:p>
          <a:p>
            <a:r>
              <a:t>Fuentes de contraste: https://www.vscw.ca/fr/node/55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https://www.vscw.ca/fr/node/55</a:t>
            </a:r>
          </a:p>
          <a:p>
            <a:r>
              <a:t>Material visual: TEMA 10.1, imagen de la movilización miliciana</a:t>
            </a:r>
          </a:p>
          <a:p>
            <a:r>
              <a:t>Fuentes de contraste: https://www.vscw.ca/fr/node/55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El reparto no equivale a dos mitades idénticas. Álava queda sublevada y Gipuzkoa cae en septiembre. https://www.vscw.ca/en/timeline</a:t>
            </a:r>
          </a:p>
          <a:p>
            <a:r>
              <a:t>Material visual: TEMA 10.1, mapa de la división territorial</a:t>
            </a:r>
          </a:p>
          <a:p>
            <a:r>
              <a:t>Fuentes de contraste: https://www.vscw.ca/en/timeline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La división en cinco etapas sigue una periodización didáctica basada en los materiales del profesor y en la cronología del conflicto.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https://www.museodelapaz.eus/exposicion/la-participacion-extranjera-en-la-guerra-civil/</a:t>
            </a:r>
          </a:p>
          <a:p>
            <a:r>
              <a:t>Material visual: TEMA 10.1, Ejército de África</a:t>
            </a:r>
          </a:p>
          <a:p>
            <a:r>
              <a:t>Fuentes de contraste: https://www.museodelapaz.eus/exposicion/la-participacion-extranjera-en-la-guerra-civil/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https://revistas.ucm.es/index.php/CMPL/article/download/CMPL0808220047A/29149</a:t>
            </a:r>
          </a:p>
          <a:p>
            <a:r>
              <a:t>Material visual: TEMA 10.1, mapa de las operaciones militares</a:t>
            </a:r>
          </a:p>
          <a:p>
            <a:r>
              <a:t>Fuentes de contraste: https://revistas.ucm.es/index.php/CMPL/article/download/CMPL0808220047A/29149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https://revistas.ucm.es/index.php/CMPL/article/download/CMPL0808220047A/29149</a:t>
            </a:r>
          </a:p>
          <a:p>
            <a:r>
              <a:t>Material visual: TEMA 10.1, infografía de Brunete y frente madrileño</a:t>
            </a:r>
          </a:p>
          <a:p>
            <a:r>
              <a:t>Fuentes de contraste: https://revistas.ucm.es/index.php/CMPL/article/download/CMPL0808220047A/29149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https://www.vscw.ca/en/timeline</a:t>
            </a:r>
          </a:p>
          <a:p>
            <a:r>
              <a:t>Material visual: TEMA 10.1, imagen de milicianos</a:t>
            </a:r>
          </a:p>
          <a:p>
            <a:r>
              <a:t>Fuentes de contraste: https://www.vscw.ca/en/timeline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https://www.vscw.ca/en/timeline</a:t>
            </a:r>
          </a:p>
          <a:p>
            <a:r>
              <a:t>Material visual: TEMA 10.1, mapa de la campaña del norte</a:t>
            </a:r>
          </a:p>
          <a:p>
            <a:r>
              <a:t>Fuentes de contraste: https://www.vscw.ca/en/timeline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https://www.vscw.ca/en/timeline</a:t>
            </a:r>
          </a:p>
          <a:p>
            <a:r>
              <a:t>Material visual: TEMA 10.1, recorte sobre Teruel</a:t>
            </a:r>
          </a:p>
          <a:p>
            <a:r>
              <a:t>Fuentes de contraste: https://www.vscw.ca/en/timeline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https://www.vscw.ca/en/timeline</a:t>
            </a:r>
          </a:p>
          <a:p>
            <a:r>
              <a:t>Material visual: TEMA 10.1, imagen de la batalla del Ebro</a:t>
            </a:r>
          </a:p>
          <a:p>
            <a:r>
              <a:t>Fuentes de contraste: https://www.vscw.ca/en/timeline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https://www.vscw.ca/en/timeline</a:t>
            </a:r>
          </a:p>
          <a:p>
            <a:r>
              <a:t>Material visual: TEMA 10.1, mapa de las operaciones finales</a:t>
            </a:r>
          </a:p>
          <a:p>
            <a:r>
              <a:t>Fuentes de contraste: https://www.vscw.ca/en/timeline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https://www.vscw.ca/en/node/92</a:t>
            </a:r>
          </a:p>
          <a:p>
            <a:r>
              <a:t>Material visual: TEMA 10.1, cartel de la zona republicana</a:t>
            </a:r>
          </a:p>
          <a:p>
            <a:r>
              <a:t>Fuentes de contraste: https://www.vscw.ca/en/node/92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https://www.vscw.ca/en/timeline</a:t>
            </a:r>
          </a:p>
          <a:p>
            <a:r>
              <a:t>Material visual: TEMA 10.1, cartel de propaganda</a:t>
            </a:r>
          </a:p>
          <a:p>
            <a:r>
              <a:t>Fuentes de contraste: https://www.vscw.ca/en/timeline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https://www.museodelapaz.eus/exposicion/la-participacion-extranjera-en-la-guerra-civil/</a:t>
            </a:r>
          </a:p>
          <a:p>
            <a:r>
              <a:t>Material visual: TEMA 10.2, intervención alemana</a:t>
            </a:r>
          </a:p>
          <a:p>
            <a:r>
              <a:t>Fuentes de contraste: https://www.museodelapaz.eus/exposicion/la-participacion-extranjera-en-la-guerra-civil/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https://www.vscw.ca/en/node/105 https://www.vscw.ca/en/node/92</a:t>
            </a:r>
          </a:p>
          <a:p>
            <a:r>
              <a:t>Material visual: TEMA 10.2, material soviético</a:t>
            </a:r>
          </a:p>
          <a:p>
            <a:r>
              <a:t>Fuentes de contraste: https://www.vscw.ca/en/node/105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https://pares.cultura.gob.es/ParesBusquedas20/catalogo/autoridad/115883/imprimir</a:t>
            </a:r>
          </a:p>
          <a:p>
            <a:r>
              <a:t>Material visual: TEMA 10.2, cartel de las Brigadas Internacionales</a:t>
            </a:r>
          </a:p>
          <a:p>
            <a:r>
              <a:t>Fuentes de contraste: https://pares.cultura.gob.es/ParesBusquedas20/catalogo/autoridad/115883/imprimir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https://www.histoire-immigration.fr/le-camp-de-rivesaltes-et-le-musee-memorial</a:t>
            </a:r>
          </a:p>
          <a:p>
            <a:r>
              <a:t>Material visual: TEMA 10.2, exilio republicano en Francia</a:t>
            </a:r>
          </a:p>
          <a:p>
            <a:r>
              <a:t>Fuentes de contraste: https://www.histoire-immigration.fr/le-camp-de-rivesaltes-et-le-musee-memorial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https://www.histoire-immigration.fr/le-camp-de-rivesaltes-et-le-musee-memorial</a:t>
            </a:r>
          </a:p>
          <a:p>
            <a:r>
              <a:t>Material visual: TEMA 10.2, imágenes del exilio</a:t>
            </a:r>
          </a:p>
          <a:p>
            <a:r>
              <a:t>Fuentes de contraste: https://www.histoire-immigration.fr/le-camp-de-rivesaltes-et-le-musee-memorial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https://www.paris.fr/pages/la-nueve-ces-republicains-espagnols-qui-ont-libere-paris-7066</a:t>
            </a:r>
          </a:p>
          <a:p>
            <a:r>
              <a:t>Material visual: TEMA 10.2, imagen del exilio</a:t>
            </a:r>
          </a:p>
          <a:p>
            <a:r>
              <a:t>Fuentes de contraste: https://www.paris.fr/pages/la-nueve-ces-republicains-espagnols-qui-ont-libere-paris-7066 https://www.vscw.ca/en/timeline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Conclusión didáctica. La guerra no fue inevitable: fue el resultado de una crisis, decisiones políticas y un golpe militar que triunfó solo parcialmente. La dimensión internacional condicionó el desenlace. Fuentes: https://www.vscw.ca/en/timeline https://www.histoire-immigration.fr/le-camp-de-rivesaltes-et-le-musee-memorial https://www.paris.fr/pages/la-nueve-ces-republicains-espagnols-qui-ont-libere-paris-7066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E6C82BA6-3E39-4CE6-A8A9-95720BA1AB3D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9A8A974-C1F8-42F9-9C74-B0FA0D05C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B9EDEE29-030C-42F6-BEB7-DE5DB0F728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6C9004E8-9B87-4C47-957B-8B652646ADB4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00993335-1B07-456C-A6C8-CC48B5500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0D2CDEA3-4E1F-49D7-B70D-F07DBEB6C059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C91E8854-ED7A-4DE3-B96B-0D1DB40B2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1F00270B-6050-4968-BC63-AAC590BD4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9138C0BA-9E08-497B-A357-D58E281F35C3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08E2B86-75D5-4CCE-A15B-8B4A7AC65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38EFE2BE-648C-4BDC-AA16-3D631ECD4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C0D5355D-3F10-496E-B145-CFD1B61443E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00F64A2D-FA42-408E-A20F-D906513298D6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7A6566AF-BC85-4326-B053-78217CCB2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7C4A567C-DFF9-4908-80E0-5E313B177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3189AFFF-87AC-4AF0-8BF2-7D34D5C1942D}"/>
              </a:ext>
            </a:extLst>
          </p:cNvPr>
          <p:cNvSpPr>
            <a:spLocks noGrp="1"/>
          </p:cNvSpPr>
          <p:nvPr/>
        </p:nvSpPr>
        <p:spPr>
          <a:xfrm>
            <a:off x="533400" y="428625"/>
            <a:ext cx="75247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HISTORIA DE ESPAÑA · TERMINALE / BFI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B917AF0-579C-48A8-8252-AD6545AD5440}"/>
              </a:ext>
            </a:extLst>
          </p:cNvPr>
          <p:cNvSpPr>
            <a:spLocks noGrp="1"/>
          </p:cNvSpPr>
          <p:nvPr/>
        </p:nvSpPr>
        <p:spPr>
          <a:xfrm>
            <a:off x="533400" y="1143000"/>
            <a:ext cx="6381750" cy="1809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Guerra Civil</a:t>
            </a:r>
          </a:p>
          <a:p>
            <a:pPr>
              <a:defRPr sz="4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española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09C08DEE-FDC2-4FDF-92D9-0B29D483278F}"/>
              </a:ext>
            </a:extLst>
          </p:cNvPr>
          <p:cNvSpPr>
            <a:spLocks noGrp="1"/>
          </p:cNvSpPr>
          <p:nvPr/>
        </p:nvSpPr>
        <p:spPr>
          <a:xfrm>
            <a:off x="552450" y="3362325"/>
            <a:ext cx="5810250" cy="6381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 i="0">
                <a:solidFill>
                  <a:srgbClr val="E6DED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 i="0">
                <a:solidFill>
                  <a:srgbClr val="E6DED0"/>
                </a:solidFill>
                <a:latin typeface="Bitstream Charter"/>
                <a:ea typeface="Bitstream Charter"/>
                <a:cs typeface="Bitstream Charter"/>
              </a:rPr>
              <a:t>Sublevación, etapas militares, intervención extranjera y exilio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CD83626-DF87-47BC-8A82-0F1F33A9BBE9}"/>
              </a:ext>
            </a:extLst>
          </p:cNvPr>
          <p:cNvSpPr>
            <a:spLocks noGrp="1"/>
          </p:cNvSpPr>
          <p:nvPr/>
        </p:nvSpPr>
        <p:spPr>
          <a:xfrm>
            <a:off x="552450" y="4333875"/>
            <a:ext cx="3429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400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1936–1939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34250" y="1328553"/>
            <a:ext cx="4095750" cy="3534144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5E02D307-7874-4F55-88AC-ED48251CF076}"/>
              </a:ext>
            </a:extLst>
          </p:cNvPr>
          <p:cNvSpPr>
            <a:spLocks noGrp="1"/>
          </p:cNvSpPr>
          <p:nvPr/>
        </p:nvSpPr>
        <p:spPr>
          <a:xfrm>
            <a:off x="552450" y="5857875"/>
            <a:ext cx="57150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350" b="0" i="1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1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rPr>
              <a:t>Síntesis a partir de los apuntes del profesor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C641088-B1E9-4443-AEF7-6C261630D0DE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9166C73-61CD-4C5A-84BE-5237304641A2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41914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A197C94F-EB59-4330-9164-69F9804DCA2A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1 · ORÍGENES Y SUBLEVACIÓN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2FF1CB8-E47E-44B5-96D7-6A27F7AADDFC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Una crisis española en un contexto europeo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C68C1F5-CFD5-4E47-83BA-D64ECFB3E7E8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La crisis de la República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95E73E7-D96E-4A0B-8677-9BCDC2BB4F9C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Las reformas, la desigualdad agraria, los conflictos laborales y la crisis económica internacional agravaron la división política.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F8E7783-D367-4591-8B02-54580B4A3D93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Polarización creciente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1FB8C79-BBEE-4B3F-ADF5-864C8070FD46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Desde 1933 se enfrentaron proyectos autoritarios, reformistas y revolucionarios. La violencia de la primavera de 1936 alarmó a la sociedad y sirvió de argumento a los conspiradores.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EB71B1F-5374-4567-8F3C-7B9648762826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El desencadenante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5A53FF3-27E5-4442-9EE7-1EFF362F658E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conspiración militar culminó en el golpe de julio de 1936. Su fracaso parcial dividió el territorio y convirtió la crisis política en una guerra civil.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86747" y="1695450"/>
            <a:ext cx="4305055" cy="371475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0F2BA19-EA35-42EA-A096-371BCD51A8BB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División territorial tras el golpe de julio de 1936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656D06B-E151-4E44-BB2B-38D258410684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D40F98A-1052-40C5-BFFB-47F5E8F835E1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14393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DE6B895-9B25-44E9-830B-09BC096E8D78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1.1 · LA CONSPIRACIÓN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5DC97BB-0453-4A0C-83F2-02B23FFB871D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Mola, Sanjurjo y una trama militar heterogénea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84B4235-3E40-42AA-9662-8BF527EB6558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Dirigentes principales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9471DF6-CF45-49CB-85B4-263712D732B3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José Sanjurjo, exiliado en Portugal, era el jefe previsto. Emilio Mola, «el Director», coordinó la preparación mediante instrucciones reservadas.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27E4430-EEAD-4896-B1F9-C67074A66DE7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Generales comprometidos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874ED8D-7262-4523-8795-E1867D54BE87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Participaron Ponte, Varela, Fanjul, Cabanellas, Queipo de Llano, Orgaz y Saliquet, junto con redes de oficiales de la Unión Militar Española.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07D82A2-F102-44EC-8FD3-C93A4A2390C2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Un proyecto todavía abierto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DA75281-5970-43AF-8384-459DBB0BEF61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Mola pensaba inicialmente en un directorio militar que conservara la forma republicana, suprimiera el parlamentarismo y restaurara el orden. Militares, monárquicos, carlistas y falangistas no compartían exactamente el mismo régimen.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2060575"/>
            <a:ext cx="4476750" cy="29845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72A2B0C9-5D02-4A11-823E-8A51A30CA8F7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Los principales dirigentes de la conspiración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21C9477-1541-48F2-9D4F-7E2CD29E91B2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F8EE0C5-6F83-4123-B52C-C8BC92276FA9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28042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7A741CDD-BE39-4A2C-9C46-5BDA9EA45BF6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1.2 · 17–20 DE JULIO DE 1936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A340523-2301-459B-9C7D-5D5D198D1B68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Del Protectorado marroquí a la Península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2BF0087-3E63-401A-BF65-E5CDEAA4A881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17 de julio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798B3BC-C7C8-444D-BB91-894A46666A02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rebelión se adelanta en Melilla y se extiende a Tetuán y Ceuta. La Legión y los Regulares aseguran el control del Protectorado.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390F24D-7B37-4AB3-8589-D73399D1F848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18 y 19 de julio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192D581-9880-488A-8C9A-7FB6550309CB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Franco se incorpora desde Canarias. Queipo de Llano se impone en Sevilla, Mola en Navarra y Cabanellas en Zaragoza. El golpe fracasa en Madrid, Barcelona y Valencia.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9BF8DE2-0352-49B5-8FCE-53635F5AAEB6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La respuesta gubernamental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C72A304-4B7C-4CE2-A08A-28321E7D344A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Casares Quiroga dimite. Martínez Barrio intenta negociar. José Giral forma Gobierno el 19 y autoriza la entrega de armas a organizaciones populares.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1970016"/>
            <a:ext cx="4476750" cy="3165617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539DC1F1-F2AB-494D-89F8-87F67963E862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El paso de las tropas africanas fue decisivo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CA1932F-C3ED-4A1A-975C-78C00D5721EC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5043DE6-67DA-4580-973C-C54F244DD62E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05601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0DD3BCF1-2987-4D3A-AF45-CD4223E735A7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1.3 · MADRID, 19–20 DE JULIO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2931680-F71A-41D5-886A-C8D6A7F90823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El fracaso de la sublevación en la capital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EFE6E5C-E3A3-47F0-9C1F-6BC0D344D1DA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El Cuartel de la Montaña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27C4436-DA93-441C-BE20-6F971BDD4F21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El general Joaquín Fanjul se encierra con los sublevados. Milicianos y fuerzas leales rodean el cuartel.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140336C-85E4-44A2-9854-5C9FE361B482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20 de julio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8D37A8B-6D48-4002-A069-14B52EDF0AE4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El asalto de los milicianos y de las fuerzas leales vence la resistencia. Después se producen combates y ejecuciones de defensores. Fanjul será juzgado y fusilado en agosto.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86070EB-BF21-4339-9A97-E1ED1830EACE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Una victoria decisiva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76D71D7-1446-4A22-9899-AFF127157B61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Los focos de Campamento, Carabanchel, Getafe y Cuatro Vientos no articulan una ofensiva común. Madrid permanece en la zona republicana.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1962544"/>
            <a:ext cx="4476750" cy="3180562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66902056-482B-42A3-8B53-BF0C884BEA7C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La movilización popular sostiene la defensa de Madrid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6D34146-7380-45C2-9FCD-972EF756D2E6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25829BB-632E-44B0-ACF6-F29134AB0393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12672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548C0D52-ECFC-4E05-AF35-B675D52A12A1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1.4 · BALANCE INICIAL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38486E6-8868-4FBB-BEF3-32A2D7BB0B6C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Dos zonas, fuerzas desiguales y territorios fragmentados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0D7ABD3-4CB9-45C3-A06A-179502A4A8D1}"/>
              </a:ext>
            </a:extLst>
          </p:cNvPr>
          <p:cNvSpPr>
            <a:spLocks noGrp="1"/>
          </p:cNvSpPr>
          <p:nvPr/>
        </p:nvSpPr>
        <p:spPr>
          <a:xfrm>
            <a:off x="514350" y="1743075"/>
            <a:ext cx="504825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Fuerzas militares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CBC0D18-4048-4BFB-9C6A-94D6A9ECE850}"/>
              </a:ext>
            </a:extLst>
          </p:cNvPr>
          <p:cNvSpPr>
            <a:spLocks noGrp="1"/>
          </p:cNvSpPr>
          <p:nvPr/>
        </p:nvSpPr>
        <p:spPr>
          <a:xfrm>
            <a:off x="514350" y="2152650"/>
            <a:ext cx="5048250" cy="2857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El Ejército de África y una parte decisiva de la oficialidad de combate apoyan a los sublevados. La Guardia Civil queda dividida. La Guardia de Asalto permanece mayoritariamente leal. La República conserva buena parte de la aviación y la mayoría de los buques gracias a sus tripulaciones.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E55FA6B-4600-4BD4-819A-34B671B3A888}"/>
              </a:ext>
            </a:extLst>
          </p:cNvPr>
          <p:cNvSpPr>
            <a:spLocks noGrp="1"/>
          </p:cNvSpPr>
          <p:nvPr/>
        </p:nvSpPr>
        <p:spPr>
          <a:xfrm>
            <a:off x="6172200" y="1743075"/>
            <a:ext cx="504825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Territorios y recursos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5E52DAF6-5A28-438E-AF5C-D98236BAEBA2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857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Los sublevados dominan Castilla y León, Galicia, Navarra, amplias zonas de Aragón y Andalucía, Canarias y Marruecos. La República conserva Madrid, Cataluña, el litoral mediterráneo y los núcleos industriales de Asturias y Vizcaya.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28248" y="4972050"/>
            <a:ext cx="1545404" cy="13335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EB2DDA5C-1A7C-46FC-90AE-459C4F94623D}"/>
              </a:ext>
            </a:extLst>
          </p:cNvPr>
          <p:cNvSpPr>
            <a:spLocks noGrp="1"/>
          </p:cNvSpPr>
          <p:nvPr/>
        </p:nvSpPr>
        <p:spPr>
          <a:xfrm>
            <a:off x="9144000" y="5314950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El territorio inicial condiciona la estrategia de los dos bandos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07DA7E1-B580-4B1C-9730-673CEC7697FD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4B32F8D-BCFC-45E0-8C32-BAB9E8167F4A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82685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FF388C7-7C12-4AAA-83E6-9A03FF2EC32A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2 · DESARROLLO MILITAR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75083B8-884E-44DF-B891-61B837485B90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Las cinco etapas de la Guerra Civil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0C04630-CC4A-4CC3-8F3A-9CBF12334A1C}"/>
              </a:ext>
            </a:extLst>
          </p:cNvPr>
          <p:cNvSpPr>
            <a:spLocks noGrp="1"/>
          </p:cNvSpPr>
          <p:nvPr/>
        </p:nvSpPr>
        <p:spPr>
          <a:xfrm>
            <a:off x="552450" y="1571625"/>
            <a:ext cx="619125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I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A89CE71-9A91-4B88-8412-D9448BBC83A0}"/>
              </a:ext>
            </a:extLst>
          </p:cNvPr>
          <p:cNvSpPr>
            <a:spLocks noGrp="1"/>
          </p:cNvSpPr>
          <p:nvPr/>
        </p:nvSpPr>
        <p:spPr>
          <a:xfrm>
            <a:off x="1381125" y="1552575"/>
            <a:ext cx="5715000" cy="3524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Paso del Estrecho y guerra de columnas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6DD9365-54A5-4BA0-B3AD-292115CDF209}"/>
              </a:ext>
            </a:extLst>
          </p:cNvPr>
          <p:cNvSpPr>
            <a:spLocks noGrp="1"/>
          </p:cNvSpPr>
          <p:nvPr/>
        </p:nvSpPr>
        <p:spPr>
          <a:xfrm>
            <a:off x="7620000" y="1571625"/>
            <a:ext cx="2857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rPr>
              <a:t>julio–septiembre 1936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BC500FE-2825-42D7-AD12-8A3B3E40F415}"/>
              </a:ext>
            </a:extLst>
          </p:cNvPr>
          <p:cNvSpPr>
            <a:spLocks noGrp="1"/>
          </p:cNvSpPr>
          <p:nvPr/>
        </p:nvSpPr>
        <p:spPr>
          <a:xfrm>
            <a:off x="552450" y="2457450"/>
            <a:ext cx="619125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II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9756E75-C1E5-40BD-8E10-1B5F1F400EFA}"/>
              </a:ext>
            </a:extLst>
          </p:cNvPr>
          <p:cNvSpPr>
            <a:spLocks noGrp="1"/>
          </p:cNvSpPr>
          <p:nvPr/>
        </p:nvSpPr>
        <p:spPr>
          <a:xfrm>
            <a:off x="1381125" y="2438400"/>
            <a:ext cx="5715000" cy="3524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Campaña de Madrid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C6B7F2A-26B2-4FFA-B123-77BBFC0F3E98}"/>
              </a:ext>
            </a:extLst>
          </p:cNvPr>
          <p:cNvSpPr>
            <a:spLocks noGrp="1"/>
          </p:cNvSpPr>
          <p:nvPr/>
        </p:nvSpPr>
        <p:spPr>
          <a:xfrm>
            <a:off x="7620000" y="2457450"/>
            <a:ext cx="2857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rPr>
              <a:t>octubre 1936–marzo 1937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16C14FC-FD8A-443A-82BB-CE1A181DE5E9}"/>
              </a:ext>
            </a:extLst>
          </p:cNvPr>
          <p:cNvSpPr>
            <a:spLocks noGrp="1"/>
          </p:cNvSpPr>
          <p:nvPr/>
        </p:nvSpPr>
        <p:spPr>
          <a:xfrm>
            <a:off x="552450" y="3343275"/>
            <a:ext cx="619125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III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5115127-BAAF-4EF1-BF44-99EF2E333A6A}"/>
              </a:ext>
            </a:extLst>
          </p:cNvPr>
          <p:cNvSpPr>
            <a:spLocks noGrp="1"/>
          </p:cNvSpPr>
          <p:nvPr/>
        </p:nvSpPr>
        <p:spPr>
          <a:xfrm>
            <a:off x="1381125" y="3324225"/>
            <a:ext cx="5715000" cy="3524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Campaña del norte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7A36644-60A8-46AE-A111-30ABB5C64EF1}"/>
              </a:ext>
            </a:extLst>
          </p:cNvPr>
          <p:cNvSpPr>
            <a:spLocks noGrp="1"/>
          </p:cNvSpPr>
          <p:nvPr/>
        </p:nvSpPr>
        <p:spPr>
          <a:xfrm>
            <a:off x="7620000" y="3343275"/>
            <a:ext cx="2857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rPr>
              <a:t>marzo–octubre 1937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2161317-4D9B-4207-BFB8-58722A7E2841}"/>
              </a:ext>
            </a:extLst>
          </p:cNvPr>
          <p:cNvSpPr>
            <a:spLocks noGrp="1"/>
          </p:cNvSpPr>
          <p:nvPr/>
        </p:nvSpPr>
        <p:spPr>
          <a:xfrm>
            <a:off x="552450" y="4229100"/>
            <a:ext cx="619125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IV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3ADA5EE-F86C-4038-A746-F9FD0C0EC603}"/>
              </a:ext>
            </a:extLst>
          </p:cNvPr>
          <p:cNvSpPr>
            <a:spLocks noGrp="1"/>
          </p:cNvSpPr>
          <p:nvPr/>
        </p:nvSpPr>
        <p:spPr>
          <a:xfrm>
            <a:off x="1381125" y="4210050"/>
            <a:ext cx="5715000" cy="3524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Campaña de Aragón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D7FF9E4-BBE2-45BB-A972-0D61F916AEE8}"/>
              </a:ext>
            </a:extLst>
          </p:cNvPr>
          <p:cNvSpPr>
            <a:spLocks noGrp="1"/>
          </p:cNvSpPr>
          <p:nvPr/>
        </p:nvSpPr>
        <p:spPr>
          <a:xfrm>
            <a:off x="7620000" y="4229100"/>
            <a:ext cx="2857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rPr>
              <a:t>diciembre 1937–noviembre 1938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557F3F12-F732-418C-B1D9-AA83FA268465}"/>
              </a:ext>
            </a:extLst>
          </p:cNvPr>
          <p:cNvSpPr>
            <a:spLocks noGrp="1"/>
          </p:cNvSpPr>
          <p:nvPr/>
        </p:nvSpPr>
        <p:spPr>
          <a:xfrm>
            <a:off x="552450" y="5114925"/>
            <a:ext cx="619125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V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5235626-9EE3-450A-AAA4-44FC8B35139A}"/>
              </a:ext>
            </a:extLst>
          </p:cNvPr>
          <p:cNvSpPr>
            <a:spLocks noGrp="1"/>
          </p:cNvSpPr>
          <p:nvPr/>
        </p:nvSpPr>
        <p:spPr>
          <a:xfrm>
            <a:off x="1381125" y="5095875"/>
            <a:ext cx="5715000" cy="3524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Derrota y descomposición final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D20126FA-4554-4139-8D5A-5DA881CF4757}"/>
              </a:ext>
            </a:extLst>
          </p:cNvPr>
          <p:cNvSpPr>
            <a:spLocks noGrp="1"/>
          </p:cNvSpPr>
          <p:nvPr/>
        </p:nvSpPr>
        <p:spPr>
          <a:xfrm>
            <a:off x="7620000" y="5114925"/>
            <a:ext cx="2857500" cy="314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rPr>
              <a:t>diciembre 1938–abril 1939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7ACC0BF-9C8B-4A52-A134-B50053FDD3FF}"/>
              </a:ext>
            </a:extLst>
          </p:cNvPr>
          <p:cNvSpPr>
            <a:spLocks noGrp="1"/>
          </p:cNvSpPr>
          <p:nvPr/>
        </p:nvSpPr>
        <p:spPr>
          <a:xfrm>
            <a:off x="552450" y="6191250"/>
            <a:ext cx="10572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La resistencia de Madrid impide una victoria rápida y obliga a los sublevados a trasladar el esfuerzo principal al norte y después al frente oriental.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E302D8BF-CAD8-4E91-8577-14070B064150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0BFF138E-C2C6-4D74-96DA-FB6B1E3E5BDB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780309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59BC28BE-7A98-4B71-A096-99BA41FFB7FA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2.1 · PRIMERA ETAPA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BCA1122-3D87-4140-96DC-EE511F89EEDC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Paso del Estrecho y guerra de columnas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43C9BEC-A3F0-42FD-9B64-149164E973CE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El puente aéreo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EC349C7-2F90-4BAD-8A8C-50A78220AEEA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Alemania e Italia ayudan a trasladar el Ejército de África desde Marruecos. Los convoyes marítimos completan el traslado a Andalucía.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F1E4EED-925A-4751-A64D-3125727987AD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Avance por Extremadura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0E0A32F-836E-4CA1-8DCA-B6D717BDD784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Yagüe toma Badajoz el 14 de agosto. La operación une las zonas rebeldes del norte y del sur y va acompañada de una fuerte represión.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1294B5B-01AD-4796-8488-E833579C4825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La sierra y Toledo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5B8E5CA-76CF-44B0-A58C-9C651B054938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Somosierra y Alto del León se estabilizan. En septiembre, Franco desvía fuerzas a Toledo y Varela libera el Alcázar el día 27.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1970016"/>
            <a:ext cx="4476750" cy="3165617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E3C88519-5B89-4D3C-9D41-46787208414A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El Ejército de África aporta experiencia y capacidad ofensiva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D6AAE51-8804-40DC-BC04-8F66BD058384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9A61FF4-6B8E-4056-9BCC-00AC02DD77F8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30962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F95A70FF-ABAA-4E1D-A0A7-9B11B229A96D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2.2 · SEGUNDA ETAPA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221228A8-EFE0-4DA2-95E9-E0C04E9DDF3B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Campaña de Madrid, octubre de 1936 a marzo de 1937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73B527C-AF9E-42F1-B01B-ECB76CD761DB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Un objetivo político y militar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D4EE8BF-B31C-4B41-8A13-8C57988BD483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Madrid es la capital republicana. Su conquista podría decidir la guerra, pero la resistencia transforma la campaña en una lucha prolongada.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B88FD71-B37E-47CF-99AA-3C0938742A5F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Defensa republicana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22489C1-795D-49EF-A43B-8B24915A1E3F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El Gobierno se traslada a Valencia el 6 de noviembre. Miaja preside la Junta de Defensa y Vicente Rojo organiza el Estado Mayor.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8F0C1844-2075-4AE6-A7D9-0350FAB42940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Una ciudad movilizada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4A26DFE-9C62-457B-8D28-08421CF12037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Casa de Campo, el Manzanares y la Ciudad Universitaria concentran los combates. Las Brigadas Internacionales llegan en noviembre.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1874044"/>
            <a:ext cx="4476750" cy="3357563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27E2E33-2297-4F71-8048-CBEA50B20AB7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La campaña combina asalto urbano y maniobras de cerco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301349F-DF73-4DE7-BC6A-1BD43687DD8B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FB6EFC6-A929-4531-979F-D79B882F7263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119956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402FB32-5337-432D-BB84-6178C1F7B2CA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2.2 · CAMPAÑA DE MADRID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0EEE611-34DD-4969-AC8B-53D73CE2975E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batalla de Madrid y las operaciones de cerco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66EA4522-23B4-4E1E-B952-0B613514ECB2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Batalla de la carretera de La Coruña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796FE86-F5A5-438F-9DD0-D0FA53A890E1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Entre noviembre de 1936 y enero de 1937, las operaciones sobre Pozuelo, Boadilla, Las Rozas y Majadahonda buscan aislar el noroeste de la capital.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DF8D746-AB22-4DEE-B429-B6821E980051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Batalla del Jarama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23D864C-7B0E-4741-8D8B-E257A0FC425D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En febrero de 1937, los sublevados intentan cortar la carretera de Valencia. La resistencia republicana y brigadista impide cerrar el cerco. Es una de las batallas más sangrientas de la guerra.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2E89B0D-AE2D-4664-93B6-2BFFE6596546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Batalla de Guadalajara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813D3B0-83B7-48B5-9B2C-97384C3EAEAC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En marzo, el CTV italiano ataca desde el nordeste. El contraataque republicano provoca su retirada y constituye una de las victorias más claras de la República.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2226588"/>
            <a:ext cx="4476750" cy="265247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10CC66E3-F285-42F8-8ECE-87494E562D59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La carretera de Valencia forma parte de la batalla del Jarama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F6498D2-BA4E-4D08-A385-5627A12BD923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9400B8D-0477-4003-888A-C557A3BF3937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32401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3F25B621-6AA9-453F-A5ED-8BB8711F1C1D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2.2 · MADRID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10162FD-853E-4EF9-8CD3-A26E421290DE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Una victoria defensiva con un coste enorme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C58790F-403D-4EEA-B687-B022B1AA49A2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La defensa de noviembre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1313062-54BA-4898-8859-235B274B5838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Las tropas regulares, los milicianos, las fuerzas de seguridad y los voluntarios internacionales impiden la conquista de la capital.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B3212A7-F0C6-4F1E-B793-30CF8388FC32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La población civil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AC7E821-85C7-4084-AF5B-76794C5E51E6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Los bombardeos, las fortificaciones y la asistencia sanitaria convierten a la ciudad en un frente y una retaguardia al mismo tiempo.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FF3244A-8E74-455F-872A-EBD9C575F0FD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El resultado estratégico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52040D1-C58E-4C42-AE4E-871BCBA3105A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Los sublevados abandonan el asalto directo. Franco desplaza el esfuerzo principal hacia el norte, donde se encuentran la industria y los recursos mineros.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1962544"/>
            <a:ext cx="4476750" cy="3180562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58BADB9D-4719-4783-8805-522B7AD0D7D4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Madrid resiste y la guerra se prolonga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034136C-6958-41E1-A7C8-30B372C72F71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1206F6A-4401-460D-9CDA-58FBBD956E3D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420083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DA45F1A5-0444-4292-A705-71DAA0791472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2.3 · TERCERA ETAPA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3D100A5-4C69-4332-AFC8-524DA27B50B1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Campaña del norte, marzo a octubre de 1937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42E8031-CE58-4E4E-B0FA-6E34C2FABADB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La ofensiva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4D06AF6-6009-4F42-9A7D-B4C0948A50ED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Comienza el 31 de marzo en Vizcaya. Gernika es bombardeada el 26 de abril. Bilbao cae en junio, Santander en agosto y Asturias en octubre.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96C9199-EF36-40C8-97FD-C24F3495CFAA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Pérdida de recursos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BD94BE4F-2EC5-4359-9A9A-2E0E8A21AE09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República pierde población, puertos, industria y minería. Los sublevados pueden trasladar tropas y material a otros frentes.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0344F87-8256-49EE-8358-332528FA227A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Ofensivas de distracción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C2A2636-C22D-4147-B599-D0F29DD3D144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Brunete, en julio, y Belchite, entre agosto y septiembre, intentan aliviar la presión sin evitar la caída del norte.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2267592"/>
            <a:ext cx="4476750" cy="2570465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D605DD28-1E7C-4D1C-8B22-826557EB0D10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El norte industrial queda bajo control sublevado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62715D3-068C-4891-9335-C4269D09BA8D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15A34A1-B232-482C-9F67-35E9B1731ED9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051319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DB531929-8E09-4C1A-BE56-B070AF24D69D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2.4 · CUARTA ETAPA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43C8879-75E2-4BC0-B091-B4B4D15BAB39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Campaña de Aragón: Teruel y la ofensiva de 1938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EF57E07-D230-4D20-8718-8CBF547F4926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Batalla de Teruel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913F4BD-12E0-47A9-82D2-6E0663B47AEF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Diciembre de 1937 a febrero de 1938. La República conquista inicialmente la ciudad, pero la contraofensiva franquista la recupera en febrero.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FA25A16-F96A-4EDA-B3FB-41772A4C0226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Ofensiva de Aragón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B9BAC28-AA1E-4B9E-8D35-6B1181FD1511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En marzo y abril de 1938, el avance franquista llega al Mediterráneo por Vinaròs y divide en dos la zona republicana. Cataluña queda aislada del centro y Levante.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196D24D-EF83-4ADB-A952-87DEB262807E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Un cambio decisivo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CF08FEC6-8125-4540-A108-D6AEB4B2BA8C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El ejército franquista gana iniciativa y superioridad material. La ofensiva hacia Valencia no consigue tomar la ciudad.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1833493"/>
            <a:ext cx="4476750" cy="3438663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D720C82F-AF13-4F06-A7CF-C1612C9850A4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Teruel y Aragón desgastan gravemente a la República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9368D3E-1837-4702-AA65-1CA75435D809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72D62BC-DA71-42D3-816F-E50F88FD91B1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99874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64A724F-6825-4ECA-ABA5-FFA2D077F995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2.4 · CUARTA ETAPA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13B45D1-B0E3-4AB2-BE39-BA8EF2F6F42E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batalla del Ebro, julio a noviembre de 1938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FBE1D00-700E-46A0-A8D4-5B43DD581E3F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La ofensiva republicana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65D9298-0D80-4845-B518-DE9536922970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El Ejército del Ebro cruza el río el 25 de julio para aliviar la presión sobre Levante y recuperar la iniciativa.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AD5E644-0C28-4E97-808A-48D50CD5B020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Una batalla de desgaste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6C65243-D8D4-42F9-AD10-4D5A46DBBAD7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sorpresa inicial no compensa la superioridad aérea y artillera franquista. La lucha se prolonga durante casi cuatro meses.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9955F6E-ED66-4527-BBC9-B084E43DE992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El desenlace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1D48CAC-68DD-46DD-89E0-24D6BEAAA986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retirada republicana, el 16 de noviembre, deja pérdidas difíciles de reponer. Es una de las batallas más importantes y sangrientas de la guerra.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1874044"/>
            <a:ext cx="4476750" cy="3357563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10E3860-1147-43BD-AFE4-8DBDE1A95F21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Éxito inicial republicano y derrota final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A6E7A58-813E-47FF-8277-94B944F6C9EF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0983D91-72ED-4C78-8845-95364693B48B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01349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2B091217-5025-4EC9-B60C-00D8C4536408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2.5 · QUINTA ETAPA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EC4BE29-7283-418C-AC23-595C49877D63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Derrota y descomposición final de la República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BD34BFD-E9C4-44C7-ADC3-B710DA6130E9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Cataluña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0E8261C-D3FC-42B6-A74D-78517E23D022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ofensiva empieza en diciembre de 1938. Barcelona cae el 26 de enero de 1939 y la ocupación alcanza la frontera francesa en febrero.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729BA60-71D2-4C2A-8E34-FC8CB8B32D97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La crisis interna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8C0BDD05-DE14-48D1-8392-7F6351A774F3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En marzo, el coronel Casado se subleva contra Negrín para buscar una paz negociada. Los combates internos aceleran la descomposición.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897C22E-CDD8-4B0C-8633-AA8C17D6907E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El final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26A849B-B46E-476E-9698-D5DEA8D739CF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Madrid cae el 28 de marzo, Valencia el 30 y el parte franquista del 1 de abril declara terminada la guerra.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2271100"/>
            <a:ext cx="4476750" cy="256345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3DA6878F-21D9-4F57-9E60-8B1EB3AE3F50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La derrota militar conduce al exilio y a la dictadura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D69C832-5E0B-4DDD-B33E-15CC6F1AFEF8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B978307E-C47B-4870-B775-DE635DAB5B9D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1030393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CEA74E9A-D0FB-4F26-8E17-21D3B74023E7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3 · EVOLUCIÓN POLÍTICA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E267E34-9654-43AD-8B3F-6861F7CAA64C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zona republicana: revolución y reconstrucción del Estado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1F98503-5382-4707-84BE-7047F891EA2A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Verano de 1936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0F8AF795-E48F-4E76-A712-68FA5D76D889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El golpe debilita la autoridad estatal. Comités revolucionarios, colectivizaciones y milicias ocupan un espacio central, sobre todo en zonas anarquistas.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B4BF6FD-6876-4182-8F18-0C8D4344D202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Largo Caballero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75CF733F-819A-4D20-8E59-4881A76C8C42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Desde septiembre de 1936 impulsa el Ejército Popular y la recuperación del control gubernamental. En noviembre incorpora ministros anarquistas.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9AFAE72-65FE-4EC2-89CA-8E825B2D9A8B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Negrín y la resistencia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2D6D4E4-BA0F-456F-BDA0-F28109A0B174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Tras mayo de 1937, Negrín refuerza la centralización, la producción de guerra y la resistencia. El PCE gana influencia, pero la coalición republicana sigue siendo plural.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598837" y="1695450"/>
            <a:ext cx="3680877" cy="371475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F11BCE8D-CAFD-41E3-9A0A-BA90A4BA40B5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La República combina guerra, revolución y reconstrucción estatal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8FFE742-E00F-48A8-8F84-8FB1D75F294F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716F33F-A8E0-47D5-85C6-C0B934AB9D98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521941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DF2C5D91-39BB-4683-B698-AC26ACF83C81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3 · EVOLUCIÓN POLÍTICA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0018FE9-66BC-4664-9261-940B1FC0B3AC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zona sublevada: concentración del poder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76D44EB-37EF-4C38-B3C8-85A4D891397D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Jefatura de Franco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9FEF398-0C37-4694-B4C4-A1FF7402B43E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Franco asume la jefatura política y militar el 1 de octubre de 1936, antes de la muerte de Mola. La Junta de Defensa queda subordinada.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75070A8-8876-43EE-9366-00E1915763B7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Unificación de 1937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75CBE5F-7478-4F45-9909-AC5DB5142F63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El Decreto de Unificación integra por la fuerza falangistas y carlistas en FET y de las JONS. Se elimina la autonomía de las fuerzas políticas aliadas.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DFAE3DD-7E11-4A50-8FA2-57EB6F3005F6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Un Estado autoritario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66C4C0C-E093-4E5A-B0BB-E01F7C0C66F7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El Gobierno de 1938 y el Fuero del Trabajo consolidan las bases de la dictadura. La represión sistemática acompaña la construcción del nuevo poder.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1759255"/>
            <a:ext cx="4476750" cy="358713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F12B4160-B974-4A3E-BCD9-831F981357E4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El mando militar se transforma en una dictadura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CDDFF40-8B03-4D22-A2C9-C42F600835CD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170C2E60-23E8-4B45-A164-D3DCA393D4BF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146969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B20A3302-1F36-4B32-81CF-C3EA19D1FD15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4 · DIMENSIÓN INTERNACIONAL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8B5FD77-D23F-4B6B-A840-5175CAC70F12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Alemania, Italia, Portugal y la no intervención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D5D294D-99AC-461D-9C6F-53BF0456E5F0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Alemania nazi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5D0800D2-253B-45C1-8922-6BAB88A7613F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Transportes aéreos, material, asesores y la Legión Cóndor. Participa en el bombardeo de Gernika junto con la aviación italiana.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B186039-8B30-44B9-9C63-2283B1EBBEF9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Italia fascista y Portugal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FD75B7F-19AC-4C78-856E-1817F0E2B543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Mussolini envía el CTV y la Aviazione Legionaria. Salazar facilita tránsito, suministros y apoyo diplomático. Estas ayudas tienen costes y objetivos estratégicos.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4B6011A5-E9D8-4777-BC00-AEE40C7F8DBC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Francia, Reino Unido y no intervención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A25BCB8-D5BE-4CDA-BF9E-10174830811A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El Comité de Londres limita formalmente las armas para ambos bandos. La falta de control favorece a los sublevados, mientras la República queda aislada.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2407690"/>
            <a:ext cx="4476750" cy="2290269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29A3A832-64F7-4652-A573-C2296C47ECB6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La no intervención funciona de manera desigual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B2A3B14-5BB0-4300-AF8B-3DF05E95A56E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5C9BB09-F423-424A-B4C4-E16CB01BF9E9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870822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9BAD4EDF-A0CA-407C-855F-AA842671E347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4 · DIMENSIÓN INTERNACIONAL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2DDE7B8-E34E-4990-9FE4-A93CE8BE24A8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ayuda a la República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CA2062F5-827E-4E11-8D4E-BF122109D87A}"/>
              </a:ext>
            </a:extLst>
          </p:cNvPr>
          <p:cNvSpPr>
            <a:spLocks noGrp="1"/>
          </p:cNvSpPr>
          <p:nvPr/>
        </p:nvSpPr>
        <p:spPr>
          <a:xfrm>
            <a:off x="514350" y="1743075"/>
            <a:ext cx="504825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La Unión Soviética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E3766E78-CFBB-4DD6-ABD2-0ACF5B2B5E8F}"/>
              </a:ext>
            </a:extLst>
          </p:cNvPr>
          <p:cNvSpPr>
            <a:spLocks noGrp="1"/>
          </p:cNvSpPr>
          <p:nvPr/>
        </p:nvSpPr>
        <p:spPr>
          <a:xfrm>
            <a:off x="514350" y="2152650"/>
            <a:ext cx="5048250" cy="2857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Desde octubre de 1936 envía carros T-26, aviones, pilotos, técnicos y asesores. La República paga los suministros con reservas de oro trasladadas a la URSS y con compras internacionales. La ayuda es esencial, pero también refuerza la dependencia política y la influencia del PCE.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CD4324B-BBC3-4A96-9E7A-7243143C0232}"/>
              </a:ext>
            </a:extLst>
          </p:cNvPr>
          <p:cNvSpPr>
            <a:spLocks noGrp="1"/>
          </p:cNvSpPr>
          <p:nvPr/>
        </p:nvSpPr>
        <p:spPr>
          <a:xfrm>
            <a:off x="6172200" y="1743075"/>
            <a:ext cx="504825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México y la solidaridad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7009062-C7B4-4D52-9C64-17A82ECAFC69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857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México presta apoyo diplomático y material. Voluntarios de numerosos países llegan a España. La solidaridad internacional convive con una política de Estados condicionada por sus intereses.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172200" y="4990070"/>
            <a:ext cx="2857500" cy="129745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9481EEBB-12EC-47A8-B4BC-DFA9D9E11D55}"/>
              </a:ext>
            </a:extLst>
          </p:cNvPr>
          <p:cNvSpPr>
            <a:spLocks noGrp="1"/>
          </p:cNvSpPr>
          <p:nvPr/>
        </p:nvSpPr>
        <p:spPr>
          <a:xfrm>
            <a:off x="9144000" y="5314950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Los suministros soviéticos no fueron gratuitos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0AE6CD8-C13C-4781-BA48-A8CAE5F7A024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23E16AC-FDED-434B-BC85-5DDBBAD7F7F6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58180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709E8912-66FC-463B-9597-63A907AAB881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4.1 · BRIGADAS INTERNACIONALES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10F5131F-D4BE-490A-8869-90C8D7CFA703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Voluntarios antifascistas en España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23CAB1C1-DB7B-4FF5-AB32-9BFC3C2F43A1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Organización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48E95488-EA37-494B-B059-1D63E013B766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Se forman desde el otoño de 1936 con autorización republicana y papel central de la Komintern. Albacete se convierte en su principal centro de organización.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BB4D278-E2BA-4CB5-86FB-1663E26CCA13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Procedencias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D94048C-E23C-444D-AFAD-5E08E1D79696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Llegan voluntarios de más de cincuenta países. Destacan franceses, italianos, alemanes, británicos, estadounidenses y latinoamericanos.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1DE4D079-9A06-4DA1-AC9D-24C24C1A1D9E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Madrid y las grandes batallas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8C832EF-72C3-4E52-B27C-D0FC63448065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Participan en Madrid, Jarama, Guadalajara, Brunete, Aragón y el Ebro. Su aportación militar y moral es importante, aunque la mayoría de los combatientes republicanos son españoles.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1874044"/>
            <a:ext cx="4476750" cy="3357563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7AF3DC5C-0694-41E0-B4D6-AA7DD87F23C2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Un voluntariado internacional antifascista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A1DDD40-8964-4051-A293-7F3CE2A4D710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7E39FE1-2F74-47C9-B755-41DFF7121945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293846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D971DC5D-F44E-46FC-89F0-B846AA259B47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5 · DERROTA Y EXILIO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4340155-9988-430C-8F28-4ECCCBF88B66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Retirada y los campos del sur de Francia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B82494B7-D4E7-47C9-97EA-E5939E851B00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Éxodo de 1939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09BAE5A-AA6F-4381-95B0-16F7C757D889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caída de Cataluña provoca la salida hacia Francia de unas 450.000 personas entre soldados, familias y civiles.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117F04B3-D3BE-4FE2-A432-D523C1767E5B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Argelès-sur-Mer y otros campos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654CF74-DB88-4E11-B67C-32B93D604FB3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Las autoridades francesas internan a muchos refugiados en playas y campos como Argelès-sur-Mer, Saint-Cyprien y Le Barcarès. Las condiciones iniciales son muy precarias.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8CB3B8D-348A-4928-ACDC-B47145816A38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Una acogida contradictoria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A0DF33F-76BC-4C08-95B8-83C680CE7E17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Hay ayuda de organizaciones y particulares, pero también vigilancia, desarme, internamiento y trabajo obligatorio. El exilio se convierte en una experiencia política y social duradera.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1994916"/>
            <a:ext cx="4476750" cy="3115818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05C236D1-0904-48A3-A9A3-7D9D792870B7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La frontera no significa el final de la guerra para los refugiados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AC7222E9-26E5-45EE-BB78-DC3DE562FFD4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59C5599-A131-4A2A-93AC-A34DFCB972CF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89003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03376383-231A-4478-B371-84972A37DE62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5.1 · PRESENCIA EN FRANCIA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6DF5CB1-1EC5-42C7-A7AA-55675D380A77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Del internamiento a la Resistencia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BFF83EA-42D7-4992-85AC-ECD55ACE352D}"/>
              </a:ext>
            </a:extLst>
          </p:cNvPr>
          <p:cNvSpPr>
            <a:spLocks noGrp="1"/>
          </p:cNvSpPr>
          <p:nvPr/>
        </p:nvSpPr>
        <p:spPr>
          <a:xfrm>
            <a:off x="514350" y="1743075"/>
            <a:ext cx="504825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Francia durante la guerra mundial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1502990-28E9-4C69-B1D0-AA8A40F1086D}"/>
              </a:ext>
            </a:extLst>
          </p:cNvPr>
          <p:cNvSpPr>
            <a:spLocks noGrp="1"/>
          </p:cNvSpPr>
          <p:nvPr/>
        </p:nvSpPr>
        <p:spPr>
          <a:xfrm>
            <a:off x="514350" y="2152650"/>
            <a:ext cx="5048250" cy="2857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Tras 1940, muchos españoles son incorporados a compañías de trabajadores extranjeros, a la Legión o a unidades de la Resistencia. Otros son deportados a campos nazis, especialmente Mauthausen.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E2B74BBB-39AB-43C4-86CA-5B1A7A91B188}"/>
              </a:ext>
            </a:extLst>
          </p:cNvPr>
          <p:cNvSpPr>
            <a:spLocks noGrp="1"/>
          </p:cNvSpPr>
          <p:nvPr/>
        </p:nvSpPr>
        <p:spPr>
          <a:xfrm>
            <a:off x="6172200" y="1743075"/>
            <a:ext cx="5048250" cy="333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Memoria y continuidad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9EC97A7-A6C1-4D0A-BCA6-A63004B47BEE}"/>
              </a:ext>
            </a:extLst>
          </p:cNvPr>
          <p:cNvSpPr>
            <a:spLocks noGrp="1"/>
          </p:cNvSpPr>
          <p:nvPr/>
        </p:nvSpPr>
        <p:spPr>
          <a:xfrm>
            <a:off x="6172200" y="2152650"/>
            <a:ext cx="5048250" cy="2857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Rivesaltes recuerda la evolución de los campos de internamiento. La experiencia republicana enlaza con la lucha contra el nazismo, pero las trayectorias de los exiliados son diversas.</a:t>
            </a:r>
          </a:p>
        </p:txBody>
      </p:sp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61865" y="4972050"/>
            <a:ext cx="1878169" cy="13335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95021F7-F321-4457-BE18-391D556F2937}"/>
              </a:ext>
            </a:extLst>
          </p:cNvPr>
          <p:cNvSpPr>
            <a:spLocks noGrp="1"/>
          </p:cNvSpPr>
          <p:nvPr/>
        </p:nvSpPr>
        <p:spPr>
          <a:xfrm>
            <a:off x="9144000" y="5314950"/>
            <a:ext cx="247650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El exilio español continúa durante la Segunda Guerra Mundial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374E3AC-F318-47AC-B11A-D7329B8FDE37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07899BEB-6D62-4C04-86E2-39F4FF3CFB4D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70205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FEE540E3-FD6D-4083-BB26-32B1C8CA2F3D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5.2 · EPÍLOGO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992CBB9-FDE3-4A73-A17C-84492179CDE2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Nueve y la liberación de París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F133B39-904D-4350-9C85-08BE8DED7610}"/>
              </a:ext>
            </a:extLst>
          </p:cNvPr>
          <p:cNvSpPr>
            <a:spLocks noGrp="1"/>
          </p:cNvSpPr>
          <p:nvPr/>
        </p:nvSpPr>
        <p:spPr>
          <a:xfrm>
            <a:off x="514350" y="16764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Una unidad francesa con memoria española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FA2AB5A7-A022-4F61-A1C7-FC0536748797}"/>
              </a:ext>
            </a:extLst>
          </p:cNvPr>
          <p:cNvSpPr>
            <a:spLocks noGrp="1"/>
          </p:cNvSpPr>
          <p:nvPr/>
        </p:nvSpPr>
        <p:spPr>
          <a:xfrm>
            <a:off x="514350" y="20193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La 9.ª compañía del Regimiento de Marcha del Chad, integrada en la 2.ª División Blindada de Leclerc, estaba formada en gran parte por republicanos españoles.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7DFCD6D-1C64-4C38-89FB-8ED3C9665F4B}"/>
              </a:ext>
            </a:extLst>
          </p:cNvPr>
          <p:cNvSpPr>
            <a:spLocks noGrp="1"/>
          </p:cNvSpPr>
          <p:nvPr/>
        </p:nvSpPr>
        <p:spPr>
          <a:xfrm>
            <a:off x="514350" y="302895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24 de agosto de 1944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A734444-0820-4D79-983F-3F8000D9D650}"/>
              </a:ext>
            </a:extLst>
          </p:cNvPr>
          <p:cNvSpPr>
            <a:spLocks noGrp="1"/>
          </p:cNvSpPr>
          <p:nvPr/>
        </p:nvSpPr>
        <p:spPr>
          <a:xfrm>
            <a:off x="514350" y="337185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Los hombres de La Nueve fueron de los primeros soldados aliados en entrar en París y llegaron al Ayuntamiento. La liberación se completó el día siguiente.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9E542DC-6CE2-4957-9A18-EF81A7F0D4BB}"/>
              </a:ext>
            </a:extLst>
          </p:cNvPr>
          <p:cNvSpPr>
            <a:spLocks noGrp="1"/>
          </p:cNvSpPr>
          <p:nvPr/>
        </p:nvSpPr>
        <p:spPr>
          <a:xfrm>
            <a:off x="514350" y="4381500"/>
            <a:ext cx="6019800" cy="295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 i="0">
                <a:solidFill>
                  <a:srgbClr val="8E3E42"/>
                </a:solidFill>
                <a:latin typeface="Bitstream Charter"/>
                <a:ea typeface="Bitstream Charter"/>
                <a:cs typeface="Bitstream Charter"/>
              </a:rPr>
              <a:t>Una esperanza frustrada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CCEF3CB-4241-492D-A2A8-E4391EA0D847}"/>
              </a:ext>
            </a:extLst>
          </p:cNvPr>
          <p:cNvSpPr>
            <a:spLocks noGrp="1"/>
          </p:cNvSpPr>
          <p:nvPr/>
        </p:nvSpPr>
        <p:spPr>
          <a:xfrm>
            <a:off x="514350" y="4724400"/>
            <a:ext cx="6019800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20313A"/>
                </a:solidFill>
                <a:latin typeface="Bitstream Charter"/>
                <a:ea typeface="Bitstream Charter"/>
                <a:cs typeface="Bitstream Charter"/>
              </a:rPr>
              <a:t>Vencer al nazismo alimentó la esperanza de acabar con Franco. Las potencias vencedoras mantuvieron, sin embargo, la dictadura española. Este episodio se desarrollará en un epílogo específico.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00900" y="1963579"/>
            <a:ext cx="4476750" cy="3178493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5900E2E3-EE78-4E3A-8492-7DCF9C39E113}"/>
              </a:ext>
            </a:extLst>
          </p:cNvPr>
          <p:cNvSpPr>
            <a:spLocks noGrp="1"/>
          </p:cNvSpPr>
          <p:nvPr/>
        </p:nvSpPr>
        <p:spPr>
          <a:xfrm>
            <a:off x="7200900" y="553402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 i="1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De la guerra de España a la liberación de París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FB32B13-7000-4D83-A790-C2F6E036330B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FB058CB-5F8A-4E0A-9F79-C7C7546F9DFD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647277"/>
                </a:solidFill>
                <a:latin typeface="Bitstream Charter"/>
                <a:ea typeface="Bitstream Charter"/>
                <a:cs typeface="Bitstream Charter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1624915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27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5F1FD06D-3816-4BAE-B7BF-1DF8AE849E74}"/>
              </a:ext>
            </a:extLst>
          </p:cNvPr>
          <p:cNvSpPr>
            <a:spLocks noGrp="1"/>
          </p:cNvSpPr>
          <p:nvPr/>
        </p:nvSpPr>
        <p:spPr>
          <a:xfrm>
            <a:off x="514350" y="257175"/>
            <a:ext cx="1095375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12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BALANCE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93A7459-6B57-4064-8F32-FFA995035CAE}"/>
              </a:ext>
            </a:extLst>
          </p:cNvPr>
          <p:cNvSpPr>
            <a:spLocks noGrp="1"/>
          </p:cNvSpPr>
          <p:nvPr/>
        </p:nvSpPr>
        <p:spPr>
          <a:xfrm>
            <a:off x="514350" y="590550"/>
            <a:ext cx="1104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0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Una guerra española y europea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492D773-B3D6-48A4-8DFA-F5C242C542DC}"/>
              </a:ext>
            </a:extLst>
          </p:cNvPr>
          <p:cNvSpPr>
            <a:spLocks noGrp="1"/>
          </p:cNvSpPr>
          <p:nvPr/>
        </p:nvSpPr>
        <p:spPr>
          <a:xfrm>
            <a:off x="552450" y="1666875"/>
            <a:ext cx="10572750" cy="6953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Guerra Civil surgió del fracaso parcial de un golpe de Estado y se prolongó por la resistencia republicana, la organización militar y la intervención extranjera.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3E05C68-8D71-409E-9190-3334903A6A39}"/>
              </a:ext>
            </a:extLst>
          </p:cNvPr>
          <p:cNvSpPr>
            <a:spLocks noGrp="1"/>
          </p:cNvSpPr>
          <p:nvPr/>
        </p:nvSpPr>
        <p:spPr>
          <a:xfrm>
            <a:off x="571500" y="3048000"/>
            <a:ext cx="1714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1936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575EF202-9DFF-4792-9BF7-C9FB3F957DBA}"/>
              </a:ext>
            </a:extLst>
          </p:cNvPr>
          <p:cNvSpPr>
            <a:spLocks noGrp="1"/>
          </p:cNvSpPr>
          <p:nvPr/>
        </p:nvSpPr>
        <p:spPr>
          <a:xfrm>
            <a:off x="2571750" y="3048000"/>
            <a:ext cx="7905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Sublevación y división territorial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F86801A-2187-4634-893B-83EE558B2DCF}"/>
              </a:ext>
            </a:extLst>
          </p:cNvPr>
          <p:cNvSpPr>
            <a:spLocks noGrp="1"/>
          </p:cNvSpPr>
          <p:nvPr/>
        </p:nvSpPr>
        <p:spPr>
          <a:xfrm>
            <a:off x="571500" y="3943350"/>
            <a:ext cx="1714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1937–1938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9B37E24-2B83-4468-B192-78180C12F4EC}"/>
              </a:ext>
            </a:extLst>
          </p:cNvPr>
          <p:cNvSpPr>
            <a:spLocks noGrp="1"/>
          </p:cNvSpPr>
          <p:nvPr/>
        </p:nvSpPr>
        <p:spPr>
          <a:xfrm>
            <a:off x="2571750" y="3943350"/>
            <a:ext cx="7905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Campañas del norte, Aragón y Ebro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146C869-47EB-40FA-BF23-78B7C432B38A}"/>
              </a:ext>
            </a:extLst>
          </p:cNvPr>
          <p:cNvSpPr>
            <a:spLocks noGrp="1"/>
          </p:cNvSpPr>
          <p:nvPr/>
        </p:nvSpPr>
        <p:spPr>
          <a:xfrm>
            <a:off x="571500" y="4838700"/>
            <a:ext cx="17145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1939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7519B9F-B286-4424-8AFD-397540F9E384}"/>
              </a:ext>
            </a:extLst>
          </p:cNvPr>
          <p:cNvSpPr>
            <a:spLocks noGrp="1"/>
          </p:cNvSpPr>
          <p:nvPr/>
        </p:nvSpPr>
        <p:spPr>
          <a:xfrm>
            <a:off x="2571750" y="4838700"/>
            <a:ext cx="7905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0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Derrota, Retirada, exilio y dictadura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6620E3D3-AFA5-4B8B-BF18-347FC0BA4C12}"/>
              </a:ext>
            </a:extLst>
          </p:cNvPr>
          <p:cNvSpPr>
            <a:spLocks noGrp="1"/>
          </p:cNvSpPr>
          <p:nvPr/>
        </p:nvSpPr>
        <p:spPr>
          <a:xfrm>
            <a:off x="552450" y="5943600"/>
            <a:ext cx="10477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C69D5D"/>
                </a:solidFill>
                <a:latin typeface="Bitstream Charter"/>
                <a:ea typeface="Bitstream Charter"/>
                <a:cs typeface="Bitstream Charter"/>
              </a:rPr>
              <a:t>La historia del conflicto exige distinguir hechos, propaganda, responsabilidades y memorias.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A4BB968-3EFE-42D9-8883-CA594D5615AA}"/>
              </a:ext>
            </a:extLst>
          </p:cNvPr>
          <p:cNvSpPr>
            <a:spLocks noGrp="1"/>
          </p:cNvSpPr>
          <p:nvPr/>
        </p:nvSpPr>
        <p:spPr>
          <a:xfrm>
            <a:off x="495300" y="6534150"/>
            <a:ext cx="61912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rPr>
              <a:t>Miguel Ángel Richart Bernardo · Terminale BFI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26A33673-56A1-48CD-AE7E-15A14C989CFD}"/>
              </a:ext>
            </a:extLst>
          </p:cNvPr>
          <p:cNvSpPr>
            <a:spLocks noGrp="1"/>
          </p:cNvSpPr>
          <p:nvPr/>
        </p:nvSpPr>
        <p:spPr>
          <a:xfrm>
            <a:off x="11477625" y="6534150"/>
            <a:ext cx="3238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00" b="1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 i="0">
                <a:solidFill>
                  <a:srgbClr val="D8CCB9"/>
                </a:solidFill>
                <a:latin typeface="Bitstream Charter"/>
                <a:ea typeface="Bitstream Charter"/>
                <a:cs typeface="Bitstream Charter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73351342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3924</Words>
  <Application>Microsoft Office PowerPoint</Application>
  <DocSecurity>0</DocSecurity>
  <PresentationFormat>Panorámica</PresentationFormat>
  <Paragraphs>331</Paragraphs>
  <Slides>24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7" baseType="lpstr">
      <vt:lpstr>Aptos</vt:lpstr>
      <vt:lpstr>Bitstream Charter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miguel a richart bernardo</cp:lastModifiedBy>
  <cp:revision>1</cp:revision>
  <dcterms:created xsi:type="dcterms:W3CDTF">2026-10-03T23:27:09Z</dcterms:created>
  <dcterms:modified xsi:type="dcterms:W3CDTF">2026-10-03T23:31:34Z</dcterms:modified>
</cp:coreProperties>
</file>