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B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85800"/>
            <a:ext cx="118872" cy="5349240"/>
          </a:xfrm>
          <a:prstGeom prst="rect">
            <a:avLst/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143000"/>
            <a:ext cx="9875520" cy="1417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Aptos"/>
              </a:rPr>
              <a:t>Santuarios
y necrópolis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788920"/>
            <a:ext cx="96012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0" i="0">
                <a:solidFill>
                  <a:srgbClr val="DAE7EB"/>
                </a:solidFill>
                <a:latin typeface="Aptos"/>
              </a:rPr>
              <a:t>De la Prehistoria a la Edad de los Metales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303520"/>
            <a:ext cx="41148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C18A2B"/>
                </a:solidFill>
                <a:latin typeface="Aptos"/>
              </a:rPr>
              <a:t>6e · 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650992"/>
            <a:ext cx="88696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DAE7EB"/>
                </a:solidFill>
                <a:latin typeface="Aptos"/>
              </a:rPr>
              <a:t>Cuevas · monumentos de piedra · tumbas · arqueología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D7E2E7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D7E2E7"/>
                </a:solidFill>
                <a:latin typeface="Aptos"/>
              </a:rPr>
              <a:t>1/15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Dos palabras importantes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Antes de mirar ejemplos, distinguimos los dos conceptos.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2/15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0120" y="1783080"/>
            <a:ext cx="489204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60120" y="1783080"/>
            <a:ext cx="109728" cy="3611880"/>
          </a:xfrm>
          <a:prstGeom prst="rect">
            <a:avLst/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52728" y="1929384"/>
            <a:ext cx="5029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200" b="1" i="0">
                <a:solidFill>
                  <a:srgbClr val="3B8C8C"/>
                </a:solidFill>
                <a:latin typeface="Aptos"/>
              </a:rPr>
              <a:t>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56232" y="1947672"/>
            <a:ext cx="3767327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183B56"/>
                </a:solidFill>
                <a:latin typeface="Aptos"/>
              </a:rPr>
              <a:t>Santuario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56232" y="2441448"/>
            <a:ext cx="3703319" cy="2743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 i="0">
                <a:solidFill>
                  <a:srgbClr val="20252A"/>
                </a:solidFill>
                <a:latin typeface="Aptos"/>
              </a:rPr>
              <a:t>Lugar especial para prácticas simbólicas o rituales.
En Prehistoria es una interpretación arqueológica: no conocemos directamente las creencias.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783080"/>
            <a:ext cx="489204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55080" y="1783080"/>
            <a:ext cx="109728" cy="3611880"/>
          </a:xfrm>
          <a:prstGeom prst="rect">
            <a:avLst/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47688" y="1929384"/>
            <a:ext cx="5029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200" b="1" i="0">
                <a:solidFill>
                  <a:srgbClr val="9E4B3F"/>
                </a:solidFill>
                <a:latin typeface="Aptos"/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51192" y="1947672"/>
            <a:ext cx="3767328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183B56"/>
                </a:solidFill>
                <a:latin typeface="Aptos"/>
              </a:rPr>
              <a:t>Necrópolis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51192" y="2441448"/>
            <a:ext cx="3703320" cy="2743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 i="0">
                <a:solidFill>
                  <a:srgbClr val="20252A"/>
                </a:solidFill>
                <a:latin typeface="Aptos"/>
              </a:rPr>
              <a:t>Zona donde se encuentran varias tumbas.
Nos informa sobre los muertos y también sobre la sociedad que los enterró.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63040" y="5715000"/>
            <a:ext cx="9235440" cy="502920"/>
          </a:xfrm>
          <a:prstGeom prst="roundRect">
            <a:avLst>
              <a:gd name="adj" fmla="val 8000"/>
            </a:avLst>
          </a:prstGeom>
          <a:solidFill>
            <a:srgbClr val="FFF6E4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645920" y="5861304"/>
            <a:ext cx="88696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 i="0">
                <a:solidFill>
                  <a:srgbClr val="183B56"/>
                </a:solidFill>
                <a:latin typeface="Aptos"/>
              </a:rPr>
              <a:t>La arqueología observa huellas y formula hipótesis.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Una historia que cambia con el tiempo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Fechas aproximadas: pueden variar según la región.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3/15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2057400"/>
            <a:ext cx="10561320" cy="73152"/>
          </a:xfrm>
          <a:prstGeom prst="rect">
            <a:avLst/>
          </a:prstGeom>
          <a:solidFill>
            <a:srgbClr val="AEC0C9"/>
          </a:solidFill>
          <a:ln>
            <a:solidFill>
              <a:srgbClr val="AEC0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920240" y="1874519"/>
            <a:ext cx="411480" cy="411480"/>
          </a:xfrm>
          <a:prstGeom prst="roundRect">
            <a:avLst>
              <a:gd name="adj" fmla="val 8000"/>
            </a:avLst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94360" y="2514600"/>
            <a:ext cx="3200400" cy="2514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5528" y="2743200"/>
            <a:ext cx="2788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 i="0">
                <a:solidFill>
                  <a:srgbClr val="183B56"/>
                </a:solidFill>
                <a:latin typeface="Aptos"/>
              </a:rPr>
              <a:t>PALEOLÍTICO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136392"/>
            <a:ext cx="274320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50" b="1" i="0">
                <a:solidFill>
                  <a:srgbClr val="2F6F8F"/>
                </a:solidFill>
                <a:latin typeface="Aptos"/>
              </a:rPr>
              <a:t>c. 2,6 millones–10 000 a. 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03320"/>
            <a:ext cx="265176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50" b="0" i="0">
                <a:solidFill>
                  <a:srgbClr val="20252A"/>
                </a:solidFill>
                <a:latin typeface="Aptos"/>
              </a:rPr>
              <a:t>El arte rupestre aparece sobre todo en el Paleolítico superior: c. 40 000–10 000 a. 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23560" y="1874519"/>
            <a:ext cx="411480" cy="411480"/>
          </a:xfrm>
          <a:prstGeom prst="roundRect">
            <a:avLst>
              <a:gd name="adj" fmla="val 8000"/>
            </a:avLst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297680" y="2514600"/>
            <a:ext cx="3200400" cy="2514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98848" y="2743200"/>
            <a:ext cx="2788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 i="0">
                <a:solidFill>
                  <a:srgbClr val="183B56"/>
                </a:solidFill>
                <a:latin typeface="Aptos"/>
              </a:rPr>
              <a:t>NEOLÍTICO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3136392"/>
            <a:ext cx="274320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50" b="1" i="0">
                <a:solidFill>
                  <a:srgbClr val="3B8C8C"/>
                </a:solidFill>
                <a:latin typeface="Aptos"/>
              </a:rPr>
              <a:t>c. 10 000–3000 a. C.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3703320"/>
            <a:ext cx="265176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50" b="0" i="0">
                <a:solidFill>
                  <a:srgbClr val="20252A"/>
                </a:solidFill>
                <a:latin typeface="Aptos"/>
              </a:rPr>
              <a:t>En Europa comienza más tarde. Aldeas, agricultura y tumbas monumentales.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26880" y="1874519"/>
            <a:ext cx="411480" cy="411480"/>
          </a:xfrm>
          <a:prstGeom prst="roundRect">
            <a:avLst>
              <a:gd name="adj" fmla="val 8000"/>
            </a:avLst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001000" y="2514600"/>
            <a:ext cx="3200400" cy="2514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02168" y="2743200"/>
            <a:ext cx="2788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 i="0">
                <a:solidFill>
                  <a:srgbClr val="183B56"/>
                </a:solidFill>
                <a:latin typeface="Aptos"/>
              </a:rPr>
              <a:t>EDAD DE LOS METALES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136392"/>
            <a:ext cx="274320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50" b="1" i="0">
                <a:solidFill>
                  <a:srgbClr val="C18A2B"/>
                </a:solidFill>
                <a:latin typeface="Aptos"/>
              </a:rPr>
              <a:t>c. 3000–I milenio a. C.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5320" y="3703320"/>
            <a:ext cx="265176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50" b="0" i="0">
                <a:solidFill>
                  <a:srgbClr val="20252A"/>
                </a:solidFill>
                <a:latin typeface="Aptos"/>
              </a:rPr>
              <a:t>Cobre, bronce y hierro. El hierro se difunde desde el Próximo Oriente desde c. 1200 a. C.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1536192"/>
            <a:ext cx="146304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50" b="1" i="0">
                <a:solidFill>
                  <a:srgbClr val="2F6F8F"/>
                </a:solidFill>
                <a:latin typeface="Aptos"/>
              </a:rPr>
              <a:t>Paleolítico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6320" y="1536192"/>
            <a:ext cx="146304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50" b="1" i="0">
                <a:solidFill>
                  <a:srgbClr val="3B8C8C"/>
                </a:solidFill>
                <a:latin typeface="Aptos"/>
              </a:rPr>
              <a:t>Neolítico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49640" y="1536192"/>
            <a:ext cx="146304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50" b="1" i="0">
                <a:solidFill>
                  <a:srgbClr val="C18A2B"/>
                </a:solidFill>
                <a:latin typeface="Aptos"/>
              </a:rPr>
              <a:t>Metales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1 · Paleolítico: cuevas decoradas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Una forma de expresión simbólica que conocemos por sus huellas.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4/15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91640"/>
            <a:ext cx="5212080" cy="4343400"/>
          </a:xfrm>
          <a:prstGeom prst="roundRect">
            <a:avLst>
              <a:gd name="adj" fmla="val 8000"/>
            </a:avLst>
          </a:prstGeom>
          <a:solidFill>
            <a:srgbClr val="EDF5F7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029968"/>
            <a:ext cx="4572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100" b="1" i="0">
                <a:solidFill>
                  <a:srgbClr val="183B56"/>
                </a:solidFill>
                <a:latin typeface="Aptos"/>
              </a:rPr>
              <a:t>¿Qué vemos?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743200"/>
            <a:ext cx="4389120" cy="1737360"/>
          </a:xfrm>
          <a:prstGeom prst="rect">
            <a:avLst/>
          </a:prstGeom>
          <a:noFill/>
        </p:spPr>
        <p:txBody>
          <a:bodyPr wrap="square" lIns="73152" tIns="27432" rIns="36576" bIns="27432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0252A"/>
                </a:solidFill>
                <a:latin typeface="Aptos"/>
              </a:defRPr>
            </a:pPr>
            <a:r>
              <a:t>Animales, manos y signos.</a:t>
            </a:r>
          </a:p>
          <a:p>
            <a:pPr>
              <a:spcAft>
                <a:spcPts val="700"/>
              </a:spcAft>
              <a:defRPr sz="1800">
                <a:solidFill>
                  <a:srgbClr val="20252A"/>
                </a:solidFill>
                <a:latin typeface="Aptos"/>
              </a:defRPr>
            </a:pPr>
            <a:r>
              <a:t>Pintura, grabado y pigmentos.</a:t>
            </a:r>
          </a:p>
          <a:p>
            <a:pPr>
              <a:spcAft>
                <a:spcPts val="700"/>
              </a:spcAft>
              <a:defRPr sz="1800">
                <a:solidFill>
                  <a:srgbClr val="20252A"/>
                </a:solidFill>
                <a:latin typeface="Aptos"/>
              </a:defRPr>
            </a:pPr>
            <a:r>
              <a:t>A veces, zonas profundas y oscuras.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91640"/>
            <a:ext cx="5212080" cy="4343400"/>
          </a:xfrm>
          <a:prstGeom prst="roundRect">
            <a:avLst>
              <a:gd name="adj" fmla="val 8000"/>
            </a:avLst>
          </a:prstGeom>
          <a:solidFill>
            <a:srgbClr val="FFF6E4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60" y="2029968"/>
            <a:ext cx="4663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000" b="1" i="0">
                <a:solidFill>
                  <a:srgbClr val="183B56"/>
                </a:solidFill>
                <a:latin typeface="Aptos"/>
              </a:rPr>
              <a:t>¿Por qué se habla de santuario?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2880360"/>
            <a:ext cx="4114800" cy="16459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900" b="0" i="0">
                <a:solidFill>
                  <a:srgbClr val="20252A"/>
                </a:solidFill>
                <a:latin typeface="Aptos"/>
              </a:rPr>
              <a:t>La elección de ciertos lugares y la repetición de imágenes sugieren posibles usos simbólicos o rituales.
Pero no sabemos exactamente qué significaban.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2 · Francia: Chauvet y Lascaux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Dos cuevas paleolíticas en el sur de Francia.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5/15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72768"/>
            <a:ext cx="539496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chauv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20" y="1572768"/>
            <a:ext cx="5264678" cy="34290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914400" y="5138928"/>
            <a:ext cx="2148840" cy="384048"/>
          </a:xfrm>
          <a:prstGeom prst="roundRect">
            <a:avLst>
              <a:gd name="adj" fmla="val 8000"/>
            </a:avLst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2" y="5221224"/>
            <a:ext cx="200253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SURESTE · Ardèche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5166360"/>
            <a:ext cx="24688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 i="0">
                <a:solidFill>
                  <a:srgbClr val="183B56"/>
                </a:solidFill>
                <a:latin typeface="Aptos"/>
              </a:rPr>
              <a:t>Chauvet-Pont d’Arc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596128"/>
            <a:ext cx="4983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Rhinocéros grotte Chauvet · Wikimedia Commons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572768"/>
            <a:ext cx="539496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lascau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341" y="1572768"/>
            <a:ext cx="5230677" cy="3429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446520" y="5138928"/>
            <a:ext cx="2148840" cy="384048"/>
          </a:xfrm>
          <a:prstGeom prst="roundRect">
            <a:avLst>
              <a:gd name="adj" fmla="val 8000"/>
            </a:avLst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19672" y="5221224"/>
            <a:ext cx="200253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SUROESTE · Dordoña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0" y="5166360"/>
            <a:ext cx="20574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 i="0">
                <a:solidFill>
                  <a:srgbClr val="183B56"/>
                </a:solidFill>
                <a:latin typeface="Aptos"/>
              </a:rPr>
              <a:t>Lascaux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5596128"/>
            <a:ext cx="5029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Lascaux painting · Wikimedia Commons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88720" y="5897880"/>
            <a:ext cx="9829800" cy="365760"/>
          </a:xfrm>
          <a:prstGeom prst="roundRect">
            <a:avLst>
              <a:gd name="adj" fmla="val 8000"/>
            </a:avLst>
          </a:prstGeom>
          <a:solidFill>
            <a:srgbClr val="FBEFED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971032"/>
            <a:ext cx="94640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1" i="0">
                <a:solidFill>
                  <a:srgbClr val="183B56"/>
                </a:solidFill>
                <a:latin typeface="Aptos"/>
              </a:rPr>
              <a:t>Animales, pigmentos y técnicas muy elaboradas desde hace miles de años.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3 · España: Altamira y El Castillo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Dos ejemplos del norte peninsular, en Cantabria.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6/15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00200"/>
            <a:ext cx="539496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altami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09425"/>
            <a:ext cx="5394960" cy="339342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914400" y="5321808"/>
            <a:ext cx="2148840" cy="384048"/>
          </a:xfrm>
          <a:prstGeom prst="roundRect">
            <a:avLst>
              <a:gd name="adj" fmla="val 8000"/>
            </a:avLst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2" y="5404104"/>
            <a:ext cx="200253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NORTE · Cantabria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5349240"/>
            <a:ext cx="24688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 i="0">
                <a:solidFill>
                  <a:srgbClr val="183B56"/>
                </a:solidFill>
                <a:latin typeface="Aptos"/>
              </a:rPr>
              <a:t>Altamira · bisontes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696712"/>
            <a:ext cx="4983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Bisonte de Altamira · Wikimedia Commons · dominio público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600200"/>
            <a:ext cx="539496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el_castill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607819"/>
            <a:ext cx="5394960" cy="35966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446520" y="5321808"/>
            <a:ext cx="2148840" cy="384048"/>
          </a:xfrm>
          <a:prstGeom prst="roundRect">
            <a:avLst>
              <a:gd name="adj" fmla="val 8000"/>
            </a:avLst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19672" y="5404104"/>
            <a:ext cx="200253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NORTE · Cantabria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5349240"/>
            <a:ext cx="21488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 i="0">
                <a:solidFill>
                  <a:srgbClr val="183B56"/>
                </a:solidFill>
                <a:latin typeface="Aptos"/>
              </a:rPr>
              <a:t>El Castillo · manos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5696712"/>
            <a:ext cx="5029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Panel de manos de El Castillo · Wikimedia Commons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88720" y="5989320"/>
            <a:ext cx="9829800" cy="310896"/>
          </a:xfrm>
          <a:prstGeom prst="roundRect">
            <a:avLst>
              <a:gd name="adj" fmla="val 8000"/>
            </a:avLst>
          </a:prstGeom>
          <a:solidFill>
            <a:srgbClr val="EDF5F7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6044184"/>
            <a:ext cx="946404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50" b="1" i="0">
                <a:solidFill>
                  <a:srgbClr val="183B56"/>
                </a:solidFill>
                <a:latin typeface="Aptos"/>
              </a:rPr>
              <a:t>Altamira forma parte de un conjunto de cuevas decoradas del norte de España.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4 · Neolítico: nuevas comunidades, nuevos monumentos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La agricultura y la vida en aldeas permiten organizar obras colectivas.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7/15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34747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737360"/>
            <a:ext cx="109728" cy="3931920"/>
          </a:xfrm>
          <a:prstGeom prst="rect">
            <a:avLst/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1883664"/>
            <a:ext cx="5029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200" b="1" i="0">
                <a:solidFill>
                  <a:srgbClr val="3B8C8C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1912" y="1901952"/>
            <a:ext cx="2350008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183B56"/>
                </a:solidFill>
                <a:latin typeface="Aptos"/>
              </a:rPr>
              <a:t>Vivir en aldeas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1912" y="2395728"/>
            <a:ext cx="2286000" cy="306323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0252A"/>
                </a:solidFill>
                <a:latin typeface="Aptos"/>
              </a:rPr>
              <a:t>Más sedentarismo, agricultura y ganadería.
La comunidad puede trabajar junta y construir monumentos.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737360"/>
            <a:ext cx="34747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43400" y="1737360"/>
            <a:ext cx="109728" cy="393192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36008" y="1883664"/>
            <a:ext cx="5029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200" b="1" i="0">
                <a:solidFill>
                  <a:srgbClr val="2F6F8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9512" y="1901952"/>
            <a:ext cx="2350007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183B56"/>
                </a:solidFill>
                <a:latin typeface="Aptos"/>
              </a:rPr>
              <a:t>Enterrar juntos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9512" y="2395728"/>
            <a:ext cx="2285999" cy="306323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0252A"/>
                </a:solidFill>
                <a:latin typeface="Aptos"/>
              </a:rPr>
              <a:t>Aparecen tumbas colectivas, cámaras funerarias y túmulos.
La memoria de los antepasados ocupa un lugar importante.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1000" y="1737360"/>
            <a:ext cx="34747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01000" y="1737360"/>
            <a:ext cx="109728" cy="3931920"/>
          </a:xfrm>
          <a:prstGeom prst="rect">
            <a:avLst/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93608" y="1883664"/>
            <a:ext cx="5029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200" b="1" i="0">
                <a:solidFill>
                  <a:srgbClr val="C18A2B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2" y="1901952"/>
            <a:ext cx="2350007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183B56"/>
                </a:solidFill>
                <a:latin typeface="Aptos"/>
              </a:rPr>
              <a:t>Ordenar el paisaje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2" y="2395728"/>
            <a:ext cx="2285999" cy="306323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0252A"/>
                </a:solidFill>
                <a:latin typeface="Aptos"/>
              </a:rPr>
              <a:t>Piedras, caminos, colinas y monumentos pueden relacionarse.
No todo monumento es un templo.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5 · Tres formas de megalitismo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Definición breve + un ejemplo visual.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8/15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572768"/>
            <a:ext cx="342900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94360" y="1572768"/>
            <a:ext cx="3429000" cy="502920"/>
          </a:xfrm>
          <a:prstGeom prst="roundRect">
            <a:avLst>
              <a:gd name="adj" fmla="val 8000"/>
            </a:avLst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1719072"/>
            <a:ext cx="30632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ptos"/>
              </a:rPr>
              <a:t>DOLMEN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212848"/>
            <a:ext cx="2971800" cy="5029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50" b="1" i="0">
                <a:solidFill>
                  <a:srgbClr val="183B56"/>
                </a:solidFill>
                <a:latin typeface="Aptos"/>
              </a:rPr>
              <a:t>Cámara de grandes piedras, a menudo funeraria.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" y="2862072"/>
            <a:ext cx="29260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AEC0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men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936" y="2862072"/>
            <a:ext cx="1402702" cy="187451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2960" y="4956048"/>
            <a:ext cx="29718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50" b="1" i="0">
                <a:solidFill>
                  <a:srgbClr val="3B8C8C"/>
                </a:solidFill>
                <a:latin typeface="Aptos"/>
              </a:rPr>
              <a:t>Menga · Antequera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572768"/>
            <a:ext cx="342900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297680" y="1572768"/>
            <a:ext cx="3429000" cy="502920"/>
          </a:xfrm>
          <a:prstGeom prst="roundRect">
            <a:avLst>
              <a:gd name="adj" fmla="val 8000"/>
            </a:avLst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480560" y="1719072"/>
            <a:ext cx="30632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ptos"/>
              </a:rPr>
              <a:t>MENHIR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2212848"/>
            <a:ext cx="2971800" cy="5029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50" b="1" i="0">
                <a:solidFill>
                  <a:srgbClr val="183B56"/>
                </a:solidFill>
                <a:latin typeface="Aptos"/>
              </a:rPr>
              <a:t>Piedra colocada verticalmente.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44568" y="2862072"/>
            <a:ext cx="29260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AEC0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carna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928" y="2862072"/>
            <a:ext cx="2499360" cy="187451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526280" y="4956048"/>
            <a:ext cx="29718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50" b="1" i="0">
                <a:solidFill>
                  <a:srgbClr val="2F6F8F"/>
                </a:solidFill>
                <a:latin typeface="Aptos"/>
              </a:rPr>
              <a:t>Alineamientos · Carnac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01000" y="1572768"/>
            <a:ext cx="342900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001000" y="1572768"/>
            <a:ext cx="3429000" cy="502920"/>
          </a:xfrm>
          <a:prstGeom prst="roundRect">
            <a:avLst>
              <a:gd name="adj" fmla="val 8000"/>
            </a:avLst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83879" y="1719072"/>
            <a:ext cx="30632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ptos"/>
              </a:rPr>
              <a:t>TÚMULO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2212848"/>
            <a:ext cx="2971800" cy="5029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50" b="1" i="0">
                <a:solidFill>
                  <a:srgbClr val="183B56"/>
                </a:solidFill>
                <a:latin typeface="Aptos"/>
              </a:rPr>
              <a:t>Montículo de tierra o piedras sobre una tumba.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47888" y="2862072"/>
            <a:ext cx="29260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AEC0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tumulus_saint_miche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2975084"/>
            <a:ext cx="2926080" cy="164849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29600" y="4956048"/>
            <a:ext cx="29718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50" b="1" i="0">
                <a:solidFill>
                  <a:srgbClr val="C18A2B"/>
                </a:solidFill>
                <a:latin typeface="Aptos"/>
              </a:rPr>
              <a:t>Túmulo Saint-Michel · Carnac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6 · Carnac y Morbihan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Un gran paisaje megalítico en el noroeste de Francia.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9/15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54480"/>
            <a:ext cx="667512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carna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39" y="1554480"/>
            <a:ext cx="6035040" cy="452628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960120" y="5596128"/>
            <a:ext cx="2331720" cy="384048"/>
          </a:xfrm>
          <a:prstGeom prst="roundRect">
            <a:avLst>
              <a:gd name="adj" fmla="val 8000"/>
            </a:avLst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2" y="5678424"/>
            <a:ext cx="2185415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NOROESTE · Bretaña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5632704"/>
            <a:ext cx="36118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Alignements de Carnac · Wikimedia Commons · Jacquym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35240" y="1554480"/>
            <a:ext cx="3886200" cy="4526280"/>
          </a:xfrm>
          <a:prstGeom prst="roundRect">
            <a:avLst>
              <a:gd name="adj" fmla="val 8000"/>
            </a:avLst>
          </a:prstGeom>
          <a:solidFill>
            <a:srgbClr val="FFF6E4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55279" y="1920240"/>
            <a:ext cx="32461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100" b="1" i="0">
                <a:solidFill>
                  <a:srgbClr val="183B56"/>
                </a:solidFill>
                <a:latin typeface="Aptos"/>
              </a:rPr>
              <a:t>¿Qué vemos?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0" y="2606040"/>
            <a:ext cx="3063240" cy="2103120"/>
          </a:xfrm>
          <a:prstGeom prst="rect">
            <a:avLst/>
          </a:prstGeom>
          <a:noFill/>
        </p:spPr>
        <p:txBody>
          <a:bodyPr wrap="square" lIns="73152" tIns="27432" rIns="36576" bIns="27432">
            <a:spAutoFit/>
          </a:bodyPr>
          <a:lstStyle/>
          <a:p>
            <a:pPr>
              <a:spcAft>
                <a:spcPts val="700"/>
              </a:spcAft>
              <a:defRPr sz="1650">
                <a:solidFill>
                  <a:srgbClr val="20252A"/>
                </a:solidFill>
                <a:latin typeface="Aptos"/>
              </a:defRPr>
            </a:pPr>
            <a:r>
              <a:t>Menhires y alineamientos.</a:t>
            </a:r>
          </a:p>
          <a:p>
            <a:pPr>
              <a:spcAft>
                <a:spcPts val="700"/>
              </a:spcAft>
              <a:defRPr sz="1650">
                <a:solidFill>
                  <a:srgbClr val="20252A"/>
                </a:solidFill>
                <a:latin typeface="Aptos"/>
              </a:defRPr>
            </a:pPr>
            <a:r>
              <a:t>Dólmenes, cairns y túmulos.</a:t>
            </a:r>
          </a:p>
          <a:p>
            <a:pPr>
              <a:spcAft>
                <a:spcPts val="700"/>
              </a:spcAft>
              <a:defRPr sz="1650">
                <a:solidFill>
                  <a:srgbClr val="20252A"/>
                </a:solidFill>
                <a:latin typeface="Aptos"/>
              </a:defRPr>
            </a:pPr>
            <a:r>
              <a:t>Construcción progresiva: aprox. 5000–2300 a. C.</a:t>
            </a:r>
          </a:p>
          <a:p>
            <a:pPr>
              <a:spcAft>
                <a:spcPts val="700"/>
              </a:spcAft>
              <a:defRPr sz="1650">
                <a:solidFill>
                  <a:srgbClr val="20252A"/>
                </a:solidFill>
                <a:latin typeface="Aptos"/>
              </a:defRPr>
            </a:pPr>
            <a:r>
              <a:t>Un paisaje posiblemente simbólico.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73568" y="5074920"/>
            <a:ext cx="3090672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>
                <a:solidFill>
                  <a:srgbClr val="20252A"/>
                </a:solidFill>
                <a:latin typeface="Aptos"/>
              </a:rPr>
              <a:t>No es una sola piedra: es un conjunto de monumentos relacionados con el relieve, los caminos y el agua.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7 · Antequera: Menga y El Romeral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Sur de España · Andalucía · Neolítico y Edad del Bronce.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10/15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72768"/>
            <a:ext cx="5029200" cy="4160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meng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42" y="1572768"/>
            <a:ext cx="3113314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960120" y="5257800"/>
            <a:ext cx="2011680" cy="384048"/>
          </a:xfrm>
          <a:prstGeom prst="roundRect">
            <a:avLst>
              <a:gd name="adj" fmla="val 8000"/>
            </a:avLst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2" y="5340096"/>
            <a:ext cx="186537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SUR · Málaga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5285232"/>
            <a:ext cx="1645920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 i="0">
                <a:solidFill>
                  <a:srgbClr val="183B56"/>
                </a:solidFill>
                <a:latin typeface="Aptos"/>
              </a:rPr>
              <a:t>Menga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605272"/>
            <a:ext cx="4572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Dolmen of Menga · Wikimedia Commons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89320" y="1572768"/>
            <a:ext cx="5532120" cy="4160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romer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2064475"/>
            <a:ext cx="5532120" cy="3177105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263640" y="5257800"/>
            <a:ext cx="2011680" cy="384048"/>
          </a:xfrm>
          <a:prstGeom prst="roundRect">
            <a:avLst>
              <a:gd name="adj" fmla="val 8000"/>
            </a:avLst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36792" y="5340096"/>
            <a:ext cx="186537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SUR · Málaga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9640" y="5285232"/>
            <a:ext cx="2423160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 i="0">
                <a:solidFill>
                  <a:srgbClr val="183B56"/>
                </a:solidFill>
                <a:latin typeface="Aptos"/>
              </a:rPr>
              <a:t>El Romeral · tholos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5605272"/>
            <a:ext cx="489204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Tholos of El Romeral · Wikimedia Commons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34440" y="5943600"/>
            <a:ext cx="9738360" cy="320040"/>
          </a:xfrm>
          <a:prstGeom prst="roundRect">
            <a:avLst>
              <a:gd name="adj" fmla="val 8000"/>
            </a:avLst>
          </a:prstGeom>
          <a:solidFill>
            <a:srgbClr val="FFF6E4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17320" y="6007608"/>
            <a:ext cx="93726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50" b="1" i="0">
                <a:solidFill>
                  <a:srgbClr val="183B56"/>
                </a:solidFill>
                <a:latin typeface="Aptos"/>
              </a:rPr>
              <a:t>Monumentos funerarios y rituales relacionados con el paisaje natural.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8 · Edad de los Metales: necrópolis más variadas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Cobre, bronce e hierro: cambian las formas de enterrar.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11/15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525780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645920"/>
            <a:ext cx="109728" cy="4343400"/>
          </a:xfrm>
          <a:prstGeom prst="rect">
            <a:avLst/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1792224"/>
            <a:ext cx="5029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200" b="1" i="0">
                <a:solidFill>
                  <a:srgbClr val="9E4B3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1912" y="1810512"/>
            <a:ext cx="4133087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183B56"/>
                </a:solidFill>
                <a:latin typeface="Aptos"/>
              </a:rPr>
              <a:t>Qué encontramos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1912" y="2304288"/>
            <a:ext cx="4069079" cy="3474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0252A"/>
                </a:solidFill>
                <a:latin typeface="Aptos"/>
              </a:rPr>
              <a:t>• Tumbas individuales y colectivas.
• Túmulos y cámaras funerarias.
• Inhumación y, en algunos lugares y momentos, cremación.
• Ajuar: armas, adornos, cerámica u objetos raros.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645920"/>
            <a:ext cx="525780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63640" y="1645920"/>
            <a:ext cx="109728" cy="4343400"/>
          </a:xfrm>
          <a:prstGeom prst="rect">
            <a:avLst/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56248" y="1792224"/>
            <a:ext cx="5029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200" b="1" i="0">
                <a:solidFill>
                  <a:srgbClr val="C18A2B"/>
                </a:solidFill>
                <a:latin typeface="Aptos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9752" y="1810512"/>
            <a:ext cx="4133087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183B56"/>
                </a:solidFill>
                <a:latin typeface="Aptos"/>
              </a:rPr>
              <a:t>Qué puede indicar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9752" y="2304288"/>
            <a:ext cx="4069079" cy="3474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0252A"/>
                </a:solidFill>
                <a:latin typeface="Aptos"/>
              </a:rPr>
              <a:t>Las diferencias entre tumbas pueden sugerir diferencias sociales, actividades o riqueza.
Pero un objeto valioso no explica por sí solo la vida exacta de una persona.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34440" y="6035040"/>
            <a:ext cx="9738360" cy="310896"/>
          </a:xfrm>
          <a:prstGeom prst="roundRect">
            <a:avLst>
              <a:gd name="adj" fmla="val 8000"/>
            </a:avLst>
          </a:prstGeom>
          <a:solidFill>
            <a:srgbClr val="FBEFED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417320" y="6089904"/>
            <a:ext cx="93726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50" b="1" i="0">
                <a:solidFill>
                  <a:srgbClr val="183B56"/>
                </a:solidFill>
                <a:latin typeface="Aptos"/>
              </a:rPr>
              <a:t>La arqueología compara muchas pistas antes de proponer una explicación.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9 · Los Millares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Sureste de España · Almería · III milenio a. C. · Edad del Cobre.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12/15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72768"/>
            <a:ext cx="594360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millar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7058"/>
            <a:ext cx="5943600" cy="44577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960120" y="5596128"/>
            <a:ext cx="2331720" cy="384048"/>
          </a:xfrm>
          <a:prstGeom prst="roundRect">
            <a:avLst>
              <a:gd name="adj" fmla="val 8000"/>
            </a:avLst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2" y="5678424"/>
            <a:ext cx="2185415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SURESTE · Almería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0" y="5632704"/>
            <a:ext cx="29260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Enclave Arqueológico de Los Millares · Wikimedia Commons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95160" y="1572768"/>
            <a:ext cx="4526280" cy="4526280"/>
          </a:xfrm>
          <a:prstGeom prst="roundRect">
            <a:avLst>
              <a:gd name="adj" fmla="val 8000"/>
            </a:avLst>
          </a:prstGeom>
          <a:solidFill>
            <a:srgbClr val="EDF5F7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60920" y="1920240"/>
            <a:ext cx="37947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200" b="1" i="0">
                <a:solidFill>
                  <a:srgbClr val="183B56"/>
                </a:solidFill>
                <a:latin typeface="Aptos"/>
              </a:rPr>
              <a:t>Poblado fortificado + necrópolis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2834640"/>
            <a:ext cx="3794760" cy="2148840"/>
          </a:xfrm>
          <a:prstGeom prst="rect">
            <a:avLst/>
          </a:prstGeom>
          <a:noFill/>
        </p:spPr>
        <p:txBody>
          <a:bodyPr wrap="square" lIns="73152" tIns="27432" rIns="36576" bIns="27432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0252A"/>
                </a:solidFill>
                <a:latin typeface="Aptos"/>
              </a:defRPr>
            </a:pPr>
            <a:r>
              <a:t>La necrópolis estaba fuera de las murallas.</a:t>
            </a:r>
          </a:p>
          <a:p>
            <a:pPr>
              <a:spcAft>
                <a:spcPts val="700"/>
              </a:spcAft>
              <a:defRPr sz="1600">
                <a:solidFill>
                  <a:srgbClr val="20252A"/>
                </a:solidFill>
                <a:latin typeface="Aptos"/>
              </a:defRPr>
            </a:pPr>
            <a:r>
              <a:t>Sepulcros de corredor y tholoi.</a:t>
            </a:r>
          </a:p>
          <a:p>
            <a:pPr>
              <a:spcAft>
                <a:spcPts val="700"/>
              </a:spcAft>
              <a:defRPr sz="1600">
                <a:solidFill>
                  <a:srgbClr val="20252A"/>
                </a:solidFill>
                <a:latin typeface="Aptos"/>
              </a:defRPr>
            </a:pPr>
            <a:r>
              <a:t>Ajuares funerarios en algunas tumbas.</a:t>
            </a:r>
          </a:p>
          <a:p>
            <a:pPr>
              <a:spcAft>
                <a:spcPts val="700"/>
              </a:spcAft>
              <a:defRPr sz="1600">
                <a:solidFill>
                  <a:srgbClr val="20252A"/>
                </a:solidFill>
                <a:latin typeface="Aptos"/>
              </a:defRPr>
            </a:pPr>
            <a:r>
              <a:t>Los muertos formaban parte del paisaje social.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10 · Un ejemplo funerario en Francia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Túmulos y necrópolis: el lugar de los muertos también organiza el paisaje.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13/15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54480"/>
            <a:ext cx="603504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umulus_saint_mich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17608"/>
            <a:ext cx="6035040" cy="340002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960120" y="5596128"/>
            <a:ext cx="2514600" cy="384048"/>
          </a:xfrm>
          <a:prstGeom prst="roundRect">
            <a:avLst>
              <a:gd name="adj" fmla="val 8000"/>
            </a:avLst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2" y="5678424"/>
            <a:ext cx="236829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BRETAÑA · Morbihan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5632704"/>
            <a:ext cx="283464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650" b="0" i="0">
                <a:solidFill>
                  <a:srgbClr val="5E6872"/>
                </a:solidFill>
                <a:latin typeface="Aptos"/>
              </a:rPr>
              <a:t>Tumulus Saint-Michel, Carnac · Wikimedia Commons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086600" y="1554480"/>
            <a:ext cx="4434840" cy="4526280"/>
          </a:xfrm>
          <a:prstGeom prst="roundRect">
            <a:avLst>
              <a:gd name="adj" fmla="val 8000"/>
            </a:avLst>
          </a:prstGeom>
          <a:solidFill>
            <a:srgbClr val="FFF6E4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06640" y="1920240"/>
            <a:ext cx="37947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100" b="1" i="0">
                <a:solidFill>
                  <a:srgbClr val="183B56"/>
                </a:solidFill>
                <a:latin typeface="Aptos"/>
              </a:rPr>
              <a:t>Túmulo Saint-Michel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52360" y="2423160"/>
            <a:ext cx="37033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1" i="0">
                <a:solidFill>
                  <a:srgbClr val="3B8C8C"/>
                </a:solidFill>
                <a:latin typeface="Aptos"/>
              </a:rPr>
              <a:t>Carnac, noroeste de Francia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3063240"/>
            <a:ext cx="3611880" cy="1737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700" b="0" i="0">
                <a:solidFill>
                  <a:srgbClr val="20252A"/>
                </a:solidFill>
                <a:latin typeface="Aptos"/>
              </a:rPr>
              <a:t>Es un gran montículo funerario del Neolítico que cubre cámaras y restos arqueológicos.
Sirve para entender que una necrópolis puede ser también un monumento visible en el paisaje.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06424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i="0">
                <a:solidFill>
                  <a:srgbClr val="183B56"/>
                </a:solidFill>
                <a:latin typeface="Aptos"/>
              </a:rPr>
              <a:t>11 · Dos paisajes funerarios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87552"/>
            <a:ext cx="108813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50" b="0" i="0">
                <a:solidFill>
                  <a:srgbClr val="5E6872"/>
                </a:solidFill>
                <a:latin typeface="Aptos"/>
              </a:rPr>
              <a:t>Francia y España: parecidos y diferencias.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5E6872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5E6872"/>
                </a:solidFill>
                <a:latin typeface="Aptos"/>
              </a:rPr>
              <a:t>14/15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0200"/>
            <a:ext cx="5212080" cy="3520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umulus_saint_mich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892228"/>
            <a:ext cx="5212080" cy="293638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63640" y="1600200"/>
            <a:ext cx="5212080" cy="3520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millar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720" y="1600200"/>
            <a:ext cx="4693920" cy="352044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005840" y="4773168"/>
            <a:ext cx="2011680" cy="384048"/>
          </a:xfrm>
          <a:prstGeom prst="roundRect">
            <a:avLst>
              <a:gd name="adj" fmla="val 8000"/>
            </a:avLst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78992" y="4855464"/>
            <a:ext cx="186537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CARNAC · Francia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37960" y="4773168"/>
            <a:ext cx="2377440" cy="384048"/>
          </a:xfrm>
          <a:prstGeom prst="roundRect">
            <a:avLst>
              <a:gd name="adj" fmla="val 8000"/>
            </a:avLst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11112" y="4855464"/>
            <a:ext cx="223113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LOS MILLARES · España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80160" y="5440680"/>
            <a:ext cx="9646920" cy="658368"/>
          </a:xfrm>
          <a:prstGeom prst="roundRect">
            <a:avLst>
              <a:gd name="adj" fmla="val 8000"/>
            </a:avLst>
          </a:prstGeom>
          <a:solidFill>
            <a:srgbClr val="EDF5F7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08760" y="5596128"/>
            <a:ext cx="918972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500" b="1" i="0">
                <a:solidFill>
                  <a:srgbClr val="183B56"/>
                </a:solidFill>
                <a:latin typeface="Aptos"/>
              </a:rPr>
              <a:t>En ambos casos, las tumbas ayudan a conocer la organización de la sociedad y la importancia de la memoria de los muertos.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B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94360"/>
            <a:ext cx="1088136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3100" b="1" i="0">
                <a:solidFill>
                  <a:srgbClr val="FFFFFF"/>
                </a:solidFill>
                <a:latin typeface="Aptos"/>
              </a:rPr>
              <a:t>Para cerrar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600200"/>
            <a:ext cx="3383280" cy="2926080"/>
          </a:xfrm>
          <a:prstGeom prst="roundRect">
            <a:avLst>
              <a:gd name="adj" fmla="val 8000"/>
            </a:avLst>
          </a:prstGeom>
          <a:solidFill>
            <a:srgbClr val="3B8C8C"/>
          </a:solidFill>
          <a:ln>
            <a:solidFill>
              <a:srgbClr val="3B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920240"/>
            <a:ext cx="29260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ptos"/>
              </a:rPr>
              <a:t>PALEOLÍTICO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2743200" cy="1417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900" b="0" i="0">
                <a:solidFill>
                  <a:srgbClr val="FFFFFF"/>
                </a:solidFill>
                <a:latin typeface="Aptos"/>
              </a:rPr>
              <a:t>Cuevas decoradas
animales
manos
posibles usos simbólicos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07408" y="1600200"/>
            <a:ext cx="3383280" cy="2926080"/>
          </a:xfrm>
          <a:prstGeom prst="roundRect">
            <a:avLst>
              <a:gd name="adj" fmla="val 8000"/>
            </a:avLst>
          </a:prstGeom>
          <a:solidFill>
            <a:srgbClr val="C18A2B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663440" y="1920240"/>
            <a:ext cx="28803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ptos"/>
              </a:rPr>
              <a:t>NEOLÍTICO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560320"/>
            <a:ext cx="2788920" cy="1417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900" b="0" i="0">
                <a:solidFill>
                  <a:srgbClr val="FFFFFF"/>
                </a:solidFill>
                <a:latin typeface="Aptos"/>
              </a:rPr>
              <a:t>Aldeas
dólmenes
menhires
túmulos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37575" y="1600200"/>
            <a:ext cx="3383280" cy="2926080"/>
          </a:xfrm>
          <a:prstGeom prst="roundRect">
            <a:avLst>
              <a:gd name="adj" fmla="val 8000"/>
            </a:avLst>
          </a:prstGeom>
          <a:solidFill>
            <a:srgbClr val="9E4B3F"/>
          </a:solidFill>
          <a:ln>
            <a:solidFill>
              <a:srgbClr val="9E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21040" y="1920240"/>
            <a:ext cx="27889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ptos"/>
              </a:rPr>
              <a:t>METALES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2560320"/>
            <a:ext cx="2788920" cy="1417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900" b="0" i="0">
                <a:solidFill>
                  <a:srgbClr val="FFFFFF"/>
                </a:solidFill>
                <a:latin typeface="Aptos"/>
              </a:rPr>
              <a:t>Necrópolis variadas
ajuares
inhumación
cremación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88720" y="5074920"/>
            <a:ext cx="9829800" cy="777240"/>
          </a:xfrm>
          <a:prstGeom prst="roundRect">
            <a:avLst>
              <a:gd name="adj" fmla="val 8000"/>
            </a:avLst>
          </a:prstGeom>
          <a:solidFill>
            <a:srgbClr val="FFF6E4"/>
          </a:solidFill>
          <a:ln>
            <a:solidFill>
              <a:srgbClr val="C1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63040" y="5303520"/>
            <a:ext cx="928116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650" b="1" i="0">
                <a:solidFill>
                  <a:srgbClr val="183B56"/>
                </a:solidFill>
                <a:latin typeface="Aptos"/>
              </a:rPr>
              <a:t>Idea final: conocemos mejor las huellas que dejaron que las creencias exactas que tuvieron.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6144768"/>
            <a:ext cx="992124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850" b="0" i="0">
                <a:solidFill>
                  <a:srgbClr val="DAE7EB"/>
                </a:solidFill>
                <a:latin typeface="Aptos"/>
              </a:rPr>
              <a:t>Imágenes: Wikimedia Commons; referencias patrimoniales de Francia y España.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510528"/>
            <a:ext cx="41148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 i="0">
                <a:solidFill>
                  <a:srgbClr val="D7E2E7"/>
                </a:solidFill>
                <a:latin typeface="Aptos"/>
              </a:rPr>
              <a:t>6e · Historia · Prehistoria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01400" y="6510528"/>
            <a:ext cx="54864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 i="0">
                <a:solidFill>
                  <a:srgbClr val="D7E2E7"/>
                </a:solidFill>
                <a:latin typeface="Aptos"/>
              </a:rPr>
              <a:t>15/15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1096</Words>
  <Application>Microsoft Office PowerPoint</Application>
  <PresentationFormat>Panorámica</PresentationFormat>
  <Paragraphs>163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miguel a richart bernardo</dc:creator>
  <cp:keywords/>
  <dc:description>generated using python-pptx</dc:description>
  <cp:lastModifiedBy>miguel a richart bernardo</cp:lastModifiedBy>
  <cp:revision>1</cp:revision>
  <dcterms:created xsi:type="dcterms:W3CDTF">2013-01-27T09:14:16Z</dcterms:created>
  <dcterms:modified xsi:type="dcterms:W3CDTF">2026-10-06T19:56:32Z</dcterms:modified>
  <cp:category/>
</cp:coreProperties>
</file>