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embeddedFontLst>
    <p:embeddedFont>
      <p:font typeface="Raleway" pitchFamily="2" charset="0"/>
      <p:regular r:id="rId27"/>
    </p:embeddedFont>
    <p:embeddedFont>
      <p:font typeface="Raleway Light" pitchFamily="2" charset="0"/>
      <p:regular r:id="rId28"/>
    </p:embeddedFont>
    <p:embeddedFont>
      <p:font typeface="Roboto" panose="02000000000000000000" pitchFamily="2" charset="0"/>
      <p:regular r:id="rId29"/>
    </p:embeddedFont>
    <p:embeddedFont>
      <p:font typeface="Roboto Bold" panose="020B0604020202020204" charset="0"/>
      <p:regular r:id="rId3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084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gamma.app/qm6ffyj8jr1b3kz/be1f39e3641344488bbbeddc792ca2dd/file/MAPA-FISICO-EUROPA-INTRODUCCION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dn.gamma.app/qm6ffyj8jr1b3kz/122216167d57483db182a1a64b731492/file/MAPA-FISICO-FRANCIA-INTRODUCCIO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54535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Francia, España y Europa en el Mundo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40101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Troisième · Historia-Geografía DNL · Tema 1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328466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1. Territorio y Medio Físico</a:t>
            </a:r>
            <a:endParaRPr lang="en-US" sz="5100" dirty="0"/>
          </a:p>
        </p:txBody>
      </p:sp>
      <p:sp>
        <p:nvSpPr>
          <p:cNvPr id="4" name="Shape 1"/>
          <p:cNvSpPr/>
          <p:nvPr/>
        </p:nvSpPr>
        <p:spPr>
          <a:xfrm>
            <a:off x="7857234" y="4242296"/>
            <a:ext cx="1049113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7970638" y="4298950"/>
            <a:ext cx="143188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CAPÍTULO 1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583" y="1352550"/>
            <a:ext cx="1174721" cy="41529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33360" y="1500287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Europa: Un Continente de Contrastes</a:t>
            </a:r>
            <a:endParaRPr lang="en-US" sz="3700" dirty="0"/>
          </a:p>
        </p:txBody>
      </p:sp>
      <p:sp>
        <p:nvSpPr>
          <p:cNvPr id="5" name="Shape 1"/>
          <p:cNvSpPr/>
          <p:nvPr/>
        </p:nvSpPr>
        <p:spPr>
          <a:xfrm>
            <a:off x="5233360" y="2965053"/>
            <a:ext cx="3053877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2"/>
          <p:cNvSpPr/>
          <p:nvPr/>
        </p:nvSpPr>
        <p:spPr>
          <a:xfrm>
            <a:off x="5428717" y="3160415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Superficie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5428717" y="3569097"/>
            <a:ext cx="266316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10,2 millones de km²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8476244" y="2965053"/>
            <a:ext cx="3053976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5"/>
          <p:cNvSpPr/>
          <p:nvPr/>
        </p:nvSpPr>
        <p:spPr>
          <a:xfrm>
            <a:off x="8671601" y="3160415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Población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8671601" y="3569097"/>
            <a:ext cx="266326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~450 millones de habitantes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233360" y="4255889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8"/>
          <p:cNvSpPr/>
          <p:nvPr/>
        </p:nvSpPr>
        <p:spPr>
          <a:xfrm>
            <a:off x="5428717" y="4451251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Diversidad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5428717" y="4859933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Montañas, fiordos, llanuras, mares, bosques y ciudades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Mapa Físico de Europa</a:t>
            </a:r>
            <a:endParaRPr lang="en-US" sz="1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649" y="939006"/>
            <a:ext cx="6597485" cy="6419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82336" y="3815358"/>
            <a:ext cx="3654135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Principales elementos físicos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7882336" y="4010223"/>
            <a:ext cx="3654135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Ríos principales:</a:t>
            </a: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Volga, Danubio, Rin, Elba, Dniéper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Montañas más altas:</a:t>
            </a: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Alpes — Mont Blanc, 4.810 m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Mares principales:</a:t>
            </a: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Mediterráneo, del Norte, Báltico, Negro, Jónico, Egeo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Grandes penínsulas:</a:t>
            </a: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Ibérica, Escandinava, Balcánica e Itálica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519807"/>
            <a:ext cx="5841854" cy="58102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400899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Francia: Un Territorio en Europa</a:t>
            </a:r>
            <a:endParaRPr lang="en-US" sz="1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6767016"/>
            <a:ext cx="5410759" cy="50363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19427" y="6874173"/>
            <a:ext cx="514565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Posición geográfica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819427" y="7050088"/>
            <a:ext cx="5145653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Situada en el oeste de Europa, con fachadas al Atlántico, el Canal de la Mancha y el Mediterráneo</a:t>
            </a:r>
            <a:endParaRPr lang="en-US" sz="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9461" y="6767016"/>
            <a:ext cx="5410759" cy="50363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77413" y="6874173"/>
            <a:ext cx="514565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Diversidad de paisajes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277413" y="7050088"/>
            <a:ext cx="5145653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 variedad de relieves: montañas, llanuras, costas y ríos que articulan el territorio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7050"/>
            <a:ext cx="10868745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Las Montañas de Francia</a:t>
            </a:r>
            <a:endParaRPr lang="en-US" sz="3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561" y="3511352"/>
            <a:ext cx="838179" cy="603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004074" y="1469727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8068317" y="1501825"/>
            <a:ext cx="256871" cy="3211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544604" y="1528564"/>
            <a:ext cx="2991867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Alpes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8544604" y="1951335"/>
            <a:ext cx="2991867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 Blanc,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4.810 m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la cima más alta de Europa occidental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004074" y="2784277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8068317" y="2816374"/>
            <a:ext cx="256871" cy="3211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544604" y="2843113"/>
            <a:ext cx="2991867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Pirineos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8544604" y="3265884"/>
            <a:ext cx="2991867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Pic d'Aneto,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3.404 m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frontera natural con España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004074" y="4098826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/>
          <p:nvPr/>
        </p:nvSpPr>
        <p:spPr>
          <a:xfrm>
            <a:off x="8068317" y="4130923"/>
            <a:ext cx="256871" cy="3211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544604" y="4157662"/>
            <a:ext cx="2991867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Macizo Central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8544604" y="4580434"/>
            <a:ext cx="2991867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Puy de Sancy,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1.886 m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8004074" y="5152132"/>
            <a:ext cx="385356" cy="385366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4"/>
          <p:cNvSpPr/>
          <p:nvPr/>
        </p:nvSpPr>
        <p:spPr>
          <a:xfrm>
            <a:off x="8068317" y="5184229"/>
            <a:ext cx="256871" cy="3211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544604" y="5210969"/>
            <a:ext cx="2991867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Jura y Vosgos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8544604" y="5633740"/>
            <a:ext cx="2991867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Crêt de la Neige, 1.720 m · Grand Ballon, 1.424 m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4641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Los Ríos de Francia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09540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1.006 km</a:t>
            </a:r>
            <a:endParaRPr lang="en-US" sz="4900" dirty="0"/>
          </a:p>
        </p:txBody>
      </p:sp>
      <p:sp>
        <p:nvSpPr>
          <p:cNvPr id="4" name="Text 2"/>
          <p:cNvSpPr/>
          <p:nvPr/>
        </p:nvSpPr>
        <p:spPr>
          <a:xfrm>
            <a:off x="661475" y="336946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Loira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61475" y="3778151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río más largo de Francia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4363135" y="2509540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776 km</a:t>
            </a:r>
            <a:endParaRPr lang="en-US" sz="4900" dirty="0"/>
          </a:p>
        </p:txBody>
      </p:sp>
      <p:sp>
        <p:nvSpPr>
          <p:cNvPr id="7" name="Text 5"/>
          <p:cNvSpPr/>
          <p:nvPr/>
        </p:nvSpPr>
        <p:spPr>
          <a:xfrm>
            <a:off x="4363135" y="336946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Sena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363135" y="3778151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Atraviesa París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064794" y="2509540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1.230 km</a:t>
            </a:r>
            <a:endParaRPr lang="en-US" sz="4900" dirty="0"/>
          </a:p>
        </p:txBody>
      </p:sp>
      <p:sp>
        <p:nvSpPr>
          <p:cNvPr id="10" name="Text 8"/>
          <p:cNvSpPr/>
          <p:nvPr/>
        </p:nvSpPr>
        <p:spPr>
          <a:xfrm>
            <a:off x="8064794" y="336946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Rin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064794" y="3778151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Frontera este de Francia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61475" y="429319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También: Ródano (812 km), Mosa (950 km), Garona (647 km)</a:t>
            </a:r>
            <a:endParaRPr lang="en-US" sz="145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4808240"/>
            <a:ext cx="812780" cy="6032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8956"/>
            <a:ext cx="10868745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Las Costas de Francia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320" y="3477419"/>
            <a:ext cx="812780" cy="60325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5421" y="1390452"/>
            <a:ext cx="3551049" cy="9758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776869" y="1568946"/>
            <a:ext cx="258111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Océano Atlántico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8776869" y="1952625"/>
            <a:ext cx="258111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Costa larga y abierta al oeste</a:t>
            </a: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5421" y="2500809"/>
            <a:ext cx="3551049" cy="97581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776869" y="2679303"/>
            <a:ext cx="258111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Canal de la Mancha</a:t>
            </a:r>
            <a:endParaRPr lang="en-US" sz="1550" dirty="0"/>
          </a:p>
        </p:txBody>
      </p:sp>
      <p:sp>
        <p:nvSpPr>
          <p:cNvPr id="9" name="Text 4"/>
          <p:cNvSpPr/>
          <p:nvPr/>
        </p:nvSpPr>
        <p:spPr>
          <a:xfrm>
            <a:off x="8776869" y="3062982"/>
            <a:ext cx="258111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 norte, frente a las Islas Británicas</a:t>
            </a:r>
            <a:endParaRPr lang="en-US" sz="12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85421" y="3611166"/>
            <a:ext cx="3551049" cy="121096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776869" y="3789660"/>
            <a:ext cx="258111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Mar Mediterráneo</a:t>
            </a:r>
            <a:endParaRPr lang="en-US" sz="1550" dirty="0"/>
          </a:p>
        </p:txBody>
      </p:sp>
      <p:sp>
        <p:nvSpPr>
          <p:cNvPr id="12" name="Text 6"/>
          <p:cNvSpPr/>
          <p:nvPr/>
        </p:nvSpPr>
        <p:spPr>
          <a:xfrm>
            <a:off x="8776869" y="4173339"/>
            <a:ext cx="258111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Costa sur, cálida y turística — la famosa Costa Azul</a:t>
            </a:r>
            <a:endParaRPr lang="en-US" sz="12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85421" y="4956671"/>
            <a:ext cx="3551049" cy="121096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776869" y="5135166"/>
            <a:ext cx="258111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Córcega</a:t>
            </a:r>
            <a:endParaRPr lang="en-US" sz="1550" dirty="0"/>
          </a:p>
        </p:txBody>
      </p:sp>
      <p:sp>
        <p:nvSpPr>
          <p:cNvPr id="15" name="Text 8"/>
          <p:cNvSpPr/>
          <p:nvPr/>
        </p:nvSpPr>
        <p:spPr>
          <a:xfrm>
            <a:off x="8776869" y="5518845"/>
            <a:ext cx="258111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Isla mediterránea, región francesa con gran diversidad natural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513284"/>
            <a:ext cx="6296860" cy="3260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2. Población, Ciudades y Organización del Territorio</a:t>
            </a:r>
            <a:endParaRPr lang="en-US" sz="5100" dirty="0"/>
          </a:p>
        </p:txBody>
      </p:sp>
      <p:sp>
        <p:nvSpPr>
          <p:cNvPr id="4" name="Shape 1"/>
          <p:cNvSpPr/>
          <p:nvPr/>
        </p:nvSpPr>
        <p:spPr>
          <a:xfrm>
            <a:off x="7857234" y="5057477"/>
            <a:ext cx="1049113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7970638" y="5114131"/>
            <a:ext cx="143188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CAPÍTULO 2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38063"/>
            <a:ext cx="6296860" cy="110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Demografía y Ciudades en Francia y España</a:t>
            </a:r>
            <a:endParaRPr lang="en-US" sz="3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1894681"/>
            <a:ext cx="443001" cy="44301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884021" y="1894681"/>
            <a:ext cx="5646199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Concentración urbana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5884021" y="2271216"/>
            <a:ext cx="564619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Fuerte concentración en grandes áreas metropolitanas como París y Madrid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152676"/>
            <a:ext cx="443001" cy="44301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884021" y="3152676"/>
            <a:ext cx="5646199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Contrastes de densidad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5884021" y="3529211"/>
            <a:ext cx="5646199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Zonas muy pobladas frente a áreas rurales despobladas en el interior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3360" y="4136033"/>
            <a:ext cx="443001" cy="44301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884021" y="4136033"/>
            <a:ext cx="5646199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Migraciones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5884021" y="4512568"/>
            <a:ext cx="564619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Migraciones internas e internacionales moldean la distribución de la población</a:t>
            </a:r>
            <a:endParaRPr lang="en-US" sz="13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5394027"/>
            <a:ext cx="443001" cy="44301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884021" y="5394027"/>
            <a:ext cx="5646199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Redes de transporte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5884021" y="5770563"/>
            <a:ext cx="5646199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AVE y TGV articulan el territorio nacional y conectan las grandes ciudades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4690"/>
            <a:ext cx="10868745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Europa: Rasgos Demográficos Generales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81188"/>
            <a:ext cx="6910810" cy="39161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18163" y="1526977"/>
            <a:ext cx="3518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Claves demográficas europeas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018163" y="1980109"/>
            <a:ext cx="3518308" cy="24319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Elevada urbanización: más del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75%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la población vive en ciudades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Grandes ejes de poblamiento: la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"Banana Azul"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(Londres–Milán)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Principales metrópolis: París, Londres, Madrid, Berlín, Roma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Envejecimiento de la población y dependencia de la inmigración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018163" y="4605238"/>
            <a:ext cx="3518308" cy="1524794"/>
          </a:xfrm>
          <a:prstGeom prst="roundRect">
            <a:avLst>
              <a:gd name="adj" fmla="val 4962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240" y="4861024"/>
            <a:ext cx="225122" cy="18008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603439" y="4804668"/>
            <a:ext cx="2752954" cy="112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"Banana Azul" es el eje más dinámico y poblado de Europa, concentrando industria, finanzas y servicios.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28466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3. Europa: Una Gran Potencia Económica</a:t>
            </a:r>
            <a:endParaRPr lang="en-US" sz="5100" dirty="0"/>
          </a:p>
        </p:txBody>
      </p:sp>
      <p:sp>
        <p:nvSpPr>
          <p:cNvPr id="4" name="Shape 1"/>
          <p:cNvSpPr/>
          <p:nvPr/>
        </p:nvSpPr>
        <p:spPr>
          <a:xfrm>
            <a:off x="3285348" y="4242296"/>
            <a:ext cx="1049113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3398752" y="4298950"/>
            <a:ext cx="143188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CAPÍTULO 3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6208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Peso Económico de Europa en el Mundo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430760"/>
            <a:ext cx="3622882" cy="7560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0482" y="3375819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Sector Primario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50482" y="3784501"/>
            <a:ext cx="324486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Agricultura moderna y productiva: viñedos, cereales, ganadería con especializaciones regionales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430760"/>
            <a:ext cx="3622882" cy="7560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73364" y="3375819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Industria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473364" y="3784501"/>
            <a:ext cx="324486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Grandes regiones industriales en reconversión; innovación y nuevas tecnologías como motor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430760"/>
            <a:ext cx="3622882" cy="7560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96246" y="3375819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Servicios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96246" y="3784501"/>
            <a:ext cx="324486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Comercio, finanzas, turismo y actividades avanzadas como principal motor económico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661475" y="509339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Francia y España son actores clave dentro del espacio económico europeo.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28466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4. Europa en la Globalización</a:t>
            </a:r>
            <a:endParaRPr lang="en-US" sz="5100" dirty="0"/>
          </a:p>
        </p:txBody>
      </p:sp>
      <p:sp>
        <p:nvSpPr>
          <p:cNvPr id="4" name="Shape 1"/>
          <p:cNvSpPr/>
          <p:nvPr/>
        </p:nvSpPr>
        <p:spPr>
          <a:xfrm>
            <a:off x="3285348" y="4242296"/>
            <a:ext cx="1049113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3398752" y="4298950"/>
            <a:ext cx="143188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CAPÍTULO 4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Europa en los Grandes Flujos Mundiales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961132"/>
            <a:ext cx="5315512" cy="53156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21058" y="3024088"/>
            <a:ext cx="531551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Fortalezas y vulnerabilidades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6221058" y="3226594"/>
            <a:ext cx="5315512" cy="389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Inserción en flujos comerciales, financieros, humanos y de información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Grandes puertos, aeropuertos y corredores de transporte europeos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Competencia con Estados Unidos y las grandes potencias asiáticas</a:t>
            </a:r>
            <a:endParaRPr lang="en-US" sz="750" dirty="0"/>
          </a:p>
        </p:txBody>
      </p:sp>
      <p:sp>
        <p:nvSpPr>
          <p:cNvPr id="6" name="Shape 3"/>
          <p:cNvSpPr/>
          <p:nvPr/>
        </p:nvSpPr>
        <p:spPr>
          <a:xfrm>
            <a:off x="6221058" y="3696692"/>
            <a:ext cx="5315512" cy="1270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6221058" y="3790156"/>
            <a:ext cx="531551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Vulnerabilidades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221058" y="3992662"/>
            <a:ext cx="5315512" cy="253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Dependencias energéticas y de materias primas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Necesidad de diversificar fuentes de abastecimiento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28466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5. Francia: Potencia e Influencia Mundial</a:t>
            </a:r>
            <a:endParaRPr lang="en-US" sz="5100" dirty="0"/>
          </a:p>
        </p:txBody>
      </p:sp>
      <p:sp>
        <p:nvSpPr>
          <p:cNvPr id="4" name="Shape 1"/>
          <p:cNvSpPr/>
          <p:nvPr/>
        </p:nvSpPr>
        <p:spPr>
          <a:xfrm>
            <a:off x="3285348" y="4242296"/>
            <a:ext cx="1049113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3398752" y="4298950"/>
            <a:ext cx="143188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CAPÍTULO 5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1330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Presencia Mundial de Francia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681982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856832" y="2877344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800" y="3033216"/>
            <a:ext cx="255085" cy="2550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6832" y="3633391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Territorios de Ultramar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4042073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Presencia en todos los océanos; segunda ZEE (Zona Económica Exclusiva) del mundo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347359" y="2681982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6"/>
          <p:cNvSpPr/>
          <p:nvPr/>
        </p:nvSpPr>
        <p:spPr>
          <a:xfrm>
            <a:off x="4542716" y="2877344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684" y="3033216"/>
            <a:ext cx="255085" cy="2550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42716" y="3633391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Influencia Política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4542716" y="4042073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Miembro permanente del Consejo de Seguridad de la ONU; amplia red diplomática global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8033244" y="2681982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0"/>
          <p:cNvSpPr/>
          <p:nvPr/>
        </p:nvSpPr>
        <p:spPr>
          <a:xfrm>
            <a:off x="8228600" y="2877344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4568" y="3033216"/>
            <a:ext cx="255085" cy="2550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28600" y="3633391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Capacidad Militar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8228600" y="4042073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Potencia nuclear; presencia activa en operaciones internacionales de paz y seguridad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5186"/>
            <a:ext cx="10868745" cy="526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 Influencia Cultural y Económica de Francia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43484"/>
            <a:ext cx="6920831" cy="392182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9411" y="1454745"/>
            <a:ext cx="3537060" cy="15513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62929" y="1642070"/>
            <a:ext cx="308622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Francofonía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8262929" y="2055019"/>
            <a:ext cx="3086221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300 millones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hablantes; Alliance Française y red educativa francesa en el mundo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99411" y="3156049"/>
            <a:ext cx="3537060" cy="129678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62929" y="3343374"/>
            <a:ext cx="308622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Cultura y Turismo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8262929" y="3756323"/>
            <a:ext cx="3086221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Primer destino turístico mundial: </a:t>
            </a:r>
            <a:r>
              <a:rPr lang="en-US" sz="13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90 millones</a:t>
            </a: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de visitantes al año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9411" y="4602758"/>
            <a:ext cx="3537060" cy="15513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62929" y="4790083"/>
            <a:ext cx="308622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Economía Global</a:t>
            </a:r>
            <a:endParaRPr lang="en-US" sz="1650" dirty="0"/>
          </a:p>
        </p:txBody>
      </p:sp>
      <p:sp>
        <p:nvSpPr>
          <p:cNvPr id="12" name="Text 6"/>
          <p:cNvSpPr/>
          <p:nvPr/>
        </p:nvSpPr>
        <p:spPr>
          <a:xfrm>
            <a:off x="8262929" y="5203031"/>
            <a:ext cx="3086221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Grandes empresas multinacionales; París como metrópoli mundial y centro de decisión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28466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6. España en el Mundo</a:t>
            </a:r>
            <a:endParaRPr lang="en-US" sz="5100" dirty="0"/>
          </a:p>
        </p:txBody>
      </p:sp>
      <p:sp>
        <p:nvSpPr>
          <p:cNvPr id="4" name="Shape 1"/>
          <p:cNvSpPr/>
          <p:nvPr/>
        </p:nvSpPr>
        <p:spPr>
          <a:xfrm>
            <a:off x="3285348" y="4242296"/>
            <a:ext cx="1049113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3398752" y="4298950"/>
            <a:ext cx="143188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CAPÍTULO 6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Papel Internacional de España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961132"/>
            <a:ext cx="5315512" cy="53156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21058" y="3194050"/>
            <a:ext cx="5315512" cy="524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Posición geoestratégica:</a:t>
            </a: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entre Europa, el Mediterráneo, África y el Atlántico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Lengua española:</a:t>
            </a: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600 millones de hablantes; Instituto Cervantes en todo el mundo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Relaciones históricas, económicas y culturales con América Latina</a:t>
            </a:r>
            <a:endParaRPr lang="en-US" sz="750" dirty="0"/>
          </a:p>
          <a:p>
            <a:pPr marL="152400" indent="-152400" algn="l">
              <a:lnSpc>
                <a:spcPct val="101000"/>
              </a:lnSpc>
              <a:buSzPct val="100000"/>
              <a:buChar char="•"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Turismo, empresas e inversiones internacionales; cooperación al desarrollo</a:t>
            </a:r>
            <a:endParaRPr lang="en-US" sz="750" dirty="0"/>
          </a:p>
        </p:txBody>
      </p:sp>
      <p:sp>
        <p:nvSpPr>
          <p:cNvPr id="5" name="Shape 2"/>
          <p:cNvSpPr/>
          <p:nvPr/>
        </p:nvSpPr>
        <p:spPr>
          <a:xfrm>
            <a:off x="6221058" y="3775472"/>
            <a:ext cx="5315512" cy="256977"/>
          </a:xfrm>
          <a:prstGeom prst="roundRect">
            <a:avLst>
              <a:gd name="adj" fmla="val 15929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489" y="3853557"/>
            <a:ext cx="121738" cy="974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37658" y="3844925"/>
            <a:ext cx="5511067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español es la segunda lengua más hablada del mundo como lengua materna.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328466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7. Europa como Actor Mundial</a:t>
            </a:r>
            <a:endParaRPr lang="en-US" sz="5100" dirty="0"/>
          </a:p>
        </p:txBody>
      </p:sp>
      <p:sp>
        <p:nvSpPr>
          <p:cNvPr id="4" name="Shape 1"/>
          <p:cNvSpPr/>
          <p:nvPr/>
        </p:nvSpPr>
        <p:spPr>
          <a:xfrm>
            <a:off x="7857234" y="4242296"/>
            <a:ext cx="1049113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2"/>
          <p:cNvSpPr/>
          <p:nvPr/>
        </p:nvSpPr>
        <p:spPr>
          <a:xfrm>
            <a:off x="7970638" y="4298950"/>
            <a:ext cx="143188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CAPÍTULO 7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7404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Fortalezas y Límites de Europa en el Mundo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842716"/>
            <a:ext cx="10868745" cy="2141240"/>
          </a:xfrm>
          <a:prstGeom prst="roundRect">
            <a:avLst>
              <a:gd name="adj" fmla="val 3708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667825" y="2849066"/>
            <a:ext cx="5428023" cy="2128540"/>
          </a:xfrm>
          <a:custGeom>
            <a:avLst/>
            <a:gdLst/>
            <a:ahLst/>
            <a:cxnLst/>
            <a:rect l="l" t="t" r="r" b="b"/>
            <a:pathLst>
              <a:path w="5428023" h="2128540">
                <a:moveTo>
                  <a:pt x="66156" y="0"/>
                </a:moveTo>
                <a:lnTo>
                  <a:pt x="5428023" y="0"/>
                </a:lnTo>
                <a:lnTo>
                  <a:pt x="5428023" y="2128540"/>
                </a:lnTo>
                <a:lnTo>
                  <a:pt x="66156" y="2128540"/>
                </a:lnTo>
                <a:arcTo wR="66156" hR="66158" stAng="5400000" swAng="5400000"/>
                <a:lnTo>
                  <a:pt x="0" y="66158"/>
                </a:lnTo>
                <a:arcTo wR="66156" hR="66158" stAng="10800000" swAng="5400000"/>
                <a:close/>
              </a:path>
            </a:pathLst>
          </a:cu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856832" y="3038078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✅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Fortalezas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6832" y="3446760"/>
            <a:ext cx="5050009" cy="134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Peso económico y comercial de primer orden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Investigación, innovación y universidades de excelencia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Cultura, patrimonio y diplomacia reconocidos mundialmente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095848" y="2849066"/>
            <a:ext cx="5428023" cy="2128540"/>
          </a:xfrm>
          <a:custGeom>
            <a:avLst/>
            <a:gdLst/>
            <a:ahLst/>
            <a:cxnLst/>
            <a:rect l="l" t="t" r="r" b="b"/>
            <a:pathLst>
              <a:path w="5428023" h="2128540">
                <a:moveTo>
                  <a:pt x="0" y="0"/>
                </a:moveTo>
                <a:lnTo>
                  <a:pt x="5361866" y="0"/>
                </a:lnTo>
                <a:arcTo wR="66156" hR="66158" stAng="16200000" swAng="5400000"/>
                <a:lnTo>
                  <a:pt x="5428023" y="2062382"/>
                </a:lnTo>
                <a:arcTo wR="66156" hR="66158" stAng="0" swAng="5400000"/>
                <a:lnTo>
                  <a:pt x="0" y="2128540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095848" y="2849066"/>
            <a:ext cx="25399" cy="2128540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6284854" y="3038078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⚠️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Límites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6284854" y="3446760"/>
            <a:ext cx="5050009" cy="134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Competencia creciente de EE.UU. y Asia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Dependencias exteriores en energía y materias primas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Desigualdades internas y dificultad para hablar con una sola voz en política exterior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28551"/>
            <a:ext cx="6296860" cy="1126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¿Qué Significa Ser una Potencia Mundial Hoy?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61475" y="2012255"/>
            <a:ext cx="6296860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 territorio a la influencia: comprender cómo y por qué Francia, España y Europa ejercen poder en el mundo actual.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61475" y="2768402"/>
            <a:ext cx="360254" cy="225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61475" y="3049091"/>
            <a:ext cx="3062608" cy="25400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661475" y="3189883"/>
            <a:ext cx="30626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Base territorial y demográfica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61475" y="3574355"/>
            <a:ext cx="3062608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territorio y la población son el fundamento de la potencia económica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895727" y="2768402"/>
            <a:ext cx="360254" cy="225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895727" y="3049091"/>
            <a:ext cx="3062608" cy="25400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3895727" y="3189883"/>
            <a:ext cx="30626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Proyección económica y cultural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3895727" y="3855839"/>
            <a:ext cx="30626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economía y la cultura proyectan influencia a escala global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61475" y="4725491"/>
            <a:ext cx="360254" cy="225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61475" y="5006181"/>
            <a:ext cx="6296860" cy="25400"/>
          </a:xfrm>
          <a:prstGeom prst="rect">
            <a:avLst/>
          </a:prstGeom>
          <a:solidFill>
            <a:srgbClr val="1B1B27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/>
          <p:nvPr/>
        </p:nvSpPr>
        <p:spPr>
          <a:xfrm>
            <a:off x="661475" y="5146973"/>
            <a:ext cx="629686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Actores en transformación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61475" y="5531445"/>
            <a:ext cx="6296860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Europa, Francia y España: actores esenciales en un mundo en constante cambio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60915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Fuentes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577828"/>
            <a:ext cx="10868745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MAPA FÍSICO EUROPA INTRODUCCIÓN.pdf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MAPA FÍSICO FRANCIA INTRODUCCIÓN.pdf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955</Words>
  <Application>Microsoft Office PowerPoint</Application>
  <PresentationFormat>Panorámica</PresentationFormat>
  <Paragraphs>166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Roboto Bold</vt:lpstr>
      <vt:lpstr>Raleway Light</vt:lpstr>
      <vt:lpstr>Arial</vt:lpstr>
      <vt:lpstr>Raleway</vt:lpstr>
      <vt:lpstr>Roboto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miguel a richart bernardo</dc:creator>
  <cp:lastModifiedBy>miguel a richart bernardo</cp:lastModifiedBy>
  <cp:revision>1</cp:revision>
  <dcterms:created xsi:type="dcterms:W3CDTF">2026-09-14T21:41:39Z</dcterms:created>
  <dcterms:modified xsi:type="dcterms:W3CDTF">2026-09-22T17:55:05Z</dcterms:modified>
</cp:coreProperties>
</file>