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embeddedFontLst>
    <p:embeddedFont>
      <p:font typeface="Raleway" pitchFamily="2" charset="0"/>
      <p:regular r:id="rId18"/>
    </p:embeddedFont>
    <p:embeddedFont>
      <p:font typeface="Roboto" panose="02000000000000000000" pitchFamily="2" charset="0"/>
      <p:regular r:id="rId19"/>
    </p:embeddedFont>
    <p:embeddedFont>
      <p:font typeface="Roboto Bold" panose="020B0604020202020204" charset="0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9934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gamma.app/qm6ffyj8jr1b3kz/6e344d4f5f234093be1452f43cd5bae5/file/TEMA-PARA-ESTUDIO-1.1.1.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dn.gamma.app/qm6ffyj8jr1b3kz/9e58effc05004957b827dd0976c1389b/file/TEMA-PARA-ESTUDIO-1.1.2.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250083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Urbanización en el Mundo: La Ciudad y sus Espacios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4305498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Tema 1.1 · Geografía · Bachillerato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20826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1.1.1 — ¿Qué es una ciudad?</a:t>
            </a:r>
            <a:endParaRPr lang="en-US" sz="5100" dirty="0"/>
          </a:p>
        </p:txBody>
      </p:sp>
      <p:sp>
        <p:nvSpPr>
          <p:cNvPr id="4" name="Text 1"/>
          <p:cNvSpPr/>
          <p:nvPr/>
        </p:nvSpPr>
        <p:spPr>
          <a:xfrm>
            <a:off x="356682" y="423465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Criterios, características y la frontera con el mundo rural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27844"/>
            <a:ext cx="6296860" cy="1126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¿Ciudad o pueblo? Una pregunta sin respuesta única</a:t>
            </a:r>
            <a:endParaRPr lang="en-US" sz="35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1911548"/>
            <a:ext cx="6296860" cy="135840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540435" y="2117030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 hay una definición universal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5540435" y="2501503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Cada Estado utiliza criterios distintos. El número de habitantes por sí solo no basta para definir qué es una ciudad.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3441601"/>
            <a:ext cx="6296860" cy="135840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540435" y="3647083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Criterios combinados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5540435" y="4031555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 reconocer una ciudad hay que combinar: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tamaño, densidad, edificación continua, actividades económicas y servicios disponibles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4971653"/>
            <a:ext cx="6296860" cy="135840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40435" y="5177135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🤔</a:t>
            </a: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Para reflexionar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5540435" y="5561608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¿Tu municipio es una ciudad? ¿Qué criterio usarías tú para decidirlo? Debate con tus compañeros.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468041"/>
            <a:ext cx="6920831" cy="3921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99411" y="714276"/>
            <a:ext cx="3537060" cy="1578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Población, Densidad y Tejido Urbano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7999411" y="2442369"/>
            <a:ext cx="3537060" cy="2141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Alta densidad: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mucha gente en poco espacio — edificios, calles y avenidas forman un tejido construido continuo.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Espacio rural: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viviendas dispersas, campos, bosques y menor densidad de edificación.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continuidad del espacio construido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es uno de los rasgos más visibles que distingue la ciudad del campo.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7999411" y="4752578"/>
            <a:ext cx="3537060" cy="1372394"/>
          </a:xfrm>
          <a:prstGeom prst="roundRect">
            <a:avLst>
              <a:gd name="adj" fmla="val 5152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682" y="4981476"/>
            <a:ext cx="210338" cy="1682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46291" y="4929584"/>
            <a:ext cx="2821909" cy="1018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 ciudades concentran viviendas, oficinas, comercios, centros públicos, fábricas y equipamientos en un espacio reducido.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8215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Ciudad: Motor Económico y de Servicios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850827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559546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Comercio y Finanzas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2968228"/>
            <a:ext cx="53162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Bancos, mercados, centros comerciales y sedes empresariales concentran la actividad económica urbana.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1850827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13915" y="2559546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Sanidad y Educación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213915" y="2968228"/>
            <a:ext cx="53163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Hospitales, universidades y colegios dan servicio no solo a los habitantes de la ciudad, sino también a la población rural del entorno.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253508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1475" y="4962227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Cultura y Turismo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661475" y="5370909"/>
            <a:ext cx="53162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Museos, teatros, monumentos y espacios culturales convierten a las ciudades en destinos y referentes regionales.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3915" y="4253508"/>
            <a:ext cx="472468" cy="47248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213915" y="4962227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Infraestructuras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6213915" y="5370909"/>
            <a:ext cx="53163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Aeropuertos, estaciones y redes de transporte articulan la ciudad como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nodo de servicios para todo el territorio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Urbano vs. Rural: ¿Cuál es la diferencia?</a:t>
            </a: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961132"/>
            <a:ext cx="5315512" cy="53156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21058" y="2882702"/>
            <a:ext cx="531551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Ciudad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6221058" y="3085207"/>
            <a:ext cx="5315512" cy="524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Alta densidad de población y edificios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Edificación continua y compacta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Predominio de industria y, sobre todo, servicios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Redes de transporte densas y elevada movilidad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6221058" y="3660378"/>
            <a:ext cx="531551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Campo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6221058" y="3862884"/>
            <a:ext cx="5315512" cy="524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Menor densidad, poblamiento disperso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Actividades agrarias predominantes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Más espacios abiertos: campos, bosques, prados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Relación frecuente con ciudades cercanas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11696"/>
            <a:ext cx="6296860" cy="1144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Frontera Difusa: El Espacio Periurbano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61475" y="2299395"/>
            <a:ext cx="2925094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Zonas de transición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61475" y="2762746"/>
            <a:ext cx="2925094" cy="1730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crecimiento urbano ha creado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espacios periurbanos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donde conviven urbanizaciones, antiguos pueblos, carreteras, centros comerciales, polígonos industriales, equipamientos y terrenos agrícolas.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039590" y="2299395"/>
            <a:ext cx="2925094" cy="572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movilidad redefine los límites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039590" y="3048794"/>
            <a:ext cx="2925094" cy="1442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Muchas personas viven fuera de la ciudad pero trabajan o estudian en ella. La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movilidad diaria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hace que los límites entre lo urbano y lo rural sean cada vez más borrosos.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1475" y="4852491"/>
            <a:ext cx="6296860" cy="1293713"/>
          </a:xfrm>
          <a:prstGeom prst="roundRect">
            <a:avLst>
              <a:gd name="adj" fmla="val 5945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529" y="5105797"/>
            <a:ext cx="228793" cy="18305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56376" y="5075535"/>
            <a:ext cx="5518905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💡</a:t>
            </a:r>
            <a:r>
              <a:rPr lang="en-US" sz="1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Idea clave:</a:t>
            </a:r>
            <a:r>
              <a:rPr lang="en-US" sz="1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Una ciudad se reconoce por la combinación de densidad, edificación continua, servicios, actividades no agrarias e influencia sobre el territorio que la rodea.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070993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1.1.2 — Partes de la Ciudad</a:t>
            </a:r>
            <a:endParaRPr lang="en-US" sz="5100" dirty="0"/>
          </a:p>
        </p:txBody>
      </p:sp>
      <p:sp>
        <p:nvSpPr>
          <p:cNvPr id="4" name="Text 1"/>
          <p:cNvSpPr/>
          <p:nvPr/>
        </p:nvSpPr>
        <p:spPr>
          <a:xfrm>
            <a:off x="4928568" y="3984823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 núcleo histórico a la periferia: cómo se organiza el espacio urbano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4499868"/>
            <a:ext cx="1788770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3"/>
          <p:cNvSpPr/>
          <p:nvPr/>
        </p:nvSpPr>
        <p:spPr>
          <a:xfrm>
            <a:off x="5346765" y="4556522"/>
            <a:ext cx="217154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ESTRUCTURA URBANA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7116584" y="4499868"/>
            <a:ext cx="2215202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7229989" y="4556522"/>
            <a:ext cx="259797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BACHILLERATO · GEOGRAFÍA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350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Ciudad se Construye por Capas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003796"/>
            <a:ext cx="10868745" cy="49741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22865" y="1683159"/>
            <a:ext cx="2404268" cy="300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Ensanche y Periferia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622865" y="2069187"/>
            <a:ext cx="2650038" cy="3830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Siglo XIX planificado; barrios modernos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50578" y="3318103"/>
            <a:ext cx="2404269" cy="300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Centro Urbano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18521" y="3704131"/>
            <a:ext cx="2436325" cy="3830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8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Actividad, servicios y comercio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622865" y="4162289"/>
            <a:ext cx="2404268" cy="300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Casco Histórico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22865" y="4548317"/>
            <a:ext cx="2650038" cy="3830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Origen medieval, calles estrechas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61475" y="6052840"/>
            <a:ext cx="10868745" cy="286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Cada parte de la ciudad refleja una época diferente. Las zonas se diferencian por la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edad de los edificios, el trazado de las calles, las actividades económicas y el precio del suelo</a:t>
            </a: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</a:t>
            </a:r>
            <a:r>
              <a:rPr lang="en-US" sz="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🤔</a:t>
            </a: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¿Puedes identificar estas zonas en la ciudad más cercana a ti?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467346"/>
            <a:ext cx="6923410" cy="39233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94648" y="780852"/>
            <a:ext cx="3541822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Casco Histórico: La Memoria de la Ciudad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7994648" y="2475706"/>
            <a:ext cx="3541822" cy="2085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Calles estrechas e irregulares,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plazas, monumentos, iglesias y restos de murallas forman el ADN de la ciudad.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Concentra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patrimonio histórico, comercio tradicional, cultura y turismo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Tensión actual: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el turismo masivo y la subida de alquileres transforman la vida de sus residentes.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7994648" y="4724003"/>
            <a:ext cx="3541822" cy="1335088"/>
          </a:xfrm>
          <a:prstGeom prst="roundRect">
            <a:avLst>
              <a:gd name="adj" fmla="val 5203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943" y="4943078"/>
            <a:ext cx="206667" cy="16529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31905" y="4895453"/>
            <a:ext cx="2839272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¿Gentrificación o revitalización? El debate sobre el futuro del casco histórico es uno de los grandes retos urbanos del siglo XXI.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8891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Centro Urbano y el CBD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757587"/>
            <a:ext cx="3496877" cy="2311499"/>
          </a:xfrm>
          <a:prstGeom prst="roundRect">
            <a:avLst>
              <a:gd name="adj" fmla="val 343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856832" y="2952948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Centro Urbano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6832" y="3361630"/>
            <a:ext cx="310616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 accesibilidad, tiendas, restaurantes, oficinas y actividades culturales. Suelo caro y enorme actividad diurna. Es el corazón funcional de la ciudad.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47359" y="2757587"/>
            <a:ext cx="3496877" cy="2311499"/>
          </a:xfrm>
          <a:prstGeom prst="roundRect">
            <a:avLst>
              <a:gd name="adj" fmla="val 343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4542716" y="2952948"/>
            <a:ext cx="310616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CBD · Central Business District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542716" y="3656905"/>
            <a:ext cx="310616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Distrito de negocios con rascacielos, sedes de grandes empresas y entidades financieras. Símbolo del poder económico urbano.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033244" y="2757587"/>
            <a:ext cx="3496877" cy="2311499"/>
          </a:xfrm>
          <a:prstGeom prst="roundRect">
            <a:avLst>
              <a:gd name="adj" fmla="val 343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8228600" y="2952948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Ejemplos reales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228600" y="3361630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AZCA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en Madrid ·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Diagonal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en Barcelona ·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La Défense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en París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74675"/>
            <a:ext cx="6296860" cy="1070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Los Ensanches: Cuando la Ciudad Rompió sus Murallas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5233360" y="1878013"/>
            <a:ext cx="6296860" cy="783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industrialización del siglo XIX y el aumento de población obligaron a planificar el crecimiento más allá de las murallas, con calles más anchas, manzanas regulares y nuevas infraestructuras.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26038" y="2836366"/>
            <a:ext cx="19050" cy="3446859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5599667" y="3019524"/>
            <a:ext cx="513841" cy="190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4"/>
          <p:cNvSpPr/>
          <p:nvPr/>
        </p:nvSpPr>
        <p:spPr>
          <a:xfrm>
            <a:off x="5233360" y="2836366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5297603" y="2868464"/>
            <a:ext cx="256871" cy="3211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282473" y="2895203"/>
            <a:ext cx="5247747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Barcelona · 1859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6282473" y="3255863"/>
            <a:ext cx="5247747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Eixample de Cerdà: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cuadrícula con chafanes, pensada para la higiene y la circulación.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599667" y="4271963"/>
            <a:ext cx="513841" cy="190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9"/>
          <p:cNvSpPr/>
          <p:nvPr/>
        </p:nvSpPr>
        <p:spPr>
          <a:xfrm>
            <a:off x="5233360" y="4088805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0"/>
          <p:cNvSpPr/>
          <p:nvPr/>
        </p:nvSpPr>
        <p:spPr>
          <a:xfrm>
            <a:off x="5297603" y="4120902"/>
            <a:ext cx="256871" cy="3211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282473" y="4147641"/>
            <a:ext cx="5247747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Madrid · 1860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282473" y="4508302"/>
            <a:ext cx="5247747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Ensanche de Castro: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incluye el barrio de Salamanca, con trazado ortogonal y bulevares.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599667" y="5524401"/>
            <a:ext cx="513841" cy="190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4"/>
          <p:cNvSpPr/>
          <p:nvPr/>
        </p:nvSpPr>
        <p:spPr>
          <a:xfrm>
            <a:off x="5233360" y="5341243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5"/>
          <p:cNvSpPr/>
          <p:nvPr/>
        </p:nvSpPr>
        <p:spPr>
          <a:xfrm>
            <a:off x="5297603" y="5373340"/>
            <a:ext cx="256871" cy="3211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6282473" y="5400080"/>
            <a:ext cx="5247747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París · 1853–1870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6282473" y="5760740"/>
            <a:ext cx="5247747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Reformas de Haussmann: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grandes bulevares radiocéntricos, sin cuadrícula, que transformaron la capital francesa.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03560"/>
            <a:ext cx="10868745" cy="489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Periferia: Diversidad más allá del Centro</a:t>
            </a:r>
            <a:endParaRPr lang="en-US" sz="3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806873"/>
            <a:ext cx="6931050" cy="39276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80659" y="1516658"/>
            <a:ext cx="3555812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Usos residenciales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980659" y="1890812"/>
            <a:ext cx="3555812" cy="12351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Bloques de pisos y grandes conjuntos residenciales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Casas unifamiliares y urbanizaciones de baja densidad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Calidad y servicios muy variables según la zona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980659" y="3255566"/>
            <a:ext cx="3555812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Usos mixtos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980659" y="3629720"/>
            <a:ext cx="3555812" cy="10062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Polígonos industriales y logísticos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Grandes centros comerciales y de ocio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Hospitales, universidades y grandes vías de comunicación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980659" y="4781748"/>
            <a:ext cx="3555812" cy="1226939"/>
          </a:xfrm>
          <a:prstGeom prst="roundRect">
            <a:avLst>
              <a:gd name="adj" fmla="val 5358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7123" y="4978598"/>
            <a:ext cx="195654" cy="15646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89242" y="4937423"/>
            <a:ext cx="2890765" cy="915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 algunas periferias existen </a:t>
            </a:r>
            <a:r>
              <a:rPr lang="en-US" sz="12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asentamientos de infraviviendas</a:t>
            </a: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(chabolas / bidonvilles), reflejo directo de la desigualdad urbana.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44711"/>
            <a:ext cx="6296860" cy="7566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¿Qué Has Aprendido? Pon a Prueba tu Conocimiento</a:t>
            </a:r>
            <a:endParaRPr lang="en-US" sz="23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417638"/>
            <a:ext cx="6296860" cy="101262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737229" y="1508423"/>
            <a:ext cx="145253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795218" y="1901924"/>
            <a:ext cx="6029373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Pregunta 1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795218" y="2137668"/>
            <a:ext cx="6029373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¿Qué criterios debemos combinar para definir una ciudad? ¿Por qué no basta solo con el número de habitantes?</a:t>
            </a:r>
            <a:endParaRPr lang="en-US" sz="9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507754"/>
            <a:ext cx="6296860" cy="101262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737229" y="2598539"/>
            <a:ext cx="145253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5"/>
          <p:cNvSpPr/>
          <p:nvPr/>
        </p:nvSpPr>
        <p:spPr>
          <a:xfrm>
            <a:off x="795218" y="2992041"/>
            <a:ext cx="6029373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Pregunta 2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795218" y="3227784"/>
            <a:ext cx="6029373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¿Qué diferencia un casco histórico de un ensanche en cuanto a trazado urbano, edificación y funciones?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597870"/>
            <a:ext cx="6296860" cy="101262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737229" y="3688655"/>
            <a:ext cx="145253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8"/>
          <p:cNvSpPr/>
          <p:nvPr/>
        </p:nvSpPr>
        <p:spPr>
          <a:xfrm>
            <a:off x="795218" y="4082157"/>
            <a:ext cx="6029373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Pregunta 3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795218" y="4317901"/>
            <a:ext cx="6029373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¿Qué es un CBD y qué ejemplos encontramos en España y en Europa? ¿Qué actividades concentra?</a:t>
            </a:r>
            <a:endParaRPr lang="en-US" sz="9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687987"/>
            <a:ext cx="6296860" cy="1012627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3737229" y="4778772"/>
            <a:ext cx="145253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1"/>
          <p:cNvSpPr/>
          <p:nvPr/>
        </p:nvSpPr>
        <p:spPr>
          <a:xfrm>
            <a:off x="795218" y="5172273"/>
            <a:ext cx="6029373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Pregunta 4</a:t>
            </a:r>
            <a:endParaRPr lang="en-US" sz="1150" dirty="0"/>
          </a:p>
        </p:txBody>
      </p:sp>
      <p:sp>
        <p:nvSpPr>
          <p:cNvPr id="19" name="Text 12"/>
          <p:cNvSpPr/>
          <p:nvPr/>
        </p:nvSpPr>
        <p:spPr>
          <a:xfrm>
            <a:off x="795218" y="5408017"/>
            <a:ext cx="6029373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¿Por qué la frontera entre ciudad y campo es cada vez más difusa? ¿Qué papel juega el espacio periurbano?</a:t>
            </a:r>
            <a:endParaRPr lang="en-US" sz="950" dirty="0"/>
          </a:p>
        </p:txBody>
      </p:sp>
      <p:sp>
        <p:nvSpPr>
          <p:cNvPr id="20" name="Shape 13"/>
          <p:cNvSpPr/>
          <p:nvPr/>
        </p:nvSpPr>
        <p:spPr>
          <a:xfrm>
            <a:off x="661475" y="5787827"/>
            <a:ext cx="6296860" cy="525463"/>
          </a:xfrm>
          <a:prstGeom prst="roundRect">
            <a:avLst>
              <a:gd name="adj" fmla="val 9679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519" y="5897563"/>
            <a:ext cx="151305" cy="121047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1054867" y="5895578"/>
            <a:ext cx="5782423" cy="31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💡</a:t>
            </a: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9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Idea clave:</a:t>
            </a: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Del casco histórico a la periferia, cada parte de la ciudad refleja una etapa de crecimiento, una forma urbana y una combinación propia de viviendas, servicios y actividades económicas.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35168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Fuentes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332035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Documentos de estudio utilizados para la elaboración de esta presentación: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3835400"/>
            <a:ext cx="10868745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TEMA PARA ESTUDIO 1.1.1..pdf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TEMA PARA ESTUDIO 1.1.2..pdf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1075</Words>
  <Application>Microsoft Office PowerPoint</Application>
  <PresentationFormat>Panorámica</PresentationFormat>
  <Paragraphs>120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Roboto Bold</vt:lpstr>
      <vt:lpstr>Arial</vt:lpstr>
      <vt:lpstr>Noto Color Emoji</vt:lpstr>
      <vt:lpstr>Roboto</vt:lpstr>
      <vt:lpstr>Raleway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miguel a richart bernardo</dc:creator>
  <cp:lastModifiedBy>miguel a richart bernardo</cp:lastModifiedBy>
  <cp:revision>1</cp:revision>
  <dcterms:created xsi:type="dcterms:W3CDTF">2026-09-23T21:20:56Z</dcterms:created>
  <dcterms:modified xsi:type="dcterms:W3CDTF">2026-09-23T21:22:33Z</dcterms:modified>
</cp:coreProperties>
</file>