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Base: TEMA 1.1.3. Periferia urbana, espacio periurbano y área metropolitana, material de estudio del curso. Los ejemplos son hipotéticos. Las ilustraciones son escenas ficticias creadas para explicar los conceptos.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Base: TEMA 1.1.3. Periferia urbana, espacio periurbano y área metropolitana, material de estudio del curso. Los ejemplos son hipotéticos. Las ilustraciones son escenas ficticias creadas para explicar los conceptos.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Base: TEMA 1.1.3. Periferia urbana, espacio periurbano y área metropolitana, material de estudio del curso. Los ejemplos son hipotéticos. Las ilustraciones son escenas ficticias creadas para explicar los conceptos.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Base: TEMA 1.1.3. Periferia urbana, espacio periurbano y área metropolitana, material de estudio del curso. Los ejemplos son hipotéticos. Las ilustraciones son escenas ficticias creadas para explicar los conceptos.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Base: TEMA 1.1.3. Periferia urbana, espacio periurbano y área metropolitana, material de estudio del curso. Los ejemplos son hipotéticos. Las ilustraciones son escenas ficticias creadas para explicar los conceptos.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Base: TEMA 1.1.3. Periferia urbana, espacio periurbano y área metropolitana, material de estudio del curso. Los ejemplos son hipotéticos. Las ilustraciones son escenas ficticias creadas para explicar los conceptos.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Base: TEMA 1.1.3. Periferia urbana, espacio periurbano y área metropolitana, material de estudio del curso. Los ejemplos son hipotéticos. Las ilustraciones son escenas ficticias creadas para explicar los conceptos.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Base: TEMA 1.1.3. Periferia urbana, espacio periurbano y área metropolitana, material de estudio del curso. Los ejemplos son hipotéticos. Las ilustraciones son escenas ficticias creadas para explicar los conceptos.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Ejemplo hipotético. El objetivo es mostrar relaciones funcionales y viajes entre municipios. Estos viajes ilustran el concepto, pero para delimitar un área metropolitana se estudian los flujos de toda la población.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Base: TEMA 1.1.3. Periferia urbana, espacio periurbano y área metropolitana, material de estudio del curso. Los ejemplos son hipotéticos. Las ilustraciones son escenas ficticias creadas para explicar los conceptos.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Base: TEMA 1.1.3. Periferia urbana, espacio periurbano y área metropolitana, material de estudio del curso. Los ejemplos son hipotéticos. Las ilustraciones son escenas ficticias creadas para explicar los conceptos.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Base: TEMA 1.1.3. Periferia urbana, espacio periurbano y área metropolitana, material de estudio del curso. Los ejemplos son hipotéticos. Las ilustraciones son escenas ficticias creadas para explicar los conceptos.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2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F966B7B-C447-4D16-AE23-E164F4FC90A0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537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La ciudad y su entorno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FD8A210-1F47-49A1-B59E-B9819CAB2FDC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5715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B6C8D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8D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4948EDA-5DFA-41AA-83C0-C8D3BDFCBFEA}"/>
              </a:ext>
            </a:extLst>
          </p:cNvPr>
          <p:cNvSpPr>
            <a:spLocks noGrp="1"/>
          </p:cNvSpPr>
          <p:nvPr/>
        </p:nvSpPr>
        <p:spPr>
          <a:xfrm>
            <a:off x="666750" y="20478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200" b="1">
                <a:solidFill>
                  <a:srgbClr val="FFAE7D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AE7D"/>
                </a:solidFill>
                <a:latin typeface="DejaVu Sans"/>
                <a:ea typeface="DejaVu Sans"/>
                <a:cs typeface="DejaVu Sans"/>
              </a:rPr>
              <a:t>Periferia urbana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765ECE9-966A-428A-B2E6-00EA306F1457}"/>
              </a:ext>
            </a:extLst>
          </p:cNvPr>
          <p:cNvSpPr>
            <a:spLocks noGrp="1"/>
          </p:cNvSpPr>
          <p:nvPr/>
        </p:nvSpPr>
        <p:spPr>
          <a:xfrm>
            <a:off x="666750" y="290512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200" b="1">
                <a:solidFill>
                  <a:srgbClr val="8FE0AB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8FE0AB"/>
                </a:solidFill>
                <a:latin typeface="DejaVu Sans"/>
                <a:ea typeface="DejaVu Sans"/>
                <a:cs typeface="DejaVu Sans"/>
              </a:rPr>
              <a:t>Espacio periurbano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DE97863-887A-432F-9EB2-47BD064531BE}"/>
              </a:ext>
            </a:extLst>
          </p:cNvPr>
          <p:cNvSpPr>
            <a:spLocks noGrp="1"/>
          </p:cNvSpPr>
          <p:nvPr/>
        </p:nvSpPr>
        <p:spPr>
          <a:xfrm>
            <a:off x="666750" y="37623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200" b="1">
                <a:solidFill>
                  <a:srgbClr val="8CB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8CBFFF"/>
                </a:solidFill>
                <a:latin typeface="DejaVu Sans"/>
                <a:ea typeface="DejaVu Sans"/>
                <a:cs typeface="DejaVu Sans"/>
              </a:rPr>
              <a:t>Área metropolitana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CE0EB58-B174-4DDC-BC43-091F74E751E7}"/>
              </a:ext>
            </a:extLst>
          </p:cNvPr>
          <p:cNvSpPr>
            <a:spLocks noGrp="1"/>
          </p:cNvSpPr>
          <p:nvPr/>
        </p:nvSpPr>
        <p:spPr>
          <a:xfrm>
            <a:off x="704850" y="5476875"/>
            <a:ext cx="10477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Quatrième · Tema 1 · Punto 1.1.3</a:t>
            </a:r>
          </a:p>
        </p:txBody>
      </p:sp>
    </p:spTree>
    <p:extLst>
      <p:ext uri="{BB962C8B-B14F-4D97-AF65-F5344CB8AC3E}">
        <p14:creationId xmlns:p14="http://schemas.microsoft.com/office/powerpoint/2010/main" val="1760460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6EB5357-049C-4555-9CF9-620D8039CD7A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537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El crecimiento de la ciudad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65D904A-11A9-4493-9B85-9659EFE1D184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5715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872515" y="1428750"/>
            <a:ext cx="8446970" cy="36195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BE3CE6C-630F-4C1E-9787-9B34AF2074DA}"/>
              </a:ext>
            </a:extLst>
          </p:cNvPr>
          <p:cNvSpPr>
            <a:spLocks noGrp="1"/>
          </p:cNvSpPr>
          <p:nvPr/>
        </p:nvSpPr>
        <p:spPr>
          <a:xfrm>
            <a:off x="666750" y="5191125"/>
            <a:ext cx="3238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768B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768BA"/>
                </a:solidFill>
                <a:latin typeface="DejaVu Sans"/>
                <a:ea typeface="DejaVu Sans"/>
                <a:cs typeface="DejaVu Sans"/>
              </a:rPr>
              <a:t>Centro compacto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D9681B5-B33D-47DD-BE8D-A794E07A90FF}"/>
              </a:ext>
            </a:extLst>
          </p:cNvPr>
          <p:cNvSpPr>
            <a:spLocks noGrp="1"/>
          </p:cNvSpPr>
          <p:nvPr/>
        </p:nvSpPr>
        <p:spPr>
          <a:xfrm>
            <a:off x="4333875" y="5191125"/>
            <a:ext cx="3333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BA4C1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BA4C1B"/>
                </a:solidFill>
                <a:latin typeface="DejaVu Sans"/>
                <a:ea typeface="DejaVu Sans"/>
                <a:cs typeface="DejaVu Sans"/>
              </a:rPr>
              <a:t>Barrios exteriores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4A30594-5EC2-4125-84EB-37CFEE4B0F37}"/>
              </a:ext>
            </a:extLst>
          </p:cNvPr>
          <p:cNvSpPr>
            <a:spLocks noGrp="1"/>
          </p:cNvSpPr>
          <p:nvPr/>
        </p:nvSpPr>
        <p:spPr>
          <a:xfrm>
            <a:off x="8001000" y="519112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21744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17443"/>
                </a:solidFill>
                <a:latin typeface="DejaVu Sans"/>
                <a:ea typeface="DejaVu Sans"/>
                <a:cs typeface="DejaVu Sans"/>
              </a:rPr>
              <a:t>Mezcla de ciudad y campo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17296EE-48DC-4407-9918-1DDC70F23B3F}"/>
              </a:ext>
            </a:extLst>
          </p:cNvPr>
          <p:cNvSpPr>
            <a:spLocks noGrp="1"/>
          </p:cNvSpPr>
          <p:nvPr/>
        </p:nvSpPr>
        <p:spPr>
          <a:xfrm>
            <a:off x="666750" y="5953125"/>
            <a:ext cx="10763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Un recorrido imaginario. La expansión puede seguir carreteras, valles y líneas de transporte.</a:t>
            </a:r>
          </a:p>
        </p:txBody>
      </p:sp>
    </p:spTree>
    <p:extLst>
      <p:ext uri="{BB962C8B-B14F-4D97-AF65-F5344CB8AC3E}">
        <p14:creationId xmlns:p14="http://schemas.microsoft.com/office/powerpoint/2010/main" val="1458424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A08F864D-D9B7-4B5B-86CC-15E342F5452D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537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La periferia urbana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E6A8E8D-0DF4-42C3-9A71-C14AE60A2DEA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5715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C23C0C9-C9BE-4781-9065-8A7E5709B10E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100012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800" b="1">
                <a:solidFill>
                  <a:srgbClr val="BA4C1B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BA4C1B"/>
                </a:solidFill>
                <a:latin typeface="DejaVu Sans"/>
                <a:ea typeface="DejaVu Sans"/>
                <a:cs typeface="DejaVu Sans"/>
              </a:rPr>
              <a:t>POSICIÓN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4DE15CB-AD31-420C-9682-D85FB5DDB490}"/>
              </a:ext>
            </a:extLst>
          </p:cNvPr>
          <p:cNvSpPr>
            <a:spLocks noGrp="1"/>
          </p:cNvSpPr>
          <p:nvPr/>
        </p:nvSpPr>
        <p:spPr>
          <a:xfrm>
            <a:off x="666750" y="2905125"/>
            <a:ext cx="1057275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00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Ocupa las zonas exteriores de la ciudad.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E073DA0-33B0-4322-872A-2878FCD3B23D}"/>
              </a:ext>
            </a:extLst>
          </p:cNvPr>
          <p:cNvSpPr>
            <a:spLocks noGrp="1"/>
          </p:cNvSpPr>
          <p:nvPr/>
        </p:nvSpPr>
        <p:spPr>
          <a:xfrm>
            <a:off x="666750" y="3810000"/>
            <a:ext cx="1057275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00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Sus calles y edificios suelen continuar los de otros barrios.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A433340-DD0C-4887-ADFA-5924F53A2F31}"/>
              </a:ext>
            </a:extLst>
          </p:cNvPr>
          <p:cNvSpPr>
            <a:spLocks noGrp="1"/>
          </p:cNvSpPr>
          <p:nvPr/>
        </p:nvSpPr>
        <p:spPr>
          <a:xfrm>
            <a:off x="666750" y="4714875"/>
            <a:ext cx="1057275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00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Puede superar el límite del municipio.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E0DF347-8C02-497B-A4E4-BD5BDFFCC573}"/>
              </a:ext>
            </a:extLst>
          </p:cNvPr>
          <p:cNvSpPr>
            <a:spLocks noGrp="1"/>
          </p:cNvSpPr>
          <p:nvPr/>
        </p:nvSpPr>
        <p:spPr>
          <a:xfrm>
            <a:off x="666750" y="5810250"/>
            <a:ext cx="104775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BA4C1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BA4C1B"/>
                </a:solidFill>
                <a:latin typeface="DejaVu Sans"/>
                <a:ea typeface="DejaVu Sans"/>
                <a:cs typeface="DejaVu Sans"/>
              </a:rPr>
              <a:t>Ejemplo: un barrio de bloques al final de la ciudad, conectado por calles y autobuses.</a:t>
            </a:r>
          </a:p>
        </p:txBody>
      </p:sp>
    </p:spTree>
    <p:extLst>
      <p:ext uri="{BB962C8B-B14F-4D97-AF65-F5344CB8AC3E}">
        <p14:creationId xmlns:p14="http://schemas.microsoft.com/office/powerpoint/2010/main" val="1340346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8EF7B2C0-ABFA-4A36-B4FF-9DF40E0E65C7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537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Los usos de la periferia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BAE6DBB-0170-4804-AAAC-B9EFBC1BDE39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5715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C38D0D6-7252-4333-8AE7-6F5B5C7E5A8C}"/>
              </a:ext>
            </a:extLst>
          </p:cNvPr>
          <p:cNvSpPr>
            <a:spLocks noGrp="1"/>
          </p:cNvSpPr>
          <p:nvPr/>
        </p:nvSpPr>
        <p:spPr>
          <a:xfrm>
            <a:off x="714375" y="1809750"/>
            <a:ext cx="4572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BA4C1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BA4C1B"/>
                </a:solidFill>
                <a:latin typeface="DejaVu Sans"/>
                <a:ea typeface="DejaVu Sans"/>
                <a:cs typeface="DejaVu Sans"/>
              </a:rPr>
              <a:t>Viviendas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1C08E7B-1F1D-42A5-82BB-10569A9E81AF}"/>
              </a:ext>
            </a:extLst>
          </p:cNvPr>
          <p:cNvSpPr>
            <a:spLocks noGrp="1"/>
          </p:cNvSpPr>
          <p:nvPr/>
        </p:nvSpPr>
        <p:spPr>
          <a:xfrm>
            <a:off x="714375" y="2428875"/>
            <a:ext cx="45720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Bloques de pisos y casas unifamiliares.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0B014CD-FB00-491F-BD7A-A650DEFAAE62}"/>
              </a:ext>
            </a:extLst>
          </p:cNvPr>
          <p:cNvSpPr>
            <a:spLocks noGrp="1"/>
          </p:cNvSpPr>
          <p:nvPr/>
        </p:nvSpPr>
        <p:spPr>
          <a:xfrm>
            <a:off x="6429375" y="1809750"/>
            <a:ext cx="4953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68B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68BA"/>
                </a:solidFill>
                <a:latin typeface="DejaVu Sans"/>
                <a:ea typeface="DejaVu Sans"/>
                <a:cs typeface="DejaVu Sans"/>
              </a:rPr>
              <a:t>Industria y logística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195EFBD-EE03-458E-99B4-88AF6C22C526}"/>
              </a:ext>
            </a:extLst>
          </p:cNvPr>
          <p:cNvSpPr>
            <a:spLocks noGrp="1"/>
          </p:cNvSpPr>
          <p:nvPr/>
        </p:nvSpPr>
        <p:spPr>
          <a:xfrm>
            <a:off x="6429375" y="2428875"/>
            <a:ext cx="49530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Fábricas, almacenes y polígonos.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D6F6CFD-FE08-451B-9BB4-02C4D995B393}"/>
              </a:ext>
            </a:extLst>
          </p:cNvPr>
          <p:cNvSpPr>
            <a:spLocks noGrp="1"/>
          </p:cNvSpPr>
          <p:nvPr/>
        </p:nvSpPr>
        <p:spPr>
          <a:xfrm>
            <a:off x="714375" y="3619500"/>
            <a:ext cx="5095875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925" b="1">
                <a:solidFill>
                  <a:srgbClr val="217443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217443"/>
                </a:solidFill>
                <a:latin typeface="DejaVu Sans"/>
                <a:ea typeface="DejaVu Sans"/>
                <a:cs typeface="DejaVu Sans"/>
              </a:rPr>
              <a:t>Equipamientos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64DCF48-7901-40CF-9891-4AD4917CEAD4}"/>
              </a:ext>
            </a:extLst>
          </p:cNvPr>
          <p:cNvSpPr>
            <a:spLocks noGrp="1"/>
          </p:cNvSpPr>
          <p:nvPr/>
        </p:nvSpPr>
        <p:spPr>
          <a:xfrm>
            <a:off x="714375" y="4333875"/>
            <a:ext cx="45720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Hospitales e instalaciones deportivas.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7709839-3023-40AF-9FB8-42A43039F849}"/>
              </a:ext>
            </a:extLst>
          </p:cNvPr>
          <p:cNvSpPr>
            <a:spLocks noGrp="1"/>
          </p:cNvSpPr>
          <p:nvPr/>
        </p:nvSpPr>
        <p:spPr>
          <a:xfrm>
            <a:off x="6429375" y="3619500"/>
            <a:ext cx="51435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925" b="1">
                <a:solidFill>
                  <a:srgbClr val="BA4C1B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BA4C1B"/>
                </a:solidFill>
                <a:latin typeface="DejaVu Sans"/>
                <a:ea typeface="DejaVu Sans"/>
                <a:cs typeface="DejaVu Sans"/>
              </a:rPr>
              <a:t>Comercio y transporte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A4B7E41-2A24-43DD-B493-6A1AB0D5ED7D}"/>
              </a:ext>
            </a:extLst>
          </p:cNvPr>
          <p:cNvSpPr>
            <a:spLocks noGrp="1"/>
          </p:cNvSpPr>
          <p:nvPr/>
        </p:nvSpPr>
        <p:spPr>
          <a:xfrm>
            <a:off x="6429375" y="4333875"/>
            <a:ext cx="49530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Centros comerciales y grandes vías.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9DA4BE1-76EC-4D52-80A3-33FF43AFA874}"/>
              </a:ext>
            </a:extLst>
          </p:cNvPr>
          <p:cNvSpPr>
            <a:spLocks noGrp="1"/>
          </p:cNvSpPr>
          <p:nvPr/>
        </p:nvSpPr>
        <p:spPr>
          <a:xfrm>
            <a:off x="714375" y="5810250"/>
            <a:ext cx="1076325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La periferia incluye barrios de rentas altas, medias y bajas. Sus servicios también varían.</a:t>
            </a:r>
          </a:p>
        </p:txBody>
      </p:sp>
    </p:spTree>
    <p:extLst>
      <p:ext uri="{BB962C8B-B14F-4D97-AF65-F5344CB8AC3E}">
        <p14:creationId xmlns:p14="http://schemas.microsoft.com/office/powerpoint/2010/main" val="1970825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962B0257-8F0D-486D-AE08-7D0CD2BCA1EC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537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El espacio periurbano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78F5F79-3E96-41A7-923C-A3DD3C77F885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5715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19750" y="2024063"/>
            <a:ext cx="5905500" cy="295275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AD611FD0-DFF7-4803-BA71-8520E8F4E68F}"/>
              </a:ext>
            </a:extLst>
          </p:cNvPr>
          <p:cNvSpPr>
            <a:spLocks noGrp="1"/>
          </p:cNvSpPr>
          <p:nvPr/>
        </p:nvSpPr>
        <p:spPr>
          <a:xfrm>
            <a:off x="666750" y="1857375"/>
            <a:ext cx="45720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350" b="1">
                <a:solidFill>
                  <a:srgbClr val="217443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217443"/>
                </a:solidFill>
                <a:latin typeface="DejaVu Sans"/>
                <a:ea typeface="DejaVu Sans"/>
                <a:cs typeface="DejaVu Sans"/>
              </a:rPr>
              <a:t>PAISAJE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7A97CB8-AC8E-4FAB-91FC-02B0E224F13E}"/>
              </a:ext>
            </a:extLst>
          </p:cNvPr>
          <p:cNvSpPr>
            <a:spLocks noGrp="1"/>
          </p:cNvSpPr>
          <p:nvPr/>
        </p:nvSpPr>
        <p:spPr>
          <a:xfrm>
            <a:off x="666750" y="2809875"/>
            <a:ext cx="4572000" cy="1428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625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Construcciones separadas por campos y espacios abiertos.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E28F669-6208-4075-A412-1885183CFAAF}"/>
              </a:ext>
            </a:extLst>
          </p:cNvPr>
          <p:cNvSpPr>
            <a:spLocks noGrp="1"/>
          </p:cNvSpPr>
          <p:nvPr/>
        </p:nvSpPr>
        <p:spPr>
          <a:xfrm>
            <a:off x="666750" y="4476750"/>
            <a:ext cx="4667250" cy="1333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Urbanizaciones, pueblos y polígonos se mezclan con usos rurales.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C04B1FD-B9EE-44CC-A68B-5D1F797C2BC8}"/>
              </a:ext>
            </a:extLst>
          </p:cNvPr>
          <p:cNvSpPr>
            <a:spLocks noGrp="1"/>
          </p:cNvSpPr>
          <p:nvPr/>
        </p:nvSpPr>
        <p:spPr>
          <a:xfrm>
            <a:off x="5619750" y="5715000"/>
            <a:ext cx="5905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21744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17443"/>
                </a:solidFill>
                <a:latin typeface="DejaVu Sans"/>
                <a:ea typeface="DejaVu Sans"/>
                <a:cs typeface="DejaVu Sans"/>
              </a:rPr>
              <a:t>Periurbano: una franja de transición entre ciudad y campo.</a:t>
            </a:r>
          </a:p>
        </p:txBody>
      </p:sp>
    </p:spTree>
    <p:extLst>
      <p:ext uri="{BB962C8B-B14F-4D97-AF65-F5344CB8AC3E}">
        <p14:creationId xmlns:p14="http://schemas.microsoft.com/office/powerpoint/2010/main" val="406615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5CDA351-EE63-4A56-B3CE-EEFB90BDC422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537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Periferia y periurbano: la diferencia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3189BAB-F71C-489E-9548-10F068D3223D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5715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graphicFrame>
        <p:nvGraphicFramePr>
          <p:cNvPr id="7" name="Tabla 6"/>
          <p:cNvGraphicFramePr/>
          <p:nvPr/>
        </p:nvGraphicFramePr>
        <p:xfrm>
          <a:off x="609600" y="1809750"/>
          <a:ext cx="10972800" cy="3571876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2969">
                <a:tc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132C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Periferia urbana</a:t>
                      </a:r>
                    </a:p>
                  </a:txBody>
                  <a:tcPr>
                    <a:solidFill>
                      <a:srgbClr val="132C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Espacio periurbano</a:t>
                      </a:r>
                    </a:p>
                  </a:txBody>
                  <a:tcPr>
                    <a:solidFill>
                      <a:srgbClr val="132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2969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Criterio principal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Posición exterior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Mezcla de ciudad y campo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2969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Edificación habitual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Más continua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Más discontinua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2969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Ejemplo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Barrio de bloques unido a la ciudad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Urbanización rodeada de campos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F5290CAF-6C64-477E-8EFE-18F9F9BADEEB}"/>
              </a:ext>
            </a:extLst>
          </p:cNvPr>
          <p:cNvSpPr>
            <a:spLocks noGrp="1"/>
          </p:cNvSpPr>
          <p:nvPr/>
        </p:nvSpPr>
        <p:spPr>
          <a:xfrm>
            <a:off x="666750" y="5667375"/>
            <a:ext cx="10715625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BA4C1B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A4C1B"/>
                </a:solidFill>
                <a:latin typeface="DejaVu Sans"/>
                <a:ea typeface="DejaVu Sans"/>
                <a:cs typeface="DejaVu Sans"/>
              </a:rPr>
              <a:t>Los límites pueden solaparse. Una zona periurbana puede quedar integrada en la ciudad al crecer.</a:t>
            </a:r>
          </a:p>
        </p:txBody>
      </p:sp>
    </p:spTree>
    <p:extLst>
      <p:ext uri="{BB962C8B-B14F-4D97-AF65-F5344CB8AC3E}">
        <p14:creationId xmlns:p14="http://schemas.microsoft.com/office/powerpoint/2010/main" val="1769227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2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AB03C675-0EFF-4C54-9282-FA2D37DEF57B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537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El área metropolitana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AAD8D57-FB7B-4271-A0A0-CE5C2CC639A2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5715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B6C8D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6C8DD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E2F1C67-0B3E-48BC-85D9-BB04292107B4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104775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800" b="1">
                <a:solidFill>
                  <a:srgbClr val="8CBFFF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8CBFFF"/>
                </a:solidFill>
                <a:latin typeface="DejaVu Sans"/>
                <a:ea typeface="DejaVu Sans"/>
                <a:cs typeface="DejaVu Sans"/>
              </a:rPr>
              <a:t>RELACIONES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14C759F-A04A-4D08-BDD5-1052629A0870}"/>
              </a:ext>
            </a:extLst>
          </p:cNvPr>
          <p:cNvSpPr>
            <a:spLocks noGrp="1"/>
          </p:cNvSpPr>
          <p:nvPr/>
        </p:nvSpPr>
        <p:spPr>
          <a:xfrm>
            <a:off x="666750" y="2857500"/>
            <a:ext cx="1047750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Una ciudad principal y municipios próximos.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B67B51A-2D61-4511-92AE-D4D31ED80532}"/>
              </a:ext>
            </a:extLst>
          </p:cNvPr>
          <p:cNvSpPr>
            <a:spLocks noGrp="1"/>
          </p:cNvSpPr>
          <p:nvPr/>
        </p:nvSpPr>
        <p:spPr>
          <a:xfrm>
            <a:off x="666750" y="3762375"/>
            <a:ext cx="1047750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Los viajes cotidianos conectan empleo, estudios y servicios.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3DA6AED-DEF6-4063-A966-F747F42DE31A}"/>
              </a:ext>
            </a:extLst>
          </p:cNvPr>
          <p:cNvSpPr>
            <a:spLocks noGrp="1"/>
          </p:cNvSpPr>
          <p:nvPr/>
        </p:nvSpPr>
        <p:spPr>
          <a:xfrm>
            <a:off x="666750" y="4667250"/>
            <a:ext cx="1047750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Cada municipio conserva su ayuntamiento.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AC35D24-83A9-4610-A2A6-F8DE17C42550}"/>
              </a:ext>
            </a:extLst>
          </p:cNvPr>
          <p:cNvSpPr>
            <a:spLocks noGrp="1"/>
          </p:cNvSpPr>
          <p:nvPr/>
        </p:nvSpPr>
        <p:spPr>
          <a:xfrm>
            <a:off x="666750" y="5810250"/>
            <a:ext cx="10715625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1">
                <a:solidFill>
                  <a:srgbClr val="8CB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8CBFFF"/>
                </a:solidFill>
                <a:latin typeface="DejaVu Sans"/>
                <a:ea typeface="DejaVu Sans"/>
                <a:cs typeface="DejaVu Sans"/>
              </a:rPr>
              <a:t>El conjunto incluye la ciudad central, periferias y espacios periurbanos.</a:t>
            </a:r>
          </a:p>
        </p:txBody>
      </p:sp>
    </p:spTree>
    <p:extLst>
      <p:ext uri="{BB962C8B-B14F-4D97-AF65-F5344CB8AC3E}">
        <p14:creationId xmlns:p14="http://schemas.microsoft.com/office/powerpoint/2010/main" val="1498194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F8D139F2-4CF7-4B19-8B85-C89BBFEB1519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537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Los desplazamientos cotidianos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1CF4E23-44A6-48BC-BFF7-E1E64260FEAE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5715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9125" y="1964531"/>
            <a:ext cx="6810375" cy="340518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6ABFD2C-7CE3-4C9D-9AFC-0A0C26E075B4}"/>
              </a:ext>
            </a:extLst>
          </p:cNvPr>
          <p:cNvSpPr>
            <a:spLocks noGrp="1"/>
          </p:cNvSpPr>
          <p:nvPr/>
        </p:nvSpPr>
        <p:spPr>
          <a:xfrm>
            <a:off x="7858125" y="1714500"/>
            <a:ext cx="3619500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75" b="1">
                <a:solidFill>
                  <a:srgbClr val="1768BA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768BA"/>
                </a:solidFill>
                <a:latin typeface="DejaVu Sans"/>
                <a:ea typeface="DejaVu Sans"/>
                <a:cs typeface="DejaVu Sans"/>
              </a:rPr>
              <a:t>Movimientos pendulares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B1F478E-C8E5-4C0B-A5E5-B42C6C2EF0AB}"/>
              </a:ext>
            </a:extLst>
          </p:cNvPr>
          <p:cNvSpPr>
            <a:spLocks noGrp="1"/>
          </p:cNvSpPr>
          <p:nvPr/>
        </p:nvSpPr>
        <p:spPr>
          <a:xfrm>
            <a:off x="7858125" y="3048000"/>
            <a:ext cx="3619500" cy="1809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Viajes habituales de ida y vuelta entre casa y el trabajo o el centro de estudio.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78E55F3-20B7-47FB-B628-A24AA4F468CA}"/>
              </a:ext>
            </a:extLst>
          </p:cNvPr>
          <p:cNvSpPr>
            <a:spLocks noGrp="1"/>
          </p:cNvSpPr>
          <p:nvPr/>
        </p:nvSpPr>
        <p:spPr>
          <a:xfrm>
            <a:off x="7858125" y="5143500"/>
            <a:ext cx="36195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2174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17443"/>
                </a:solidFill>
                <a:latin typeface="DejaVu Sans"/>
                <a:ea typeface="DejaVu Sans"/>
                <a:cs typeface="DejaVu Sans"/>
              </a:rPr>
              <a:t>También hay viajes entre los municipios del entorno.</a:t>
            </a:r>
          </a:p>
        </p:txBody>
      </p:sp>
    </p:spTree>
    <p:extLst>
      <p:ext uri="{BB962C8B-B14F-4D97-AF65-F5344CB8AC3E}">
        <p14:creationId xmlns:p14="http://schemas.microsoft.com/office/powerpoint/2010/main" val="765402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546536EF-F911-4D67-A9AC-75DE23BC90FC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537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Una familia en el área metropolitana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F64E83B-F61E-49FA-B4D2-3BA49684A8E2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5715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graphicFrame>
        <p:nvGraphicFramePr>
          <p:cNvPr id="7" name="Tabla 6"/>
          <p:cNvGraphicFramePr/>
          <p:nvPr/>
        </p:nvGraphicFramePr>
        <p:xfrm>
          <a:off x="609600" y="1809750"/>
          <a:ext cx="10972800" cy="3524252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67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1063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Persona</a:t>
                      </a:r>
                    </a:p>
                  </a:txBody>
                  <a:tcPr>
                    <a:solidFill>
                      <a:srgbClr val="132C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Residencia</a:t>
                      </a:r>
                    </a:p>
                  </a:txBody>
                  <a:tcPr>
                    <a:solidFill>
                      <a:srgbClr val="132C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Destino habitual</a:t>
                      </a:r>
                    </a:p>
                  </a:txBody>
                  <a:tcPr>
                    <a:solidFill>
                      <a:srgbClr val="132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106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Lucía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Municipio 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Instituto en la ciudad principal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106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 madre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Municipio A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Hospital en el municipio B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106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 padre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Municipio 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Empresa en la ciudad principal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5B06EA39-BE6C-4F17-9CAB-64F09FF29F4A}"/>
              </a:ext>
            </a:extLst>
          </p:cNvPr>
          <p:cNvSpPr>
            <a:spLocks noGrp="1"/>
          </p:cNvSpPr>
          <p:nvPr/>
        </p:nvSpPr>
        <p:spPr>
          <a:xfrm>
            <a:off x="666750" y="5619750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1768BA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68BA"/>
                </a:solidFill>
                <a:latin typeface="DejaVu Sans"/>
                <a:ea typeface="DejaVu Sans"/>
                <a:cs typeface="DejaVu Sans"/>
              </a:rPr>
              <a:t>Ejemplo hipotético: sus viajes conectan varios municipios en una misma vida cotidiana.</a:t>
            </a:r>
          </a:p>
        </p:txBody>
      </p:sp>
    </p:spTree>
    <p:extLst>
      <p:ext uri="{BB962C8B-B14F-4D97-AF65-F5344CB8AC3E}">
        <p14:creationId xmlns:p14="http://schemas.microsoft.com/office/powerpoint/2010/main" val="2059521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C22929D-E8C6-45A6-8309-F380EE35EF5A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537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La conurbación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67892BD-3AB2-46E0-BB61-1E921C446CB3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5715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554DD0D-4742-45D2-9B68-A1B8CB237E67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104775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350" b="1">
                <a:solidFill>
                  <a:srgbClr val="BA4C1B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BA4C1B"/>
                </a:solidFill>
                <a:latin typeface="DejaVu Sans"/>
                <a:ea typeface="DejaVu Sans"/>
                <a:cs typeface="DejaVu Sans"/>
              </a:rPr>
              <a:t>UNIÓN FÍSICA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93EA3D3-F73F-421F-A76C-47FFCB2915DB}"/>
              </a:ext>
            </a:extLst>
          </p:cNvPr>
          <p:cNvSpPr>
            <a:spLocks noGrp="1"/>
          </p:cNvSpPr>
          <p:nvPr/>
        </p:nvSpPr>
        <p:spPr>
          <a:xfrm>
            <a:off x="666750" y="2667000"/>
            <a:ext cx="104775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75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2775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Dos o más ciudades crecen hasta unir sus espacios construidos.</a:t>
            </a:r>
          </a:p>
        </p:txBody>
      </p:sp>
      <p:graphicFrame>
        <p:nvGraphicFramePr>
          <p:cNvPr id="11" name="Tabla 10"/>
          <p:cNvGraphicFramePr/>
          <p:nvPr/>
        </p:nvGraphicFramePr>
        <p:xfrm>
          <a:off x="609600" y="4095750"/>
          <a:ext cx="10972800" cy="1666876"/>
        </p:xfrm>
        <a:graphic>
          <a:graphicData uri="http://schemas.openxmlformats.org/drawingml/2006/table">
            <a:tbl>
              <a:tblPr/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3438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Área metropolitana</a:t>
                      </a:r>
                    </a:p>
                  </a:txBody>
                  <a:tcPr>
                    <a:solidFill>
                      <a:srgbClr val="132C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Conurbación</a:t>
                      </a:r>
                    </a:p>
                  </a:txBody>
                  <a:tcPr>
                    <a:solidFill>
                      <a:srgbClr val="132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3438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Relaciones intensas entre una ciudad y municipios próximos.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Continuidad de los edificios entre ciudades antes separadas.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CA536DA5-86C6-4834-9D34-21858E4BE6D8}"/>
              </a:ext>
            </a:extLst>
          </p:cNvPr>
          <p:cNvSpPr>
            <a:spLocks noGrp="1"/>
          </p:cNvSpPr>
          <p:nvPr/>
        </p:nvSpPr>
        <p:spPr>
          <a:xfrm>
            <a:off x="666750" y="6048375"/>
            <a:ext cx="10715625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Un territorio puede presentar ambas situaciones. Un área metropolitana también puede incluir campos.</a:t>
            </a:r>
          </a:p>
        </p:txBody>
      </p:sp>
    </p:spTree>
    <p:extLst>
      <p:ext uri="{BB962C8B-B14F-4D97-AF65-F5344CB8AC3E}">
        <p14:creationId xmlns:p14="http://schemas.microsoft.com/office/powerpoint/2010/main" val="661949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A689F83-C5F7-42BA-ACFA-31BF3734DD6B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537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Los efectos de la expansión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17A276-F42B-43DB-AD23-471BBCB8854A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5715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E9A8CD0-8DD6-4311-8A3F-877E47D813A4}"/>
              </a:ext>
            </a:extLst>
          </p:cNvPr>
          <p:cNvSpPr>
            <a:spLocks noGrp="1"/>
          </p:cNvSpPr>
          <p:nvPr/>
        </p:nvSpPr>
        <p:spPr>
          <a:xfrm>
            <a:off x="714375" y="1809750"/>
            <a:ext cx="106680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68B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68BA"/>
                </a:solidFill>
                <a:latin typeface="DejaVu Sans"/>
                <a:ea typeface="DejaVu Sans"/>
                <a:cs typeface="DejaVu Sans"/>
              </a:rPr>
              <a:t>Más espacio para vivir y trabajar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5D2C2EE-6DF3-46F9-B31F-19CED6193ABD}"/>
              </a:ext>
            </a:extLst>
          </p:cNvPr>
          <p:cNvSpPr>
            <a:spLocks noGrp="1"/>
          </p:cNvSpPr>
          <p:nvPr/>
        </p:nvSpPr>
        <p:spPr>
          <a:xfrm>
            <a:off x="714375" y="2571750"/>
            <a:ext cx="106680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La ciudad incorpora nuevas viviendas, empresas y servicios.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295433C-1DE8-4E30-8E58-E9D075151545}"/>
              </a:ext>
            </a:extLst>
          </p:cNvPr>
          <p:cNvSpPr>
            <a:spLocks noGrp="1"/>
          </p:cNvSpPr>
          <p:nvPr/>
        </p:nvSpPr>
        <p:spPr>
          <a:xfrm>
            <a:off x="714375" y="3762375"/>
            <a:ext cx="1076325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925" b="1">
                <a:solidFill>
                  <a:srgbClr val="BA4C1B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BA4C1B"/>
                </a:solidFill>
                <a:latin typeface="DejaVu Sans"/>
                <a:ea typeface="DejaVu Sans"/>
                <a:cs typeface="DejaVu Sans"/>
              </a:rPr>
              <a:t>Más desplazamientos y consumo de suelo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18D06A4-7E08-45C4-B551-284E1312DAE0}"/>
              </a:ext>
            </a:extLst>
          </p:cNvPr>
          <p:cNvSpPr>
            <a:spLocks noGrp="1"/>
          </p:cNvSpPr>
          <p:nvPr/>
        </p:nvSpPr>
        <p:spPr>
          <a:xfrm>
            <a:off x="714375" y="4714875"/>
            <a:ext cx="10668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0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El crecimiento disperso puede ocupar campos y aumentar la dependencia del coche.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DD10091-4A10-4122-80C7-6D13370F6007}"/>
              </a:ext>
            </a:extLst>
          </p:cNvPr>
          <p:cNvSpPr>
            <a:spLocks noGrp="1"/>
          </p:cNvSpPr>
          <p:nvPr/>
        </p:nvSpPr>
        <p:spPr>
          <a:xfrm>
            <a:off x="714375" y="5905500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1">
                <a:solidFill>
                  <a:srgbClr val="2174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17443"/>
                </a:solidFill>
                <a:latin typeface="DejaVu Sans"/>
                <a:ea typeface="DejaVu Sans"/>
                <a:cs typeface="DejaVu Sans"/>
              </a:rPr>
              <a:t>El transporte público y la planificación ayudan a conectar los barrios y proteger espacios abiertos.</a:t>
            </a:r>
          </a:p>
        </p:txBody>
      </p:sp>
    </p:spTree>
    <p:extLst>
      <p:ext uri="{BB962C8B-B14F-4D97-AF65-F5344CB8AC3E}">
        <p14:creationId xmlns:p14="http://schemas.microsoft.com/office/powerpoint/2010/main" val="646876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E29E99CD-2F4D-4E92-9E02-D1BF3DFD3A85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5375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2C49"/>
                </a:solidFill>
                <a:latin typeface="DejaVu Sans"/>
                <a:ea typeface="DejaVu Sans"/>
                <a:cs typeface="DejaVu Sans"/>
              </a:rPr>
              <a:t>Tres conceptos para recordar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A2FC9D2-6BBC-4D20-AFD9-CD78E5A1CE8F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5715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7086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7" name="Tabla 6"/>
          <p:cNvGraphicFramePr/>
          <p:nvPr/>
        </p:nvGraphicFramePr>
        <p:xfrm>
          <a:off x="609600" y="1809750"/>
          <a:ext cx="10972800" cy="3524252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91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1063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Concepto</a:t>
                      </a:r>
                    </a:p>
                  </a:txBody>
                  <a:tcPr>
                    <a:solidFill>
                      <a:srgbClr val="132C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Clave</a:t>
                      </a:r>
                    </a:p>
                  </a:txBody>
                  <a:tcPr>
                    <a:solidFill>
                      <a:srgbClr val="132C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Cómo reconocerlo</a:t>
                      </a:r>
                    </a:p>
                  </a:txBody>
                  <a:tcPr>
                    <a:solidFill>
                      <a:srgbClr val="132C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106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Periferia urbana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POSICIÓN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Zonas exteriores de la ciudad.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106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Espacio periurbano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PAISAJE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Construcciones y espacios rurales mezclados.</a:t>
                      </a:r>
                    </a:p>
                  </a:txBody>
                  <a:tcPr>
                    <a:solidFill>
                      <a:srgbClr val="EA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106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Área metropolitana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RELACIONES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32C4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Ciudad principal y municipios conectados.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9FC0356C-037F-4CA2-9362-3D16033975EF}"/>
              </a:ext>
            </a:extLst>
          </p:cNvPr>
          <p:cNvSpPr>
            <a:spLocks noGrp="1"/>
          </p:cNvSpPr>
          <p:nvPr/>
        </p:nvSpPr>
        <p:spPr>
          <a:xfrm>
            <a:off x="666750" y="5715000"/>
            <a:ext cx="10620375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1768BA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68BA"/>
                </a:solidFill>
                <a:latin typeface="DejaVu Sans"/>
                <a:ea typeface="DejaVu Sans"/>
                <a:cs typeface="DejaVu Sans"/>
              </a:rPr>
              <a:t>Periferia y periurbano describen zonas. El área metropolitana abarca un conjunto conectado.</a:t>
            </a:r>
          </a:p>
        </p:txBody>
      </p:sp>
    </p:spTree>
    <p:extLst>
      <p:ext uri="{BB962C8B-B14F-4D97-AF65-F5344CB8AC3E}">
        <p14:creationId xmlns:p14="http://schemas.microsoft.com/office/powerpoint/2010/main" val="120886747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957</Words>
  <Application>Microsoft Office PowerPoint</Application>
  <DocSecurity>0</DocSecurity>
  <PresentationFormat>Panorámica</PresentationFormat>
  <Paragraphs>120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Aptos</vt:lpstr>
      <vt:lpstr>DejaVu Sans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miguel a richart bernardo</cp:lastModifiedBy>
  <cp:revision>1</cp:revision>
  <dcterms:created xsi:type="dcterms:W3CDTF">2026-09-30T13:19:06Z</dcterms:created>
  <dcterms:modified xsi:type="dcterms:W3CDTF">2026-09-30T13:24:09Z</dcterms:modified>
</cp:coreProperties>
</file>