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 los materiales del tema 1.1 aportados por el docente.</a:t>
            </a:r>
          </a:p>
          <a:p>
            <a:r>
              <a:t>Imagen: Aerial view of Madrid, Wikimedia Commons: https://commons.wikimedia.org/wiki/File:Aerial_view_of_Madrid.jpg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1.1.4. Croquis editable elaborado para explicar la relación entre precio del suelo, accesibilidad y segregación socioespacial.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1.1.4. Diagrama editable elaborado para explicar la relación entre industrialización, barrios obreros y gentrificación.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1.1.5.</a:t>
            </a:r>
          </a:p>
          <a:p>
            <a:r>
              <a:t>Imagen: Ancient Olynthos Chalkidiki - Greece - 048, Wikimedia Commons: https://commons.wikimedia.org/wiki/File:Ancient_Olynthos_Chalkidiki_-_Greece_-_048.jpg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1.1.5. Los cuatro croquis son diagramas editables elaborados para explicar los tipos de plano urbano.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1.1.5. Diagrama editable de los cuatro tipos básicos de plano urbano.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1.1.6.</a:t>
            </a:r>
          </a:p>
          <a:p>
            <a:r>
              <a:t>Imagen: Grenoble panorama, Wikimedia Commons: https://commons.wikimedia.org/wiki/File:Grenoble_panorama.jpg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1.1.6. Diagrama editable de la multifuncionalidad urbana.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1.1.6. Los ejemplos de ciudades y funciones proceden de los materiales del tema.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1.1.7.</a:t>
            </a:r>
          </a:p>
          <a:p>
            <a:r>
              <a:t>Imagen: Port of Rotterdam, Wikimedia Commons: https://commons.wikimedia.org/wiki/File:Port_of_Rotterdam.jpg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1.1.7. Diagrama editable para distinguir la escala interurbana de la escala intraurbana.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Contenido: síntesis del apartado 1.1.7. Diagrama editable para cerrar la relación entre globalización, centro, periferias y desigualdades.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E51118D-F442-49ED-AF88-2E255E4D8686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275C38-E705-4E95-9B42-E9D716419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8A4C9BB-5B39-41AE-8D46-B3A53EB4D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D037DB66-565A-490C-922C-E69A92D1F6E7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EAD25527-F4A9-410E-8A91-F095A6526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45A048D5-2D0E-431C-82B0-F522DC77E08F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7A646D3-7690-4B47-8542-AD5616B92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D9C1269F-C46E-4860-A164-EF85D100D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587F76DC-8171-40DB-957A-5CE1363D81F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BA4482D-9B76-4639-B127-C7ACD78C3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DCCD430-5A9A-4723-9EF1-2CD85B3E5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803C8981-34AC-4CB5-AE97-B47A8DC2577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EF51EE1-6ED5-4B41-8660-5F8B7C9E0EE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3B08A49-DC26-490A-91AA-36E46084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7C0F548E-CE44-4322-8BEE-B08D3F5AB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C602ABAE-DBBD-4428-89A0-9998FCE2C2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A4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5447836-FAE4-4479-8388-4A35D9A89213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PUNTO 4 / IDEA PRINCIPAL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E9C645A-CE6B-48B2-A652-C962E1238D94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vivienda organiza la ciudad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9CDCFC-0E87-4D41-977A-E441421310A9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1.1.4 - Ciudad como espacio social y económico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2B09075-4C4B-4A33-A3E9-A815C4C48DF6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8991DA0-CD80-4604-8DC9-B3F6D3006045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4762500" cy="1143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El precio del suelo y de la vivienda, la renta, el empleo y los servicios influyen en dónde vive cada grupo social.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27EB510-57D1-4FA0-BC88-31531451CF12}"/>
              </a:ext>
            </a:extLst>
          </p:cNvPr>
          <p:cNvSpPr>
            <a:spLocks noGrp="1"/>
          </p:cNvSpPr>
          <p:nvPr/>
        </p:nvSpPr>
        <p:spPr>
          <a:xfrm>
            <a:off x="552450" y="2781300"/>
            <a:ext cx="4476750" cy="1123950"/>
          </a:xfrm>
          <a:prstGeom prst="roundRect">
            <a:avLst>
              <a:gd name="adj" fmla="val 10169"/>
            </a:avLst>
          </a:prstGeom>
          <a:solidFill>
            <a:srgbClr val="F3DED7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9E67CE0-1BFC-4BB3-B8F9-32DCAF223709}"/>
              </a:ext>
            </a:extLst>
          </p:cNvPr>
          <p:cNvSpPr>
            <a:spLocks noGrp="1"/>
          </p:cNvSpPr>
          <p:nvPr/>
        </p:nvSpPr>
        <p:spPr>
          <a:xfrm>
            <a:off x="800100" y="3000375"/>
            <a:ext cx="3524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ZONAS MÁS ACCESIBLES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03E59A2-EED4-477B-9259-9E372499A742}"/>
              </a:ext>
            </a:extLst>
          </p:cNvPr>
          <p:cNvSpPr>
            <a:spLocks noGrp="1"/>
          </p:cNvSpPr>
          <p:nvPr/>
        </p:nvSpPr>
        <p:spPr>
          <a:xfrm>
            <a:off x="800100" y="3276600"/>
            <a:ext cx="38100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 y zonas próximas</a:t>
            </a:r>
          </a:p>
          <a:p>
            <a:pPr algn="l">
              <a:def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empleo, servicios y precio del suelo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7435F24-F6DB-47C8-8285-6243EA11ECD1}"/>
              </a:ext>
            </a:extLst>
          </p:cNvPr>
          <p:cNvSpPr>
            <a:spLocks noGrp="1"/>
          </p:cNvSpPr>
          <p:nvPr/>
        </p:nvSpPr>
        <p:spPr>
          <a:xfrm>
            <a:off x="552450" y="432435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La ciudad se divide en barrios con oportunidades distintas.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rcRect t="5000" r="2000"/>
          <a:stretch/>
        </p:blipFill>
        <p:spPr>
          <a:xfrm>
            <a:off x="6096000" y="1238250"/>
            <a:ext cx="5429250" cy="4095750"/>
          </a:xfrm>
          <a:prstGeom prst="roundRect">
            <a:avLst>
              <a:gd name="adj" fmla="val 2791"/>
            </a:avLst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C61C0D92-75AC-48E5-AB0A-B292A34D58FE}"/>
              </a:ext>
            </a:extLst>
          </p:cNvPr>
          <p:cNvSpPr>
            <a:spLocks noGrp="1"/>
          </p:cNvSpPr>
          <p:nvPr/>
        </p:nvSpPr>
        <p:spPr>
          <a:xfrm>
            <a:off x="6096000" y="5467350"/>
            <a:ext cx="54292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Vista aérea de Madrid: una ciudad formada por barrios y tejidos urbanos diferentes.</a:t>
            </a:r>
          </a:p>
        </p:txBody>
      </p:sp>
    </p:spTree>
    <p:extLst>
      <p:ext uri="{BB962C8B-B14F-4D97-AF65-F5344CB8AC3E}">
        <p14:creationId xmlns:p14="http://schemas.microsoft.com/office/powerpoint/2010/main" val="1123984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F1BA1852-A078-4CD7-BD0B-B1A7467EB4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A4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3503A91-44CF-4E31-84E3-98958F906517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PUNTO 4 / CROQUIS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2494467-B45A-4861-ADBC-11082E58C180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Precio del suelo y segregación socioespacial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C30212E-7239-468F-AED4-7C0918099C62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1.1.4 - Ciudad como espacio social y económico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F64E1C9-5006-45AC-B8B2-BAC0E3C06C71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B224B27-3518-4E9B-A3FD-43DE687B21A7}"/>
              </a:ext>
            </a:extLst>
          </p:cNvPr>
          <p:cNvSpPr>
            <a:spLocks noGrp="1"/>
          </p:cNvSpPr>
          <p:nvPr/>
        </p:nvSpPr>
        <p:spPr>
          <a:xfrm>
            <a:off x="552450" y="1285875"/>
            <a:ext cx="68580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0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población no se reparte al azar.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000E15F-26AA-428D-B844-753CFE147C18}"/>
              </a:ext>
            </a:extLst>
          </p:cNvPr>
          <p:cNvSpPr>
            <a:spLocks noGrp="1"/>
          </p:cNvSpPr>
          <p:nvPr/>
        </p:nvSpPr>
        <p:spPr>
          <a:xfrm>
            <a:off x="552450" y="1695450"/>
            <a:ext cx="9048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Este croquis resume una tendencia frecuente. No es una regla universal para todas las ciudades.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AC42DDA-65F9-4D3D-B70E-E4DD65970F5F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2190750" cy="2190750"/>
          </a:xfrm>
          <a:prstGeom prst="rect">
            <a:avLst/>
          </a:prstGeom>
          <a:solidFill>
            <a:srgbClr val="EBD0C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71EC419-B04F-4091-BF6A-C79B31201AD2}"/>
              </a:ext>
            </a:extLst>
          </p:cNvPr>
          <p:cNvSpPr>
            <a:spLocks noGrp="1"/>
          </p:cNvSpPr>
          <p:nvPr/>
        </p:nvSpPr>
        <p:spPr>
          <a:xfrm>
            <a:off x="914400" y="2647950"/>
            <a:ext cx="1885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B82398-6244-43D4-9B73-8F6BDB8E7CFB}"/>
              </a:ext>
            </a:extLst>
          </p:cNvPr>
          <p:cNvSpPr>
            <a:spLocks noGrp="1"/>
          </p:cNvSpPr>
          <p:nvPr/>
        </p:nvSpPr>
        <p:spPr>
          <a:xfrm>
            <a:off x="952500" y="3248025"/>
            <a:ext cx="1809750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accesibilidad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actividad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Suelo caro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B097C38-9051-4286-9572-24F1FBE87F5F}"/>
              </a:ext>
            </a:extLst>
          </p:cNvPr>
          <p:cNvSpPr>
            <a:spLocks noGrp="1"/>
          </p:cNvSpPr>
          <p:nvPr/>
        </p:nvSpPr>
        <p:spPr>
          <a:xfrm>
            <a:off x="2952750" y="2381250"/>
            <a:ext cx="2857500" cy="2190750"/>
          </a:xfrm>
          <a:prstGeom prst="rect">
            <a:avLst/>
          </a:prstGeom>
          <a:solidFill>
            <a:srgbClr val="F0E1B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CAFA84-5E79-4274-99E2-61C4362301E5}"/>
              </a:ext>
            </a:extLst>
          </p:cNvPr>
          <p:cNvSpPr>
            <a:spLocks noGrp="1"/>
          </p:cNvSpPr>
          <p:nvPr/>
        </p:nvSpPr>
        <p:spPr>
          <a:xfrm>
            <a:off x="3105150" y="2647950"/>
            <a:ext cx="25527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ZONAS PRÓXIMAS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980B80F-99EB-4196-951F-0CE78609B0DB}"/>
              </a:ext>
            </a:extLst>
          </p:cNvPr>
          <p:cNvSpPr>
            <a:spLocks noGrp="1"/>
          </p:cNvSpPr>
          <p:nvPr/>
        </p:nvSpPr>
        <p:spPr>
          <a:xfrm>
            <a:off x="3143250" y="3248025"/>
            <a:ext cx="2476500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Residencias de rentas altas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Servicios de calidad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 menudo al norte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7531D19-86D6-45D7-89BC-6F97DA9482D1}"/>
              </a:ext>
            </a:extLst>
          </p:cNvPr>
          <p:cNvSpPr>
            <a:spLocks noGrp="1"/>
          </p:cNvSpPr>
          <p:nvPr/>
        </p:nvSpPr>
        <p:spPr>
          <a:xfrm>
            <a:off x="5810250" y="2381250"/>
            <a:ext cx="2952750" cy="2190750"/>
          </a:xfrm>
          <a:prstGeom prst="rect">
            <a:avLst/>
          </a:prstGeom>
          <a:solidFill>
            <a:srgbClr val="DCE5D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F4847C0-0F37-4D90-8D2A-ABDB2BD1D6A1}"/>
              </a:ext>
            </a:extLst>
          </p:cNvPr>
          <p:cNvSpPr>
            <a:spLocks noGrp="1"/>
          </p:cNvSpPr>
          <p:nvPr/>
        </p:nvSpPr>
        <p:spPr>
          <a:xfrm>
            <a:off x="5962650" y="2647950"/>
            <a:ext cx="2647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BARRIOS OBREROS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83568FC-8421-46EA-B977-10F0AFF01EDD}"/>
              </a:ext>
            </a:extLst>
          </p:cNvPr>
          <p:cNvSpPr>
            <a:spLocks noGrp="1"/>
          </p:cNvSpPr>
          <p:nvPr/>
        </p:nvSpPr>
        <p:spPr>
          <a:xfrm>
            <a:off x="6000750" y="3248025"/>
            <a:ext cx="2571750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Rentas medias-bajas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densidad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Menor centralidad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2253CBF-67F7-46C2-BDEF-485F51091497}"/>
              </a:ext>
            </a:extLst>
          </p:cNvPr>
          <p:cNvSpPr>
            <a:spLocks noGrp="1"/>
          </p:cNvSpPr>
          <p:nvPr/>
        </p:nvSpPr>
        <p:spPr>
          <a:xfrm>
            <a:off x="8763000" y="2381250"/>
            <a:ext cx="2857500" cy="2190750"/>
          </a:xfrm>
          <a:prstGeom prst="rect">
            <a:avLst/>
          </a:prstGeom>
          <a:solidFill>
            <a:srgbClr val="D8DDE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5021F6E-ACA2-42E7-926E-2281EF6E8338}"/>
              </a:ext>
            </a:extLst>
          </p:cNvPr>
          <p:cNvSpPr>
            <a:spLocks noGrp="1"/>
          </p:cNvSpPr>
          <p:nvPr/>
        </p:nvSpPr>
        <p:spPr>
          <a:xfrm>
            <a:off x="8915400" y="2647950"/>
            <a:ext cx="25527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PERIFERIA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4245EE4-F35B-42CB-A1C3-8459033357BE}"/>
              </a:ext>
            </a:extLst>
          </p:cNvPr>
          <p:cNvSpPr>
            <a:spLocks noGrp="1"/>
          </p:cNvSpPr>
          <p:nvPr/>
        </p:nvSpPr>
        <p:spPr>
          <a:xfrm>
            <a:off x="8953500" y="3248025"/>
            <a:ext cx="2476500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Industria y logística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espacio</a:t>
            </a:r>
          </a:p>
          <a:p>
            <a:pPr algn="ctr">
              <a:def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Distancias mayores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3D0B444-72E0-4424-BC56-96D85993B84A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4000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CENTRALIDAD Y PRECIO DEL SUELO</a:t>
            </a:r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BCC1373F-967A-4F37-803E-BBF8B5E0868D}"/>
              </a:ext>
            </a:extLst>
          </p:cNvPr>
          <p:cNvSpPr>
            <a:spLocks noGrp="1"/>
          </p:cNvSpPr>
          <p:nvPr/>
        </p:nvSpPr>
        <p:spPr>
          <a:xfrm>
            <a:off x="762000" y="5095875"/>
            <a:ext cx="10096500" cy="0"/>
          </a:xfrm>
          <a:prstGeom prst="line">
            <a:avLst/>
          </a:prstGeom>
          <a:noFill/>
          <a:ln w="38100">
            <a:solidFill>
              <a:srgbClr val="C65A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F089CD4-B45D-433C-9BD6-1E0C3E9C7963}"/>
              </a:ext>
            </a:extLst>
          </p:cNvPr>
          <p:cNvSpPr>
            <a:spLocks noGrp="1"/>
          </p:cNvSpPr>
          <p:nvPr/>
        </p:nvSpPr>
        <p:spPr>
          <a:xfrm>
            <a:off x="762000" y="5191125"/>
            <a:ext cx="762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más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5C8E2A7-C448-46FB-A848-97E6B9F3AF9A}"/>
              </a:ext>
            </a:extLst>
          </p:cNvPr>
          <p:cNvSpPr>
            <a:spLocks noGrp="1"/>
          </p:cNvSpPr>
          <p:nvPr/>
        </p:nvSpPr>
        <p:spPr>
          <a:xfrm>
            <a:off x="10096500" y="5191125"/>
            <a:ext cx="857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menos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0941EB-DB65-44D1-B619-57AA6941241E}"/>
              </a:ext>
            </a:extLst>
          </p:cNvPr>
          <p:cNvSpPr>
            <a:spLocks noGrp="1"/>
          </p:cNvSpPr>
          <p:nvPr/>
        </p:nvSpPr>
        <p:spPr>
          <a:xfrm>
            <a:off x="762000" y="5753100"/>
            <a:ext cx="10096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segregación socioespacial aparece cuando los grupos sociales se concentran en zonas diferentes.</a:t>
            </a:r>
          </a:p>
        </p:txBody>
      </p:sp>
    </p:spTree>
    <p:extLst>
      <p:ext uri="{BB962C8B-B14F-4D97-AF65-F5344CB8AC3E}">
        <p14:creationId xmlns:p14="http://schemas.microsoft.com/office/powerpoint/2010/main" val="7988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C943F94C-63CB-4B7C-8B3C-89A6455936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A4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1F0900-D690-458A-85D7-AB3EE52ADF16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PUNTO 4 / DOS PROCESOS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8B7E1E9-7FF6-409A-9F12-C7041D2078F4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Los barrios obreros también cambian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A8520F9-0ADA-4602-9282-B33FA27F0E45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1.1.4 - Ciudad como espacio social y económico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65519CB-6B48-45F7-94C9-FEDA59D01484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DF03178-870F-416C-8F40-B0C9D07F674F}"/>
              </a:ext>
            </a:extLst>
          </p:cNvPr>
          <p:cNvSpPr>
            <a:spLocks noGrp="1"/>
          </p:cNvSpPr>
          <p:nvPr/>
        </p:nvSpPr>
        <p:spPr>
          <a:xfrm>
            <a:off x="742950" y="13525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Industrialización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BB4B04A-F2CF-44D8-9A2C-1E90A9F48EC0}"/>
              </a:ext>
            </a:extLst>
          </p:cNvPr>
          <p:cNvSpPr>
            <a:spLocks noGrp="1"/>
          </p:cNvSpPr>
          <p:nvPr/>
        </p:nvSpPr>
        <p:spPr>
          <a:xfrm>
            <a:off x="742950" y="203835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Fábricas + ferrocarril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AE35D271-CE2B-480A-A053-2A59197ECB99}"/>
              </a:ext>
            </a:extLst>
          </p:cNvPr>
          <p:cNvSpPr>
            <a:spLocks noGrp="1"/>
          </p:cNvSpPr>
          <p:nvPr/>
        </p:nvSpPr>
        <p:spPr>
          <a:xfrm>
            <a:off x="2952750" y="2152650"/>
            <a:ext cx="619125" cy="190500"/>
          </a:xfrm>
          <a:prstGeom prst="rightArrow">
            <a:avLst/>
          </a:prstGeom>
          <a:solidFill>
            <a:srgbClr val="C65A4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A63DEE9-72F1-490D-9288-AC7C037B740C}"/>
              </a:ext>
            </a:extLst>
          </p:cNvPr>
          <p:cNvSpPr>
            <a:spLocks noGrp="1"/>
          </p:cNvSpPr>
          <p:nvPr/>
        </p:nvSpPr>
        <p:spPr>
          <a:xfrm>
            <a:off x="3714750" y="203835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Barrio obrero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3984010-F0C3-49AF-9E4D-AF685E3B26E7}"/>
              </a:ext>
            </a:extLst>
          </p:cNvPr>
          <p:cNvSpPr>
            <a:spLocks noGrp="1"/>
          </p:cNvSpPr>
          <p:nvPr/>
        </p:nvSpPr>
        <p:spPr>
          <a:xfrm>
            <a:off x="742950" y="2952750"/>
            <a:ext cx="514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La industria creó barrios cerca del empleo:</a:t>
            </a:r>
          </a:p>
          <a:p>
            <a:pPr algn="l">
              <a:def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vivienda barata, mayor densidad y ruido.</a:t>
            </a: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DFDA2BE7-BE69-40FB-BF73-3EE3CFAA9C34}"/>
              </a:ext>
            </a:extLst>
          </p:cNvPr>
          <p:cNvSpPr>
            <a:spLocks noGrp="1"/>
          </p:cNvSpPr>
          <p:nvPr/>
        </p:nvSpPr>
        <p:spPr>
          <a:xfrm>
            <a:off x="6096000" y="1381125"/>
            <a:ext cx="0" cy="2476500"/>
          </a:xfrm>
          <a:prstGeom prst="line">
            <a:avLst/>
          </a:prstGeom>
          <a:noFill/>
          <a:ln w="19050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758F70E-D936-4E45-9D0D-B997EAC66EB8}"/>
              </a:ext>
            </a:extLst>
          </p:cNvPr>
          <p:cNvSpPr>
            <a:spLocks noGrp="1"/>
          </p:cNvSpPr>
          <p:nvPr/>
        </p:nvSpPr>
        <p:spPr>
          <a:xfrm>
            <a:off x="6667500" y="1352550"/>
            <a:ext cx="4286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Gentrificación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99AEDC7-ECDE-447A-9C41-B7387E9F2EA2}"/>
              </a:ext>
            </a:extLst>
          </p:cNvPr>
          <p:cNvSpPr>
            <a:spLocks noGrp="1"/>
          </p:cNvSpPr>
          <p:nvPr/>
        </p:nvSpPr>
        <p:spPr>
          <a:xfrm>
            <a:off x="6667500" y="2038350"/>
            <a:ext cx="15240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Rehabilitación</a:t>
            </a: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F7D09BA6-5585-4BB0-B68B-870ACFAA241F}"/>
              </a:ext>
            </a:extLst>
          </p:cNvPr>
          <p:cNvSpPr>
            <a:spLocks noGrp="1"/>
          </p:cNvSpPr>
          <p:nvPr/>
        </p:nvSpPr>
        <p:spPr>
          <a:xfrm>
            <a:off x="8334375" y="2152650"/>
            <a:ext cx="590550" cy="190500"/>
          </a:xfrm>
          <a:prstGeom prst="rightArrow">
            <a:avLst/>
          </a:prstGeom>
          <a:solidFill>
            <a:srgbClr val="C65A4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40ADA0F-6DCE-4246-BE07-0190A574ABEA}"/>
              </a:ext>
            </a:extLst>
          </p:cNvPr>
          <p:cNvSpPr>
            <a:spLocks noGrp="1"/>
          </p:cNvSpPr>
          <p:nvPr/>
        </p:nvSpPr>
        <p:spPr>
          <a:xfrm>
            <a:off x="9048750" y="1943100"/>
            <a:ext cx="1905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Sube el precio</a:t>
            </a:r>
          </a:p>
          <a:p>
            <a:pPr algn="ctr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de la vivienda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24B754A-551A-4B75-B0B0-4015ED99530F}"/>
              </a:ext>
            </a:extLst>
          </p:cNvPr>
          <p:cNvSpPr>
            <a:spLocks noGrp="1"/>
          </p:cNvSpPr>
          <p:nvPr/>
        </p:nvSpPr>
        <p:spPr>
          <a:xfrm>
            <a:off x="6667500" y="2952750"/>
            <a:ext cx="4286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Llegan rentas más altas y cambia el perfil social del barrio.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64563B4-9840-49B7-892C-BF38624E8FFF}"/>
              </a:ext>
            </a:extLst>
          </p:cNvPr>
          <p:cNvSpPr>
            <a:spLocks noGrp="1"/>
          </p:cNvSpPr>
          <p:nvPr/>
        </p:nvSpPr>
        <p:spPr>
          <a:xfrm>
            <a:off x="742950" y="4362450"/>
            <a:ext cx="10191750" cy="990600"/>
          </a:xfrm>
          <a:prstGeom prst="roundRect">
            <a:avLst>
              <a:gd name="adj" fmla="val 11538"/>
            </a:avLst>
          </a:prstGeom>
          <a:solidFill>
            <a:srgbClr val="F3DED7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E501768-C1AB-4CA2-AD24-027E1B3AD555}"/>
              </a:ext>
            </a:extLst>
          </p:cNvPr>
          <p:cNvSpPr>
            <a:spLocks noGrp="1"/>
          </p:cNvSpPr>
          <p:nvPr/>
        </p:nvSpPr>
        <p:spPr>
          <a:xfrm>
            <a:off x="1000125" y="4581525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C65A42"/>
                </a:solidFill>
                <a:latin typeface="Bitstream Charter"/>
                <a:ea typeface="Bitstream Charter"/>
                <a:cs typeface="Bitstream Charter"/>
              </a:rPr>
              <a:t>IDEA PARA DECIR EN CLASE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1D33B5D-A310-49A8-BFA4-813F085EED1F}"/>
              </a:ext>
            </a:extLst>
          </p:cNvPr>
          <p:cNvSpPr>
            <a:spLocks noGrp="1"/>
          </p:cNvSpPr>
          <p:nvPr/>
        </p:nvSpPr>
        <p:spPr>
          <a:xfrm>
            <a:off x="1000125" y="4895850"/>
            <a:ext cx="9334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mejora física de un barrio no garantiza que sus antiguos vecinos puedan seguir viviendo allí.</a:t>
            </a:r>
          </a:p>
        </p:txBody>
      </p:sp>
    </p:spTree>
    <p:extLst>
      <p:ext uri="{BB962C8B-B14F-4D97-AF65-F5344CB8AC3E}">
        <p14:creationId xmlns:p14="http://schemas.microsoft.com/office/powerpoint/2010/main" val="89172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3A04CE1D-9745-4E01-9D03-4AB603001B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759D907-4C3A-4266-A5C3-5004F0F6D0F4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PUNTO 5 / SECUENCIA HISTÓRICA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A55A3ED-432E-43C6-9CF3-8105832A1336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ciudad cambia con el tiempo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2042240-DDC8-4952-B07F-EE3C3AB1792B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1.1.5 - Evolución histórica y formas de las ciudades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9AD8AE-08DE-4D04-BE6C-7533683AD992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3"/>
          <a:srcRect b="4000"/>
          <a:stretch/>
        </p:blipFill>
        <p:spPr>
          <a:xfrm>
            <a:off x="552450" y="1428750"/>
            <a:ext cx="4572000" cy="3143250"/>
          </a:xfrm>
          <a:prstGeom prst="roundRect">
            <a:avLst>
              <a:gd name="adj" fmla="val 3636"/>
            </a:avLst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4802CD9-05DF-448D-8CE6-F07D210A2C05}"/>
              </a:ext>
            </a:extLst>
          </p:cNvPr>
          <p:cNvSpPr>
            <a:spLocks noGrp="1"/>
          </p:cNvSpPr>
          <p:nvPr/>
        </p:nvSpPr>
        <p:spPr>
          <a:xfrm>
            <a:off x="552450" y="4762500"/>
            <a:ext cx="4572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Olinto: ejemplo de trama regular en el mundo griego.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C46C4D01-7ED5-4AF7-AACD-4C76CAB61BEA}"/>
              </a:ext>
            </a:extLst>
          </p:cNvPr>
          <p:cNvSpPr>
            <a:spLocks noGrp="1"/>
          </p:cNvSpPr>
          <p:nvPr/>
        </p:nvSpPr>
        <p:spPr>
          <a:xfrm>
            <a:off x="5810250" y="1762125"/>
            <a:ext cx="0" cy="3381375"/>
          </a:xfrm>
          <a:prstGeom prst="line">
            <a:avLst/>
          </a:prstGeom>
          <a:noFill/>
          <a:ln w="3810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0EAF2C5-6836-40FF-A276-61432C7E4AA9}"/>
              </a:ext>
            </a:extLst>
          </p:cNvPr>
          <p:cNvSpPr>
            <a:spLocks noGrp="1"/>
          </p:cNvSpPr>
          <p:nvPr/>
        </p:nvSpPr>
        <p:spPr>
          <a:xfrm>
            <a:off x="5638800" y="1657350"/>
            <a:ext cx="323850" cy="323850"/>
          </a:xfrm>
          <a:prstGeom prst="ellipse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863D977-3342-40D8-B9E6-89E8B8E9AAF2}"/>
              </a:ext>
            </a:extLst>
          </p:cNvPr>
          <p:cNvSpPr>
            <a:spLocks noGrp="1"/>
          </p:cNvSpPr>
          <p:nvPr/>
        </p:nvSpPr>
        <p:spPr>
          <a:xfrm>
            <a:off x="6238875" y="1524000"/>
            <a:ext cx="1809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ANTIGUA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0AD5BED-C07D-42FD-9FF2-C3270F3A5967}"/>
              </a:ext>
            </a:extLst>
          </p:cNvPr>
          <p:cNvSpPr>
            <a:spLocks noGrp="1"/>
          </p:cNvSpPr>
          <p:nvPr/>
        </p:nvSpPr>
        <p:spPr>
          <a:xfrm>
            <a:off x="6238875" y="1781175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Funciones políticas, religiosas, comerciales y defensivas.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C308754-28E6-4293-87E3-2C112074ABCD}"/>
              </a:ext>
            </a:extLst>
          </p:cNvPr>
          <p:cNvSpPr>
            <a:spLocks noGrp="1"/>
          </p:cNvSpPr>
          <p:nvPr/>
        </p:nvSpPr>
        <p:spPr>
          <a:xfrm>
            <a:off x="5638800" y="2447925"/>
            <a:ext cx="323850" cy="323850"/>
          </a:xfrm>
          <a:prstGeom prst="ellipse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3DB4B52-E44D-4851-A777-642A232F4F85}"/>
              </a:ext>
            </a:extLst>
          </p:cNvPr>
          <p:cNvSpPr>
            <a:spLocks noGrp="1"/>
          </p:cNvSpPr>
          <p:nvPr/>
        </p:nvSpPr>
        <p:spPr>
          <a:xfrm>
            <a:off x="6238875" y="2314575"/>
            <a:ext cx="1809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MEDIEVAL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46E6D9A-1EC8-481F-8839-3D6272B27D93}"/>
              </a:ext>
            </a:extLst>
          </p:cNvPr>
          <p:cNvSpPr>
            <a:spLocks noGrp="1"/>
          </p:cNvSpPr>
          <p:nvPr/>
        </p:nvSpPr>
        <p:spPr>
          <a:xfrm>
            <a:off x="6238875" y="2571750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Muralla, calles estrechas, plaza, mercado e iglesia.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724E553-D7B5-4BBA-ACC9-BCC50752B14F}"/>
              </a:ext>
            </a:extLst>
          </p:cNvPr>
          <p:cNvSpPr>
            <a:spLocks noGrp="1"/>
          </p:cNvSpPr>
          <p:nvPr/>
        </p:nvSpPr>
        <p:spPr>
          <a:xfrm>
            <a:off x="5638800" y="3238500"/>
            <a:ext cx="323850" cy="323850"/>
          </a:xfrm>
          <a:prstGeom prst="ellipse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8169167-92F6-4235-AE4A-CC1A4222CD1D}"/>
              </a:ext>
            </a:extLst>
          </p:cNvPr>
          <p:cNvSpPr>
            <a:spLocks noGrp="1"/>
          </p:cNvSpPr>
          <p:nvPr/>
        </p:nvSpPr>
        <p:spPr>
          <a:xfrm>
            <a:off x="6238875" y="3105150"/>
            <a:ext cx="1809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MODERNA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FFB9BEE-757C-40B1-ADD9-4D1F684F9922}"/>
              </a:ext>
            </a:extLst>
          </p:cNvPr>
          <p:cNvSpPr>
            <a:spLocks noGrp="1"/>
          </p:cNvSpPr>
          <p:nvPr/>
        </p:nvSpPr>
        <p:spPr>
          <a:xfrm>
            <a:off x="6238875" y="3362325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Plazas, avenidas y planificación más racional.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B853390C-2910-44CC-892E-2149E25CA96E}"/>
              </a:ext>
            </a:extLst>
          </p:cNvPr>
          <p:cNvSpPr>
            <a:spLocks noGrp="1"/>
          </p:cNvSpPr>
          <p:nvPr/>
        </p:nvSpPr>
        <p:spPr>
          <a:xfrm>
            <a:off x="5638800" y="4029075"/>
            <a:ext cx="323850" cy="323850"/>
          </a:xfrm>
          <a:prstGeom prst="ellipse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A9BD833-891B-409B-800A-719F7D91A9FF}"/>
              </a:ext>
            </a:extLst>
          </p:cNvPr>
          <p:cNvSpPr>
            <a:spLocks noGrp="1"/>
          </p:cNvSpPr>
          <p:nvPr/>
        </p:nvSpPr>
        <p:spPr>
          <a:xfrm>
            <a:off x="6238875" y="3895725"/>
            <a:ext cx="1809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INDUSTRIAL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AF7F08D-50A7-43F4-8B43-C1580B57591B}"/>
              </a:ext>
            </a:extLst>
          </p:cNvPr>
          <p:cNvSpPr>
            <a:spLocks noGrp="1"/>
          </p:cNvSpPr>
          <p:nvPr/>
        </p:nvSpPr>
        <p:spPr>
          <a:xfrm>
            <a:off x="6238875" y="4152900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Fábricas, ferrocarril, éxodo rural, barrios obreros y ensanches.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E40B8D3-F0BC-4D6E-9C99-5A282CCA3E7F}"/>
              </a:ext>
            </a:extLst>
          </p:cNvPr>
          <p:cNvSpPr>
            <a:spLocks noGrp="1"/>
          </p:cNvSpPr>
          <p:nvPr/>
        </p:nvSpPr>
        <p:spPr>
          <a:xfrm>
            <a:off x="5638800" y="4819650"/>
            <a:ext cx="323850" cy="323850"/>
          </a:xfrm>
          <a:prstGeom prst="ellipse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0C4472A-B05A-46FA-A715-34ABB568125F}"/>
              </a:ext>
            </a:extLst>
          </p:cNvPr>
          <p:cNvSpPr>
            <a:spLocks noGrp="1"/>
          </p:cNvSpPr>
          <p:nvPr/>
        </p:nvSpPr>
        <p:spPr>
          <a:xfrm>
            <a:off x="6238875" y="4686300"/>
            <a:ext cx="1809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CONTEMPORÁNEA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D40631B-7CAA-4CDD-9DB6-D3ED82EAB3C5}"/>
              </a:ext>
            </a:extLst>
          </p:cNvPr>
          <p:cNvSpPr>
            <a:spLocks noGrp="1"/>
          </p:cNvSpPr>
          <p:nvPr/>
        </p:nvSpPr>
        <p:spPr>
          <a:xfrm>
            <a:off x="6238875" y="4943475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Metropolización, grandes infraestructuras y expansión metropolitana.</a:t>
            </a:r>
          </a:p>
        </p:txBody>
      </p:sp>
    </p:spTree>
    <p:extLst>
      <p:ext uri="{BB962C8B-B14F-4D97-AF65-F5344CB8AC3E}">
        <p14:creationId xmlns:p14="http://schemas.microsoft.com/office/powerpoint/2010/main" val="33912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ángulo 55">
            <a:extLst>
              <a:ext uri="{FF2B5EF4-FFF2-40B4-BE49-F238E27FC236}">
                <a16:creationId xmlns:a16="http://schemas.microsoft.com/office/drawing/2014/main" id="{2541113C-A27A-4C8A-9E68-07D62553C3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B8A5A3F-5D74-45F4-8BF6-B56B3D48D2A8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PUNTO 5 / EVOLUCIÓN DEL PLANO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007BBE1-08FA-4F9B-AD17-7DDFF01BC26B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forma urbana también cuenta una historia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31A1427-2E80-40E7-A470-F8273DD374C2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1.1.5 - Evolución histórica y formas de las ciudades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F2DF117-12EE-4EFA-B0FF-D4DB0DBB3A80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7CEE491-D96C-4D73-ABB3-B2CF285CDF60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8763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El plano urbano muestra cómo creció la ciudad.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69D907E-1A32-4A3E-A4C1-294836D96F47}"/>
              </a:ext>
            </a:extLst>
          </p:cNvPr>
          <p:cNvSpPr>
            <a:spLocks noGrp="1"/>
          </p:cNvSpPr>
          <p:nvPr/>
        </p:nvSpPr>
        <p:spPr>
          <a:xfrm>
            <a:off x="552450" y="1981200"/>
            <a:ext cx="2381250" cy="3429000"/>
          </a:xfrm>
          <a:prstGeom prst="roundRect">
            <a:avLst>
              <a:gd name="adj" fmla="val 4800"/>
            </a:avLst>
          </a:prstGeom>
          <a:solidFill>
            <a:srgbClr val="E3D6C8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7A81A25-575A-472A-A1F2-CAA5C56E6431}"/>
              </a:ext>
            </a:extLst>
          </p:cNvPr>
          <p:cNvSpPr>
            <a:spLocks noGrp="1"/>
          </p:cNvSpPr>
          <p:nvPr/>
        </p:nvSpPr>
        <p:spPr>
          <a:xfrm>
            <a:off x="723900" y="219075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Antigua y medieval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D46664A-C011-4F1C-8E18-73F2F99B0523}"/>
              </a:ext>
            </a:extLst>
          </p:cNvPr>
          <p:cNvSpPr>
            <a:spLocks noGrp="1"/>
          </p:cNvSpPr>
          <p:nvPr/>
        </p:nvSpPr>
        <p:spPr>
          <a:xfrm>
            <a:off x="838200" y="3048000"/>
            <a:ext cx="1809750" cy="142875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Conector recto 9">
            <a:extLst>
              <a:ext uri="{FF2B5EF4-FFF2-40B4-BE49-F238E27FC236}">
                <a16:creationId xmlns:a16="http://schemas.microsoft.com/office/drawing/2014/main" id="{5F022B8E-3BF9-4720-9982-9C3B75AFFEEF}"/>
              </a:ext>
            </a:extLst>
          </p:cNvPr>
          <p:cNvSpPr>
            <a:spLocks noGrp="1"/>
          </p:cNvSpPr>
          <p:nvPr/>
        </p:nvSpPr>
        <p:spPr>
          <a:xfrm>
            <a:off x="1019175" y="3290888"/>
            <a:ext cx="1339215" cy="42863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BF58DC0E-0AAD-44D8-A0C0-37594D22E8A4}"/>
              </a:ext>
            </a:extLst>
          </p:cNvPr>
          <p:cNvSpPr>
            <a:spLocks noGrp="1"/>
          </p:cNvSpPr>
          <p:nvPr/>
        </p:nvSpPr>
        <p:spPr>
          <a:xfrm>
            <a:off x="1163955" y="3619500"/>
            <a:ext cx="977265" cy="71437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B1581BD7-D9B7-4121-8BBF-6595AF5BE526}"/>
              </a:ext>
            </a:extLst>
          </p:cNvPr>
          <p:cNvSpPr>
            <a:spLocks noGrp="1"/>
          </p:cNvSpPr>
          <p:nvPr/>
        </p:nvSpPr>
        <p:spPr>
          <a:xfrm>
            <a:off x="946785" y="3905250"/>
            <a:ext cx="1483995" cy="114300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5E1648C7-C9A4-42D0-84F9-C5D17F191569}"/>
              </a:ext>
            </a:extLst>
          </p:cNvPr>
          <p:cNvSpPr>
            <a:spLocks noGrp="1"/>
          </p:cNvSpPr>
          <p:nvPr/>
        </p:nvSpPr>
        <p:spPr>
          <a:xfrm>
            <a:off x="1308735" y="3133725"/>
            <a:ext cx="72390" cy="1171575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Conector recto 13">
            <a:extLst>
              <a:ext uri="{FF2B5EF4-FFF2-40B4-BE49-F238E27FC236}">
                <a16:creationId xmlns:a16="http://schemas.microsoft.com/office/drawing/2014/main" id="{4CAAED7B-4A21-4DC9-8CF4-443BB24DEC69}"/>
              </a:ext>
            </a:extLst>
          </p:cNvPr>
          <p:cNvSpPr>
            <a:spLocks noGrp="1"/>
          </p:cNvSpPr>
          <p:nvPr/>
        </p:nvSpPr>
        <p:spPr>
          <a:xfrm>
            <a:off x="1779270" y="3248025"/>
            <a:ext cx="54293" cy="942975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2463D19F-7865-4107-97BA-7A36820F701C}"/>
              </a:ext>
            </a:extLst>
          </p:cNvPr>
          <p:cNvSpPr>
            <a:spLocks noGrp="1"/>
          </p:cNvSpPr>
          <p:nvPr/>
        </p:nvSpPr>
        <p:spPr>
          <a:xfrm>
            <a:off x="2105025" y="3119438"/>
            <a:ext cx="108585" cy="1214438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59548F9-B46A-4362-A645-B903F216240F}"/>
              </a:ext>
            </a:extLst>
          </p:cNvPr>
          <p:cNvSpPr>
            <a:spLocks noGrp="1"/>
          </p:cNvSpPr>
          <p:nvPr/>
        </p:nvSpPr>
        <p:spPr>
          <a:xfrm>
            <a:off x="723900" y="476250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Crecimiento orgánico</a:t>
            </a:r>
          </a:p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Plano irregular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FDB85C73-B9BF-4C5B-80EA-52CD7D11D12F}"/>
              </a:ext>
            </a:extLst>
          </p:cNvPr>
          <p:cNvSpPr>
            <a:spLocks noGrp="1"/>
          </p:cNvSpPr>
          <p:nvPr/>
        </p:nvSpPr>
        <p:spPr>
          <a:xfrm>
            <a:off x="3333750" y="1981200"/>
            <a:ext cx="2381250" cy="3429000"/>
          </a:xfrm>
          <a:prstGeom prst="roundRect">
            <a:avLst>
              <a:gd name="adj" fmla="val 4800"/>
            </a:avLst>
          </a:prstGeom>
          <a:solidFill>
            <a:srgbClr val="DCECEF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CB3BFA0-E976-4179-8FFA-C9A8334ABD78}"/>
              </a:ext>
            </a:extLst>
          </p:cNvPr>
          <p:cNvSpPr>
            <a:spLocks noGrp="1"/>
          </p:cNvSpPr>
          <p:nvPr/>
        </p:nvSpPr>
        <p:spPr>
          <a:xfrm>
            <a:off x="3505200" y="219075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Clásica y moderna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A8C5518D-F5C6-4A74-9919-A738DF200306}"/>
              </a:ext>
            </a:extLst>
          </p:cNvPr>
          <p:cNvSpPr>
            <a:spLocks noGrp="1"/>
          </p:cNvSpPr>
          <p:nvPr/>
        </p:nvSpPr>
        <p:spPr>
          <a:xfrm>
            <a:off x="3619500" y="3048000"/>
            <a:ext cx="1809750" cy="142875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Conector recto 19">
            <a:extLst>
              <a:ext uri="{FF2B5EF4-FFF2-40B4-BE49-F238E27FC236}">
                <a16:creationId xmlns:a16="http://schemas.microsoft.com/office/drawing/2014/main" id="{139F3F17-A1A4-4CBC-9CBD-33275D4E45D1}"/>
              </a:ext>
            </a:extLst>
          </p:cNvPr>
          <p:cNvSpPr>
            <a:spLocks noGrp="1"/>
          </p:cNvSpPr>
          <p:nvPr/>
        </p:nvSpPr>
        <p:spPr>
          <a:xfrm>
            <a:off x="3981450" y="3124200"/>
            <a:ext cx="0" cy="127635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C6611611-3179-4671-B96B-8BEB8511E35F}"/>
              </a:ext>
            </a:extLst>
          </p:cNvPr>
          <p:cNvSpPr>
            <a:spLocks noGrp="1"/>
          </p:cNvSpPr>
          <p:nvPr/>
        </p:nvSpPr>
        <p:spPr>
          <a:xfrm>
            <a:off x="3695700" y="3333750"/>
            <a:ext cx="1657350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Conector recto 21">
            <a:extLst>
              <a:ext uri="{FF2B5EF4-FFF2-40B4-BE49-F238E27FC236}">
                <a16:creationId xmlns:a16="http://schemas.microsoft.com/office/drawing/2014/main" id="{08D4CE60-257F-4049-A217-B318945E0947}"/>
              </a:ext>
            </a:extLst>
          </p:cNvPr>
          <p:cNvSpPr>
            <a:spLocks noGrp="1"/>
          </p:cNvSpPr>
          <p:nvPr/>
        </p:nvSpPr>
        <p:spPr>
          <a:xfrm>
            <a:off x="4343400" y="3124200"/>
            <a:ext cx="0" cy="127635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Conector recto 22">
            <a:extLst>
              <a:ext uri="{FF2B5EF4-FFF2-40B4-BE49-F238E27FC236}">
                <a16:creationId xmlns:a16="http://schemas.microsoft.com/office/drawing/2014/main" id="{948B34AD-C2D5-43EA-BC1A-28A7779A2580}"/>
              </a:ext>
            </a:extLst>
          </p:cNvPr>
          <p:cNvSpPr>
            <a:spLocks noGrp="1"/>
          </p:cNvSpPr>
          <p:nvPr/>
        </p:nvSpPr>
        <p:spPr>
          <a:xfrm>
            <a:off x="3695700" y="3619500"/>
            <a:ext cx="1657350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6CC2657F-C2C8-4D19-81D6-6FF86288CFC0}"/>
              </a:ext>
            </a:extLst>
          </p:cNvPr>
          <p:cNvSpPr>
            <a:spLocks noGrp="1"/>
          </p:cNvSpPr>
          <p:nvPr/>
        </p:nvSpPr>
        <p:spPr>
          <a:xfrm>
            <a:off x="4705350" y="3124200"/>
            <a:ext cx="0" cy="127635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Conector recto 24">
            <a:extLst>
              <a:ext uri="{FF2B5EF4-FFF2-40B4-BE49-F238E27FC236}">
                <a16:creationId xmlns:a16="http://schemas.microsoft.com/office/drawing/2014/main" id="{346FB59D-B7D3-4AAC-951E-961B7023B647}"/>
              </a:ext>
            </a:extLst>
          </p:cNvPr>
          <p:cNvSpPr>
            <a:spLocks noGrp="1"/>
          </p:cNvSpPr>
          <p:nvPr/>
        </p:nvSpPr>
        <p:spPr>
          <a:xfrm>
            <a:off x="3695700" y="3905250"/>
            <a:ext cx="1657350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Conector recto 25">
            <a:extLst>
              <a:ext uri="{FF2B5EF4-FFF2-40B4-BE49-F238E27FC236}">
                <a16:creationId xmlns:a16="http://schemas.microsoft.com/office/drawing/2014/main" id="{D493FEDB-D6F4-40B6-826F-95BBFF1EA194}"/>
              </a:ext>
            </a:extLst>
          </p:cNvPr>
          <p:cNvSpPr>
            <a:spLocks noGrp="1"/>
          </p:cNvSpPr>
          <p:nvPr/>
        </p:nvSpPr>
        <p:spPr>
          <a:xfrm>
            <a:off x="5067300" y="3124200"/>
            <a:ext cx="0" cy="127635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Conector recto 26">
            <a:extLst>
              <a:ext uri="{FF2B5EF4-FFF2-40B4-BE49-F238E27FC236}">
                <a16:creationId xmlns:a16="http://schemas.microsoft.com/office/drawing/2014/main" id="{CF95F660-C60E-4783-B96F-D85F1D757469}"/>
              </a:ext>
            </a:extLst>
          </p:cNvPr>
          <p:cNvSpPr>
            <a:spLocks noGrp="1"/>
          </p:cNvSpPr>
          <p:nvPr/>
        </p:nvSpPr>
        <p:spPr>
          <a:xfrm>
            <a:off x="3695700" y="4191000"/>
            <a:ext cx="1657350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501424BF-0D4B-4D41-BBC1-81045899CCEC}"/>
              </a:ext>
            </a:extLst>
          </p:cNvPr>
          <p:cNvSpPr>
            <a:spLocks noGrp="1"/>
          </p:cNvSpPr>
          <p:nvPr/>
        </p:nvSpPr>
        <p:spPr>
          <a:xfrm>
            <a:off x="3505200" y="476250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Planificación racional</a:t>
            </a:r>
          </a:p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Plano ortogonal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7ADBCF55-9834-41CF-ABB4-4EB28CF15FDA}"/>
              </a:ext>
            </a:extLst>
          </p:cNvPr>
          <p:cNvSpPr>
            <a:spLocks noGrp="1"/>
          </p:cNvSpPr>
          <p:nvPr/>
        </p:nvSpPr>
        <p:spPr>
          <a:xfrm>
            <a:off x="6115050" y="1981200"/>
            <a:ext cx="2381250" cy="3429000"/>
          </a:xfrm>
          <a:prstGeom prst="roundRect">
            <a:avLst>
              <a:gd name="adj" fmla="val 4800"/>
            </a:avLst>
          </a:prstGeom>
          <a:solidFill>
            <a:srgbClr val="E4E0F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119424B-EA35-4F62-9C2A-40CB4015E95F}"/>
              </a:ext>
            </a:extLst>
          </p:cNvPr>
          <p:cNvSpPr>
            <a:spLocks noGrp="1"/>
          </p:cNvSpPr>
          <p:nvPr/>
        </p:nvSpPr>
        <p:spPr>
          <a:xfrm>
            <a:off x="6286500" y="219075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Barroca e ilustrada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6462B042-0ABE-4E60-8E75-D4C16DE243F7}"/>
              </a:ext>
            </a:extLst>
          </p:cNvPr>
          <p:cNvSpPr>
            <a:spLocks noGrp="1"/>
          </p:cNvSpPr>
          <p:nvPr/>
        </p:nvSpPr>
        <p:spPr>
          <a:xfrm>
            <a:off x="6400800" y="3048000"/>
            <a:ext cx="1809750" cy="142875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841EE773-39D1-43D9-B14A-0350CCFBCE7E}"/>
              </a:ext>
            </a:extLst>
          </p:cNvPr>
          <p:cNvSpPr>
            <a:spLocks noGrp="1"/>
          </p:cNvSpPr>
          <p:nvPr/>
        </p:nvSpPr>
        <p:spPr>
          <a:xfrm>
            <a:off x="7134225" y="3590925"/>
            <a:ext cx="342900" cy="342900"/>
          </a:xfrm>
          <a:prstGeom prst="ellips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7343360F-8AC4-4B64-8BE3-3CABD4B9D501}"/>
              </a:ext>
            </a:extLst>
          </p:cNvPr>
          <p:cNvSpPr>
            <a:spLocks noGrp="1"/>
          </p:cNvSpPr>
          <p:nvPr/>
        </p:nvSpPr>
        <p:spPr>
          <a:xfrm>
            <a:off x="7027069" y="3483769"/>
            <a:ext cx="557213" cy="557213"/>
          </a:xfrm>
          <a:prstGeom prst="ellips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Conector recto 33">
            <a:extLst>
              <a:ext uri="{FF2B5EF4-FFF2-40B4-BE49-F238E27FC236}">
                <a16:creationId xmlns:a16="http://schemas.microsoft.com/office/drawing/2014/main" id="{CE802BDA-A9E2-41F4-9ED1-DFFF013507E4}"/>
              </a:ext>
            </a:extLst>
          </p:cNvPr>
          <p:cNvSpPr>
            <a:spLocks noGrp="1"/>
          </p:cNvSpPr>
          <p:nvPr/>
        </p:nvSpPr>
        <p:spPr>
          <a:xfrm>
            <a:off x="7305675" y="3762375"/>
            <a:ext cx="760095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Conector recto 34">
            <a:extLst>
              <a:ext uri="{FF2B5EF4-FFF2-40B4-BE49-F238E27FC236}">
                <a16:creationId xmlns:a16="http://schemas.microsoft.com/office/drawing/2014/main" id="{93E30360-660F-4526-9116-CF58800A61A9}"/>
              </a:ext>
            </a:extLst>
          </p:cNvPr>
          <p:cNvSpPr>
            <a:spLocks noGrp="1"/>
          </p:cNvSpPr>
          <p:nvPr/>
        </p:nvSpPr>
        <p:spPr>
          <a:xfrm>
            <a:off x="7305675" y="3762375"/>
            <a:ext cx="537468" cy="424317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Conector recto 35">
            <a:extLst>
              <a:ext uri="{FF2B5EF4-FFF2-40B4-BE49-F238E27FC236}">
                <a16:creationId xmlns:a16="http://schemas.microsoft.com/office/drawing/2014/main" id="{E3C160F5-A2D0-41A7-88FB-06F580FAAB7C}"/>
              </a:ext>
            </a:extLst>
          </p:cNvPr>
          <p:cNvSpPr>
            <a:spLocks noGrp="1"/>
          </p:cNvSpPr>
          <p:nvPr/>
        </p:nvSpPr>
        <p:spPr>
          <a:xfrm>
            <a:off x="7305675" y="3762375"/>
            <a:ext cx="0" cy="600075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Conector recto 36">
            <a:extLst>
              <a:ext uri="{FF2B5EF4-FFF2-40B4-BE49-F238E27FC236}">
                <a16:creationId xmlns:a16="http://schemas.microsoft.com/office/drawing/2014/main" id="{4D85D091-9AB6-4394-A67F-75FAAB89FEE2}"/>
              </a:ext>
            </a:extLst>
          </p:cNvPr>
          <p:cNvSpPr>
            <a:spLocks noGrp="1"/>
          </p:cNvSpPr>
          <p:nvPr/>
        </p:nvSpPr>
        <p:spPr>
          <a:xfrm>
            <a:off x="6768207" y="3762375"/>
            <a:ext cx="537468" cy="424317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Conector recto 37">
            <a:extLst>
              <a:ext uri="{FF2B5EF4-FFF2-40B4-BE49-F238E27FC236}">
                <a16:creationId xmlns:a16="http://schemas.microsoft.com/office/drawing/2014/main" id="{768D5643-CF3F-49D6-9FC7-F663E454AC53}"/>
              </a:ext>
            </a:extLst>
          </p:cNvPr>
          <p:cNvSpPr>
            <a:spLocks noGrp="1"/>
          </p:cNvSpPr>
          <p:nvPr/>
        </p:nvSpPr>
        <p:spPr>
          <a:xfrm>
            <a:off x="6545580" y="3762375"/>
            <a:ext cx="760095" cy="0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Conector recto 38">
            <a:extLst>
              <a:ext uri="{FF2B5EF4-FFF2-40B4-BE49-F238E27FC236}">
                <a16:creationId xmlns:a16="http://schemas.microsoft.com/office/drawing/2014/main" id="{35C61B46-65F6-4B6D-888C-7A2D7F3B75E8}"/>
              </a:ext>
            </a:extLst>
          </p:cNvPr>
          <p:cNvSpPr>
            <a:spLocks noGrp="1"/>
          </p:cNvSpPr>
          <p:nvPr/>
        </p:nvSpPr>
        <p:spPr>
          <a:xfrm>
            <a:off x="6768207" y="3338058"/>
            <a:ext cx="537468" cy="424317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Conector recto 39">
            <a:extLst>
              <a:ext uri="{FF2B5EF4-FFF2-40B4-BE49-F238E27FC236}">
                <a16:creationId xmlns:a16="http://schemas.microsoft.com/office/drawing/2014/main" id="{5C223297-CD86-469B-A1C0-10C6A00A13B7}"/>
              </a:ext>
            </a:extLst>
          </p:cNvPr>
          <p:cNvSpPr>
            <a:spLocks noGrp="1"/>
          </p:cNvSpPr>
          <p:nvPr/>
        </p:nvSpPr>
        <p:spPr>
          <a:xfrm>
            <a:off x="7305675" y="3162300"/>
            <a:ext cx="0" cy="600075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1" name="Conector recto 40">
            <a:extLst>
              <a:ext uri="{FF2B5EF4-FFF2-40B4-BE49-F238E27FC236}">
                <a16:creationId xmlns:a16="http://schemas.microsoft.com/office/drawing/2014/main" id="{B412575D-C00A-4D4F-87CE-6EB6593CDA1D}"/>
              </a:ext>
            </a:extLst>
          </p:cNvPr>
          <p:cNvSpPr>
            <a:spLocks noGrp="1"/>
          </p:cNvSpPr>
          <p:nvPr/>
        </p:nvSpPr>
        <p:spPr>
          <a:xfrm>
            <a:off x="7305675" y="3338058"/>
            <a:ext cx="537468" cy="424317"/>
          </a:xfrm>
          <a:prstGeom prst="line">
            <a:avLst/>
          </a:prstGeom>
          <a:noFill/>
          <a:ln w="1905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875D5D3D-5804-41F3-8F06-7033B82CF41E}"/>
              </a:ext>
            </a:extLst>
          </p:cNvPr>
          <p:cNvSpPr>
            <a:spLocks noGrp="1"/>
          </p:cNvSpPr>
          <p:nvPr/>
        </p:nvSpPr>
        <p:spPr>
          <a:xfrm>
            <a:off x="6286500" y="476250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 de poder</a:t>
            </a:r>
          </a:p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Plano radiocéntrico</a:t>
            </a: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884A59CA-E8D8-4BC7-A6AE-27A952246BA9}"/>
              </a:ext>
            </a:extLst>
          </p:cNvPr>
          <p:cNvSpPr>
            <a:spLocks noGrp="1"/>
          </p:cNvSpPr>
          <p:nvPr/>
        </p:nvSpPr>
        <p:spPr>
          <a:xfrm>
            <a:off x="8896350" y="1981200"/>
            <a:ext cx="2381250" cy="3429000"/>
          </a:xfrm>
          <a:prstGeom prst="roundRect">
            <a:avLst>
              <a:gd name="adj" fmla="val 4800"/>
            </a:avLst>
          </a:prstGeom>
          <a:solidFill>
            <a:srgbClr val="DCEBDD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91967878-AFC5-4A0A-859E-D4D1504222C4}"/>
              </a:ext>
            </a:extLst>
          </p:cNvPr>
          <p:cNvSpPr>
            <a:spLocks noGrp="1"/>
          </p:cNvSpPr>
          <p:nvPr/>
        </p:nvSpPr>
        <p:spPr>
          <a:xfrm>
            <a:off x="9067800" y="219075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Industrial y reciente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715F2522-533D-44ED-A779-F924E0691EB6}"/>
              </a:ext>
            </a:extLst>
          </p:cNvPr>
          <p:cNvSpPr>
            <a:spLocks noGrp="1"/>
          </p:cNvSpPr>
          <p:nvPr/>
        </p:nvSpPr>
        <p:spPr>
          <a:xfrm>
            <a:off x="9182100" y="3048000"/>
            <a:ext cx="1809750" cy="142875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Conector recto 45">
            <a:extLst>
              <a:ext uri="{FF2B5EF4-FFF2-40B4-BE49-F238E27FC236}">
                <a16:creationId xmlns:a16="http://schemas.microsoft.com/office/drawing/2014/main" id="{48C6AFF4-1700-400F-B305-A73375EA739B}"/>
              </a:ext>
            </a:extLst>
          </p:cNvPr>
          <p:cNvSpPr>
            <a:spLocks noGrp="1"/>
          </p:cNvSpPr>
          <p:nvPr/>
        </p:nvSpPr>
        <p:spPr>
          <a:xfrm>
            <a:off x="9315450" y="4005263"/>
            <a:ext cx="1543050" cy="0"/>
          </a:xfrm>
          <a:prstGeom prst="line">
            <a:avLst/>
          </a:prstGeom>
          <a:noFill/>
          <a:ln w="38100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3AEF2975-8A84-4E28-9928-75CD87024D77}"/>
              </a:ext>
            </a:extLst>
          </p:cNvPr>
          <p:cNvSpPr>
            <a:spLocks noGrp="1"/>
          </p:cNvSpPr>
          <p:nvPr/>
        </p:nvSpPr>
        <p:spPr>
          <a:xfrm>
            <a:off x="9429750" y="32956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4D97AD93-ACF1-4CEE-A21C-0CEC313669EB}"/>
              </a:ext>
            </a:extLst>
          </p:cNvPr>
          <p:cNvSpPr>
            <a:spLocks noGrp="1"/>
          </p:cNvSpPr>
          <p:nvPr/>
        </p:nvSpPr>
        <p:spPr>
          <a:xfrm>
            <a:off x="9620250" y="34861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D88E8789-AC5C-4374-83CD-40C92F1B8AFB}"/>
              </a:ext>
            </a:extLst>
          </p:cNvPr>
          <p:cNvSpPr>
            <a:spLocks noGrp="1"/>
          </p:cNvSpPr>
          <p:nvPr/>
        </p:nvSpPr>
        <p:spPr>
          <a:xfrm>
            <a:off x="9810750" y="32956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0" name="Rectángulo: esquinas redondeadas 49">
            <a:extLst>
              <a:ext uri="{FF2B5EF4-FFF2-40B4-BE49-F238E27FC236}">
                <a16:creationId xmlns:a16="http://schemas.microsoft.com/office/drawing/2014/main" id="{2627B83D-E7BE-4C9B-92F8-97DBD6226D82}"/>
              </a:ext>
            </a:extLst>
          </p:cNvPr>
          <p:cNvSpPr>
            <a:spLocks noGrp="1"/>
          </p:cNvSpPr>
          <p:nvPr/>
        </p:nvSpPr>
        <p:spPr>
          <a:xfrm>
            <a:off x="10001250" y="34861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48E75644-83DE-4C03-A9E1-EE7AB0F99644}"/>
              </a:ext>
            </a:extLst>
          </p:cNvPr>
          <p:cNvSpPr>
            <a:spLocks noGrp="1"/>
          </p:cNvSpPr>
          <p:nvPr/>
        </p:nvSpPr>
        <p:spPr>
          <a:xfrm>
            <a:off x="10191750" y="32956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77A263E0-A1C9-4938-BBB4-1C666E5C8DC2}"/>
              </a:ext>
            </a:extLst>
          </p:cNvPr>
          <p:cNvSpPr>
            <a:spLocks noGrp="1"/>
          </p:cNvSpPr>
          <p:nvPr/>
        </p:nvSpPr>
        <p:spPr>
          <a:xfrm>
            <a:off x="10382250" y="34861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7832AD39-278D-45D7-B758-3DC25B999E45}"/>
              </a:ext>
            </a:extLst>
          </p:cNvPr>
          <p:cNvSpPr>
            <a:spLocks noGrp="1"/>
          </p:cNvSpPr>
          <p:nvPr/>
        </p:nvSpPr>
        <p:spPr>
          <a:xfrm>
            <a:off x="10572750" y="3295650"/>
            <a:ext cx="304800" cy="209550"/>
          </a:xfrm>
          <a:prstGeom prst="roundRect">
            <a:avLst>
              <a:gd name="adj" fmla="val 18182"/>
            </a:avLst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06D94A36-F39C-4152-9367-BDD4CD86AE4B}"/>
              </a:ext>
            </a:extLst>
          </p:cNvPr>
          <p:cNvSpPr>
            <a:spLocks noGrp="1"/>
          </p:cNvSpPr>
          <p:nvPr/>
        </p:nvSpPr>
        <p:spPr>
          <a:xfrm>
            <a:off x="9067800" y="4762500"/>
            <a:ext cx="20383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Crecimiento siguiendo un eje</a:t>
            </a:r>
          </a:p>
          <a:p>
            <a:pPr algn="ctr">
              <a:def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Plano lineal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599A111D-FC20-4352-8931-5394F06AA529}"/>
              </a:ext>
            </a:extLst>
          </p:cNvPr>
          <p:cNvSpPr>
            <a:spLocks noGrp="1"/>
          </p:cNvSpPr>
          <p:nvPr/>
        </p:nvSpPr>
        <p:spPr>
          <a:xfrm>
            <a:off x="552450" y="5857875"/>
            <a:ext cx="10382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6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Una misma ciudad puede combinar varios planos.</a:t>
            </a:r>
          </a:p>
        </p:txBody>
      </p:sp>
    </p:spTree>
    <p:extLst>
      <p:ext uri="{BB962C8B-B14F-4D97-AF65-F5344CB8AC3E}">
        <p14:creationId xmlns:p14="http://schemas.microsoft.com/office/powerpoint/2010/main" val="19356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27">
            <a:extLst>
              <a:ext uri="{FF2B5EF4-FFF2-40B4-BE49-F238E27FC236}">
                <a16:creationId xmlns:a16="http://schemas.microsoft.com/office/drawing/2014/main" id="{C243281E-B41D-42C8-9A06-3A9BCEA6FC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2F6B7C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45D27ED-7D52-495F-8EB0-0668E0743CEC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PUNTO 5 / SÍNTESIS VISUAL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768A05-4471-4766-B6DB-51F7E5372F96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Cuatro planos urbanos básicos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A732547-605C-4ED9-A4A9-2DF863387EED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1.1.5 - Evolución histórica y formas de las ciudades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3D3B3D-71BB-4406-85A4-469F59EF3653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FFC9935-5438-4944-82D4-9C9A8F50DB2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238375" cy="876300"/>
          </a:xfrm>
          <a:prstGeom prst="roundRect">
            <a:avLst>
              <a:gd name="adj" fmla="val 13043"/>
            </a:avLst>
          </a:prstGeom>
          <a:solidFill>
            <a:srgbClr val="E3D6C8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1F754FA-0DFE-4A75-A716-AB30D3BF0735}"/>
              </a:ext>
            </a:extLst>
          </p:cNvPr>
          <p:cNvSpPr>
            <a:spLocks noGrp="1"/>
          </p:cNvSpPr>
          <p:nvPr/>
        </p:nvSpPr>
        <p:spPr>
          <a:xfrm>
            <a:off x="838200" y="1571625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IRREGULAR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BD1FB51-B4C7-4644-A0E2-7819B2A36198}"/>
              </a:ext>
            </a:extLst>
          </p:cNvPr>
          <p:cNvSpPr>
            <a:spLocks noGrp="1"/>
          </p:cNvSpPr>
          <p:nvPr/>
        </p:nvSpPr>
        <p:spPr>
          <a:xfrm>
            <a:off x="3143250" y="1504950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Calles sinuosas y manzanas desiguales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E038996-D6A3-48B8-8EBF-5A9D0AF91CF0}"/>
              </a:ext>
            </a:extLst>
          </p:cNvPr>
          <p:cNvSpPr>
            <a:spLocks noGrp="1"/>
          </p:cNvSpPr>
          <p:nvPr/>
        </p:nvSpPr>
        <p:spPr>
          <a:xfrm>
            <a:off x="3143250" y="1933575"/>
            <a:ext cx="6572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Crecimiento orgánico y adaptación al relieve</a:t>
            </a:r>
          </a:p>
        </p:txBody>
      </p:sp>
      <p:sp>
        <p:nvSpPr>
          <p:cNvPr id="10" name="Conector recto 9">
            <a:extLst>
              <a:ext uri="{FF2B5EF4-FFF2-40B4-BE49-F238E27FC236}">
                <a16:creationId xmlns:a16="http://schemas.microsoft.com/office/drawing/2014/main" id="{CDC29AC0-1854-4B39-B498-FD74070460FE}"/>
              </a:ext>
            </a:extLst>
          </p:cNvPr>
          <p:cNvSpPr>
            <a:spLocks noGrp="1"/>
          </p:cNvSpPr>
          <p:nvPr/>
        </p:nvSpPr>
        <p:spPr>
          <a:xfrm>
            <a:off x="10048875" y="1819275"/>
            <a:ext cx="1047750" cy="0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CB95193-44C0-4DF9-BC78-275858700329}"/>
              </a:ext>
            </a:extLst>
          </p:cNvPr>
          <p:cNvSpPr>
            <a:spLocks noGrp="1"/>
          </p:cNvSpPr>
          <p:nvPr/>
        </p:nvSpPr>
        <p:spPr>
          <a:xfrm>
            <a:off x="666750" y="2552700"/>
            <a:ext cx="2238375" cy="876300"/>
          </a:xfrm>
          <a:prstGeom prst="roundRect">
            <a:avLst>
              <a:gd name="adj" fmla="val 13043"/>
            </a:avLst>
          </a:prstGeom>
          <a:solidFill>
            <a:srgbClr val="DCECEF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1B0B081-0D23-476F-984E-3F276D85559F}"/>
              </a:ext>
            </a:extLst>
          </p:cNvPr>
          <p:cNvSpPr>
            <a:spLocks noGrp="1"/>
          </p:cNvSpPr>
          <p:nvPr/>
        </p:nvSpPr>
        <p:spPr>
          <a:xfrm>
            <a:off x="838200" y="274320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ORTOGONAL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72B35CA-C3C9-47D5-A79B-DD6E9C1061A4}"/>
              </a:ext>
            </a:extLst>
          </p:cNvPr>
          <p:cNvSpPr>
            <a:spLocks noGrp="1"/>
          </p:cNvSpPr>
          <p:nvPr/>
        </p:nvSpPr>
        <p:spPr>
          <a:xfrm>
            <a:off x="3143250" y="2676525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Calles rectas y cuadrícula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DF65A15-CD07-4BA4-A084-28DF63C134FE}"/>
              </a:ext>
            </a:extLst>
          </p:cNvPr>
          <p:cNvSpPr>
            <a:spLocks noGrp="1"/>
          </p:cNvSpPr>
          <p:nvPr/>
        </p:nvSpPr>
        <p:spPr>
          <a:xfrm>
            <a:off x="3143250" y="3105150"/>
            <a:ext cx="6572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Planificación en damero o hipodámica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0CFB08C5-0580-4278-BCF5-1D886BB46E6D}"/>
              </a:ext>
            </a:extLst>
          </p:cNvPr>
          <p:cNvSpPr>
            <a:spLocks noGrp="1"/>
          </p:cNvSpPr>
          <p:nvPr/>
        </p:nvSpPr>
        <p:spPr>
          <a:xfrm>
            <a:off x="10048875" y="2990850"/>
            <a:ext cx="1047750" cy="0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8DFD6067-E6E6-4772-AA65-8B34AFECFAA5}"/>
              </a:ext>
            </a:extLst>
          </p:cNvPr>
          <p:cNvSpPr>
            <a:spLocks noGrp="1"/>
          </p:cNvSpPr>
          <p:nvPr/>
        </p:nvSpPr>
        <p:spPr>
          <a:xfrm>
            <a:off x="666750" y="3724275"/>
            <a:ext cx="2238375" cy="876300"/>
          </a:xfrm>
          <a:prstGeom prst="roundRect">
            <a:avLst>
              <a:gd name="adj" fmla="val 13043"/>
            </a:avLst>
          </a:prstGeom>
          <a:solidFill>
            <a:srgbClr val="E4E0F2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03BECC0-7434-4ED8-9AA1-211876E24300}"/>
              </a:ext>
            </a:extLst>
          </p:cNvPr>
          <p:cNvSpPr>
            <a:spLocks noGrp="1"/>
          </p:cNvSpPr>
          <p:nvPr/>
        </p:nvSpPr>
        <p:spPr>
          <a:xfrm>
            <a:off x="838200" y="3914775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RADIOCÉNTRICO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0B5CABA-1351-4CC4-90CD-0BC44703ADDD}"/>
              </a:ext>
            </a:extLst>
          </p:cNvPr>
          <p:cNvSpPr>
            <a:spLocks noGrp="1"/>
          </p:cNvSpPr>
          <p:nvPr/>
        </p:nvSpPr>
        <p:spPr>
          <a:xfrm>
            <a:off x="3143250" y="3848100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 + radios + posibles anillos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30E6146-6522-4A57-925E-E2E1A448D837}"/>
              </a:ext>
            </a:extLst>
          </p:cNvPr>
          <p:cNvSpPr>
            <a:spLocks noGrp="1"/>
          </p:cNvSpPr>
          <p:nvPr/>
        </p:nvSpPr>
        <p:spPr>
          <a:xfrm>
            <a:off x="3143250" y="4276725"/>
            <a:ext cx="6572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Avenidas organizadas desde un punto central</a:t>
            </a:r>
          </a:p>
        </p:txBody>
      </p:sp>
      <p:sp>
        <p:nvSpPr>
          <p:cNvPr id="20" name="Conector recto 19">
            <a:extLst>
              <a:ext uri="{FF2B5EF4-FFF2-40B4-BE49-F238E27FC236}">
                <a16:creationId xmlns:a16="http://schemas.microsoft.com/office/drawing/2014/main" id="{3FF4CF9C-6C97-4F31-99D2-318933B271A4}"/>
              </a:ext>
            </a:extLst>
          </p:cNvPr>
          <p:cNvSpPr>
            <a:spLocks noGrp="1"/>
          </p:cNvSpPr>
          <p:nvPr/>
        </p:nvSpPr>
        <p:spPr>
          <a:xfrm>
            <a:off x="10048875" y="4162425"/>
            <a:ext cx="1047750" cy="0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8D8295B7-76E4-4CB8-9B68-97D5E90FA8BB}"/>
              </a:ext>
            </a:extLst>
          </p:cNvPr>
          <p:cNvSpPr>
            <a:spLocks noGrp="1"/>
          </p:cNvSpPr>
          <p:nvPr/>
        </p:nvSpPr>
        <p:spPr>
          <a:xfrm>
            <a:off x="666750" y="4895850"/>
            <a:ext cx="2238375" cy="876300"/>
          </a:xfrm>
          <a:prstGeom prst="roundRect">
            <a:avLst>
              <a:gd name="adj" fmla="val 13043"/>
            </a:avLst>
          </a:prstGeom>
          <a:solidFill>
            <a:srgbClr val="DCEBDD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5040547-4155-4A7E-88A1-F0495FEDEEF1}"/>
              </a:ext>
            </a:extLst>
          </p:cNvPr>
          <p:cNvSpPr>
            <a:spLocks noGrp="1"/>
          </p:cNvSpPr>
          <p:nvPr/>
        </p:nvSpPr>
        <p:spPr>
          <a:xfrm>
            <a:off x="838200" y="50863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2F6B7C"/>
                </a:solidFill>
                <a:latin typeface="Bitstream Charter"/>
                <a:ea typeface="Bitstream Charter"/>
                <a:cs typeface="Bitstream Charter"/>
              </a:rPr>
              <a:t>LINEAL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4B5B5B2-7394-4FAE-A8BD-B8716EB07EA6}"/>
              </a:ext>
            </a:extLst>
          </p:cNvPr>
          <p:cNvSpPr>
            <a:spLocks noGrp="1"/>
          </p:cNvSpPr>
          <p:nvPr/>
        </p:nvSpPr>
        <p:spPr>
          <a:xfrm>
            <a:off x="3143250" y="5019675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Crecimiento siguiendo un eje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7D1CB96-E974-4503-A444-934CDECC28C8}"/>
              </a:ext>
            </a:extLst>
          </p:cNvPr>
          <p:cNvSpPr>
            <a:spLocks noGrp="1"/>
          </p:cNvSpPr>
          <p:nvPr/>
        </p:nvSpPr>
        <p:spPr>
          <a:xfrm>
            <a:off x="3143250" y="5448300"/>
            <a:ext cx="65722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Río, costa, valle, carretera o ferrocarril</a:t>
            </a:r>
          </a:p>
        </p:txBody>
      </p:sp>
      <p:sp>
        <p:nvSpPr>
          <p:cNvPr id="25" name="Conector recto 24">
            <a:extLst>
              <a:ext uri="{FF2B5EF4-FFF2-40B4-BE49-F238E27FC236}">
                <a16:creationId xmlns:a16="http://schemas.microsoft.com/office/drawing/2014/main" id="{18C759CD-F1DE-4688-97FF-B2BE2F114DCE}"/>
              </a:ext>
            </a:extLst>
          </p:cNvPr>
          <p:cNvSpPr>
            <a:spLocks noGrp="1"/>
          </p:cNvSpPr>
          <p:nvPr/>
        </p:nvSpPr>
        <p:spPr>
          <a:xfrm>
            <a:off x="10048875" y="5334000"/>
            <a:ext cx="1047750" cy="0"/>
          </a:xfrm>
          <a:prstGeom prst="line">
            <a:avLst/>
          </a:prstGeom>
          <a:noFill/>
          <a:ln w="28575">
            <a:solidFill>
              <a:srgbClr val="2F6B7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09FBB7A8-D86F-4FDC-9B60-AAD5DC1E5412}"/>
              </a:ext>
            </a:extLst>
          </p:cNvPr>
          <p:cNvSpPr>
            <a:spLocks noGrp="1"/>
          </p:cNvSpPr>
          <p:nvPr/>
        </p:nvSpPr>
        <p:spPr>
          <a:xfrm>
            <a:off x="666750" y="6143625"/>
            <a:ext cx="10429875" cy="400050"/>
          </a:xfrm>
          <a:prstGeom prst="roundRect">
            <a:avLst>
              <a:gd name="adj" fmla="val 28571"/>
            </a:avLst>
          </a:prstGeom>
          <a:solidFill>
            <a:srgbClr val="DCECEF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8E561698-3E10-4642-958D-DCB4BAFF067B}"/>
              </a:ext>
            </a:extLst>
          </p:cNvPr>
          <p:cNvSpPr>
            <a:spLocks noGrp="1"/>
          </p:cNvSpPr>
          <p:nvPr/>
        </p:nvSpPr>
        <p:spPr>
          <a:xfrm>
            <a:off x="857250" y="6238875"/>
            <a:ext cx="10001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forma urbana refleja la historia, las funciones y la manera en que la ciudad se ha expandido.</a:t>
            </a:r>
          </a:p>
        </p:txBody>
      </p:sp>
    </p:spTree>
    <p:extLst>
      <p:ext uri="{BB962C8B-B14F-4D97-AF65-F5344CB8AC3E}">
        <p14:creationId xmlns:p14="http://schemas.microsoft.com/office/powerpoint/2010/main" val="644256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8D370B75-81F1-4BC9-94B7-DFB54983EA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3B7C5B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3F4A302-58EC-42D0-A863-6316DD121FDE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PUNTO 6 / IDEA PRINCIPAL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3152C3D-0709-42F5-B20F-ED973CDE8235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Las ciudades cumplen muchas funciones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71BF0D-6FB3-411B-AD00-568ABEFC3FD8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1.1.6 - Funciones y especialización urbana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54AB931-CF99-4698-AF94-0C502BFC587C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147FE56-7149-4436-8099-4063A9219D4A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4953000" cy="1143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Una ciudad ofrece vivienda, trabajo, servicios y conexiones. Por eso, la mayoría son multifuncionales.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402A39C-10FE-44C9-968D-D51574D40E0F}"/>
              </a:ext>
            </a:extLst>
          </p:cNvPr>
          <p:cNvSpPr>
            <a:spLocks noGrp="1"/>
          </p:cNvSpPr>
          <p:nvPr/>
        </p:nvSpPr>
        <p:spPr>
          <a:xfrm>
            <a:off x="552450" y="30003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DCEBDD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24B0C25-55CD-40F3-BF2C-C1FE440C0517}"/>
              </a:ext>
            </a:extLst>
          </p:cNvPr>
          <p:cNvSpPr>
            <a:spLocks noGrp="1"/>
          </p:cNvSpPr>
          <p:nvPr/>
        </p:nvSpPr>
        <p:spPr>
          <a:xfrm>
            <a:off x="809625" y="3238500"/>
            <a:ext cx="4381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FUNCIONES QUE PODEMOS ENCONTRAR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FA4911F-63C6-4786-A0AC-03E09C7D6AA9}"/>
              </a:ext>
            </a:extLst>
          </p:cNvPr>
          <p:cNvSpPr>
            <a:spLocks noGrp="1"/>
          </p:cNvSpPr>
          <p:nvPr/>
        </p:nvSpPr>
        <p:spPr>
          <a:xfrm>
            <a:off x="809625" y="3638550"/>
            <a:ext cx="428625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Residencial  ·  comercial  ·  industrial</a:t>
            </a:r>
          </a:p>
          <a:p>
            <a:pPr algn="ctr">
              <a:def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Administrativa  ·  educativa  ·  sanitaria</a:t>
            </a:r>
          </a:p>
          <a:p>
            <a:pPr algn="ctr">
              <a:def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Cultural  ·  turística  ·  transportes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rcRect t="2000" b="2000"/>
          <a:stretch/>
        </p:blipFill>
        <p:spPr>
          <a:xfrm>
            <a:off x="6191250" y="1562100"/>
            <a:ext cx="5334000" cy="2857500"/>
          </a:xfrm>
          <a:prstGeom prst="roundRect">
            <a:avLst>
              <a:gd name="adj" fmla="val 4000"/>
            </a:avLst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D7986EB4-C980-49F2-B756-6A0005E30292}"/>
              </a:ext>
            </a:extLst>
          </p:cNvPr>
          <p:cNvSpPr>
            <a:spLocks noGrp="1"/>
          </p:cNvSpPr>
          <p:nvPr/>
        </p:nvSpPr>
        <p:spPr>
          <a:xfrm>
            <a:off x="6191250" y="4686300"/>
            <a:ext cx="5334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Grenoble: universidad, investigación científica y tecnología.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4604979-BDFE-4659-9311-E4379A32AA1C}"/>
              </a:ext>
            </a:extLst>
          </p:cNvPr>
          <p:cNvSpPr>
            <a:spLocks noGrp="1"/>
          </p:cNvSpPr>
          <p:nvPr/>
        </p:nvSpPr>
        <p:spPr>
          <a:xfrm>
            <a:off x="6191250" y="5334000"/>
            <a:ext cx="53340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La función dominante influye en el empleo, el paisaje y los desplazamientos.</a:t>
            </a:r>
          </a:p>
        </p:txBody>
      </p:sp>
    </p:spTree>
    <p:extLst>
      <p:ext uri="{BB962C8B-B14F-4D97-AF65-F5344CB8AC3E}">
        <p14:creationId xmlns:p14="http://schemas.microsoft.com/office/powerpoint/2010/main" val="6160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3FBE7C1-C681-414A-9157-FBEFC63027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3B7C5B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257D787-BF1E-41D1-90A6-D2B8CDDFF725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PUNTO 6 / DIAGRAMA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3DDA450-B16A-4254-9B21-D4F93BC68287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Una ciudad es multifuncional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1C41B4-1D21-47C1-B713-063A15A8032B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1.1.6 - Funciones y especialización urbana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72A6037-F4DF-4A46-830A-739CEAD94A47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5002420-B942-43A1-991F-3EF6A4594294}"/>
              </a:ext>
            </a:extLst>
          </p:cNvPr>
          <p:cNvSpPr>
            <a:spLocks noGrp="1"/>
          </p:cNvSpPr>
          <p:nvPr/>
        </p:nvSpPr>
        <p:spPr>
          <a:xfrm>
            <a:off x="552450" y="1314450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ciudad reúne actividades diferentes que se relacionan entre sí.</a:t>
            </a:r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FB086C76-34EB-438C-9C13-88D9492A2C19}"/>
              </a:ext>
            </a:extLst>
          </p:cNvPr>
          <p:cNvSpPr>
            <a:spLocks noGrp="1"/>
          </p:cNvSpPr>
          <p:nvPr/>
        </p:nvSpPr>
        <p:spPr>
          <a:xfrm>
            <a:off x="1857375" y="2495550"/>
            <a:ext cx="4238625" cy="11811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F05696B-749F-4B71-8F74-66B3F637B073}"/>
              </a:ext>
            </a:extLst>
          </p:cNvPr>
          <p:cNvSpPr>
            <a:spLocks noGrp="1"/>
          </p:cNvSpPr>
          <p:nvPr/>
        </p:nvSpPr>
        <p:spPr>
          <a:xfrm>
            <a:off x="952500" y="2190750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DCEBDD"/>
          </a:solidFill>
          <a:ln w="9525">
            <a:solidFill>
              <a:srgbClr val="DCEBDD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RESIDENCIAL</a:t>
            </a:r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7BDA1123-1010-4F22-BA5E-D72BF3068717}"/>
              </a:ext>
            </a:extLst>
          </p:cNvPr>
          <p:cNvSpPr>
            <a:spLocks noGrp="1"/>
          </p:cNvSpPr>
          <p:nvPr/>
        </p:nvSpPr>
        <p:spPr>
          <a:xfrm>
            <a:off x="4143375" y="1924050"/>
            <a:ext cx="1952625" cy="17526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0B8648A-6902-4E1C-A886-CC943B7FE1CC}"/>
              </a:ext>
            </a:extLst>
          </p:cNvPr>
          <p:cNvSpPr>
            <a:spLocks noGrp="1"/>
          </p:cNvSpPr>
          <p:nvPr/>
        </p:nvSpPr>
        <p:spPr>
          <a:xfrm>
            <a:off x="3238500" y="1619250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EFE5C9"/>
          </a:solidFill>
          <a:ln w="9525">
            <a:solidFill>
              <a:srgbClr val="EFE5C9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COMERCIAL</a:t>
            </a: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EF3FF977-E6CA-431F-9C0C-00D9E4C3EC2A}"/>
              </a:ext>
            </a:extLst>
          </p:cNvPr>
          <p:cNvSpPr>
            <a:spLocks noGrp="1"/>
          </p:cNvSpPr>
          <p:nvPr/>
        </p:nvSpPr>
        <p:spPr>
          <a:xfrm>
            <a:off x="6096000" y="1924050"/>
            <a:ext cx="1809750" cy="17526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EB9F3F6-B842-476C-AD20-93CCE439E9F3}"/>
              </a:ext>
            </a:extLst>
          </p:cNvPr>
          <p:cNvSpPr>
            <a:spLocks noGrp="1"/>
          </p:cNvSpPr>
          <p:nvPr/>
        </p:nvSpPr>
        <p:spPr>
          <a:xfrm>
            <a:off x="7000875" y="1619250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E8D9D2"/>
          </a:solidFill>
          <a:ln w="9525">
            <a:solidFill>
              <a:srgbClr val="E8D9D2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INDUSTRIAL</a:t>
            </a:r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A65C09F5-C823-4FC3-9424-C1FA847F76B7}"/>
              </a:ext>
            </a:extLst>
          </p:cNvPr>
          <p:cNvSpPr>
            <a:spLocks noGrp="1"/>
          </p:cNvSpPr>
          <p:nvPr/>
        </p:nvSpPr>
        <p:spPr>
          <a:xfrm>
            <a:off x="6096000" y="2495550"/>
            <a:ext cx="3905250" cy="11811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154A07DD-B149-4BBC-B37A-DC04DDBFD08B}"/>
              </a:ext>
            </a:extLst>
          </p:cNvPr>
          <p:cNvSpPr>
            <a:spLocks noGrp="1"/>
          </p:cNvSpPr>
          <p:nvPr/>
        </p:nvSpPr>
        <p:spPr>
          <a:xfrm>
            <a:off x="9096375" y="2190750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DCECEF"/>
          </a:solidFill>
          <a:ln w="9525">
            <a:solidFill>
              <a:srgbClr val="DCECEF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ADMINISTRATIVA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90FE9AA2-5505-406A-95A3-555236F5E7A4}"/>
              </a:ext>
            </a:extLst>
          </p:cNvPr>
          <p:cNvSpPr>
            <a:spLocks noGrp="1"/>
          </p:cNvSpPr>
          <p:nvPr/>
        </p:nvSpPr>
        <p:spPr>
          <a:xfrm>
            <a:off x="6096000" y="3676650"/>
            <a:ext cx="4143375" cy="1057275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ED2B6389-8137-446C-BEA8-0C7621702380}"/>
              </a:ext>
            </a:extLst>
          </p:cNvPr>
          <p:cNvSpPr>
            <a:spLocks noGrp="1"/>
          </p:cNvSpPr>
          <p:nvPr/>
        </p:nvSpPr>
        <p:spPr>
          <a:xfrm>
            <a:off x="9334500" y="4429125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E4E0F2"/>
          </a:solidFill>
          <a:ln w="9525">
            <a:solidFill>
              <a:srgbClr val="E4E0F2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EDUCATIVA</a:t>
            </a:r>
          </a:p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CIENTÍFICA</a:t>
            </a:r>
          </a:p>
        </p:txBody>
      </p:sp>
      <p:sp>
        <p:nvSpPr>
          <p:cNvPr id="17" name="Conector recto 16">
            <a:extLst>
              <a:ext uri="{FF2B5EF4-FFF2-40B4-BE49-F238E27FC236}">
                <a16:creationId xmlns:a16="http://schemas.microsoft.com/office/drawing/2014/main" id="{F25DD941-758E-406F-9E37-9059308057DA}"/>
              </a:ext>
            </a:extLst>
          </p:cNvPr>
          <p:cNvSpPr>
            <a:spLocks noGrp="1"/>
          </p:cNvSpPr>
          <p:nvPr/>
        </p:nvSpPr>
        <p:spPr>
          <a:xfrm>
            <a:off x="6096000" y="3676650"/>
            <a:ext cx="1809750" cy="1914525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E86656CC-1F20-4BF3-90D4-3FF209AEAF6F}"/>
              </a:ext>
            </a:extLst>
          </p:cNvPr>
          <p:cNvSpPr>
            <a:spLocks noGrp="1"/>
          </p:cNvSpPr>
          <p:nvPr/>
        </p:nvSpPr>
        <p:spPr>
          <a:xfrm>
            <a:off x="7000875" y="5286375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DCEBDD"/>
          </a:solidFill>
          <a:ln w="9525">
            <a:solidFill>
              <a:srgbClr val="DCEBDD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SANITARIA</a:t>
            </a:r>
          </a:p>
        </p:txBody>
      </p:sp>
      <p:sp>
        <p:nvSpPr>
          <p:cNvPr id="19" name="Conector recto 18">
            <a:extLst>
              <a:ext uri="{FF2B5EF4-FFF2-40B4-BE49-F238E27FC236}">
                <a16:creationId xmlns:a16="http://schemas.microsoft.com/office/drawing/2014/main" id="{20DF1497-B99F-4766-B256-E3E4636ABB81}"/>
              </a:ext>
            </a:extLst>
          </p:cNvPr>
          <p:cNvSpPr>
            <a:spLocks noGrp="1"/>
          </p:cNvSpPr>
          <p:nvPr/>
        </p:nvSpPr>
        <p:spPr>
          <a:xfrm>
            <a:off x="4143375" y="3676650"/>
            <a:ext cx="1952625" cy="1914525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D7C6A9B-304E-4BA4-94F6-EBA29270CD0C}"/>
              </a:ext>
            </a:extLst>
          </p:cNvPr>
          <p:cNvSpPr>
            <a:spLocks noGrp="1"/>
          </p:cNvSpPr>
          <p:nvPr/>
        </p:nvSpPr>
        <p:spPr>
          <a:xfrm>
            <a:off x="3238500" y="5286375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F3DED7"/>
          </a:solidFill>
          <a:ln w="9525">
            <a:solidFill>
              <a:srgbClr val="F3DED7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CULTURAL</a:t>
            </a:r>
          </a:p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TURÍSTICA</a:t>
            </a:r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C30CBDE0-6917-4385-AB1C-59F1672006A0}"/>
              </a:ext>
            </a:extLst>
          </p:cNvPr>
          <p:cNvSpPr>
            <a:spLocks noGrp="1"/>
          </p:cNvSpPr>
          <p:nvPr/>
        </p:nvSpPr>
        <p:spPr>
          <a:xfrm>
            <a:off x="1857375" y="3676650"/>
            <a:ext cx="4238625" cy="1057275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61172F26-0EC9-4B4E-9791-7336F534689D}"/>
              </a:ext>
            </a:extLst>
          </p:cNvPr>
          <p:cNvSpPr>
            <a:spLocks noGrp="1"/>
          </p:cNvSpPr>
          <p:nvPr/>
        </p:nvSpPr>
        <p:spPr>
          <a:xfrm>
            <a:off x="952500" y="4429125"/>
            <a:ext cx="1809750" cy="609600"/>
          </a:xfrm>
          <a:prstGeom prst="roundRect">
            <a:avLst>
              <a:gd name="adj" fmla="val 18750"/>
            </a:avLst>
          </a:prstGeom>
          <a:solidFill>
            <a:srgbClr val="E0E5E8"/>
          </a:solidFill>
          <a:ln w="9525">
            <a:solidFill>
              <a:srgbClr val="E0E5E8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TRANSPORTES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947746D3-4DF1-4F56-B18E-BD5088CD0966}"/>
              </a:ext>
            </a:extLst>
          </p:cNvPr>
          <p:cNvSpPr>
            <a:spLocks noGrp="1"/>
          </p:cNvSpPr>
          <p:nvPr/>
        </p:nvSpPr>
        <p:spPr>
          <a:xfrm>
            <a:off x="5095875" y="3248025"/>
            <a:ext cx="2000250" cy="857250"/>
          </a:xfrm>
          <a:prstGeom prst="ellipse">
            <a:avLst/>
          </a:prstGeom>
          <a:solidFill>
            <a:srgbClr val="3B7C5B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CIUDAD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5B78CA0-2AF6-4214-8968-A2041E716CB7}"/>
              </a:ext>
            </a:extLst>
          </p:cNvPr>
          <p:cNvSpPr>
            <a:spLocks noGrp="1"/>
          </p:cNvSpPr>
          <p:nvPr/>
        </p:nvSpPr>
        <p:spPr>
          <a:xfrm>
            <a:off x="1143000" y="61912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Cuando una función pesa más que las demás, hablamos de especialización urbana.</a:t>
            </a:r>
          </a:p>
        </p:txBody>
      </p:sp>
    </p:spTree>
    <p:extLst>
      <p:ext uri="{BB962C8B-B14F-4D97-AF65-F5344CB8AC3E}">
        <p14:creationId xmlns:p14="http://schemas.microsoft.com/office/powerpoint/2010/main" val="669705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ángulo 40">
            <a:extLst>
              <a:ext uri="{FF2B5EF4-FFF2-40B4-BE49-F238E27FC236}">
                <a16:creationId xmlns:a16="http://schemas.microsoft.com/office/drawing/2014/main" id="{8752DBF5-210B-4ACC-9A37-53F5AB2C0E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3B7C5B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CC75E55-228A-4CDD-A9F3-74B0B7BC50C3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PUNTO 6 / EJEMPLOS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BE91E25-8203-4658-93EC-14B54F70A419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Algunas ciudades destacan por una función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4E85CFD-B0DA-4E28-B27E-0295B6762687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1.1.6 - Funciones y especialización urbana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6FDE4BC-5900-4323-B5F6-7F623D067668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BCC484D-7A62-4673-8005-2945060EC4C0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Especialización urbana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79252DC-8F3A-45A0-B7AC-7E70F88EF349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Grenoble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E57B433-D1A2-4E1F-8C1F-4ACF607F5A71}"/>
              </a:ext>
            </a:extLst>
          </p:cNvPr>
          <p:cNvSpPr>
            <a:spLocks noGrp="1"/>
          </p:cNvSpPr>
          <p:nvPr/>
        </p:nvSpPr>
        <p:spPr>
          <a:xfrm>
            <a:off x="2095500" y="18573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universidad, ciencia y tecnología</a:t>
            </a:r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B4B4ED94-FD33-464F-9593-FCA8BD161258}"/>
              </a:ext>
            </a:extLst>
          </p:cNvPr>
          <p:cNvSpPr>
            <a:spLocks noGrp="1"/>
          </p:cNvSpPr>
          <p:nvPr/>
        </p:nvSpPr>
        <p:spPr>
          <a:xfrm>
            <a:off x="666750" y="23622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C7A2B68-1F91-42B6-82B8-D7CEB503D6B7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Toulouse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F1B1EE3-9756-43A6-A527-DA90E8A036E0}"/>
              </a:ext>
            </a:extLst>
          </p:cNvPr>
          <p:cNvSpPr>
            <a:spLocks noGrp="1"/>
          </p:cNvSpPr>
          <p:nvPr/>
        </p:nvSpPr>
        <p:spPr>
          <a:xfrm>
            <a:off x="2095500" y="25812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aeronáutica y sector espacial</a:t>
            </a:r>
          </a:p>
        </p:txBody>
      </p:sp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CFAE4F43-6C05-473B-869A-31E196A03329}"/>
              </a:ext>
            </a:extLst>
          </p:cNvPr>
          <p:cNvSpPr>
            <a:spLocks noGrp="1"/>
          </p:cNvSpPr>
          <p:nvPr/>
        </p:nvSpPr>
        <p:spPr>
          <a:xfrm>
            <a:off x="666750" y="30861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EA87A80-D79B-46E1-9FCE-18236A445182}"/>
              </a:ext>
            </a:extLst>
          </p:cNvPr>
          <p:cNvSpPr>
            <a:spLocks noGrp="1"/>
          </p:cNvSpPr>
          <p:nvPr/>
        </p:nvSpPr>
        <p:spPr>
          <a:xfrm>
            <a:off x="666750" y="33051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Madrid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C499C6A-188A-4BA5-8330-21353DF83247}"/>
              </a:ext>
            </a:extLst>
          </p:cNvPr>
          <p:cNvSpPr>
            <a:spLocks noGrp="1"/>
          </p:cNvSpPr>
          <p:nvPr/>
        </p:nvSpPr>
        <p:spPr>
          <a:xfrm>
            <a:off x="2095500" y="33051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política, finanzas, cultura y servicios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C3C35FB7-EA67-443C-845F-0A7716B5D6D9}"/>
              </a:ext>
            </a:extLst>
          </p:cNvPr>
          <p:cNvSpPr>
            <a:spLocks noGrp="1"/>
          </p:cNvSpPr>
          <p:nvPr/>
        </p:nvSpPr>
        <p:spPr>
          <a:xfrm>
            <a:off x="666750" y="38100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39CC671-3129-4611-A7B9-EF24A88D692C}"/>
              </a:ext>
            </a:extLst>
          </p:cNvPr>
          <p:cNvSpPr>
            <a:spLocks noGrp="1"/>
          </p:cNvSpPr>
          <p:nvPr/>
        </p:nvSpPr>
        <p:spPr>
          <a:xfrm>
            <a:off x="666750" y="40290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Barcelona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67088AA-06DD-42D8-AC09-CBE99BF52A32}"/>
              </a:ext>
            </a:extLst>
          </p:cNvPr>
          <p:cNvSpPr>
            <a:spLocks noGrp="1"/>
          </p:cNvSpPr>
          <p:nvPr/>
        </p:nvSpPr>
        <p:spPr>
          <a:xfrm>
            <a:off x="2095500" y="40290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comercio, puerto, turismo y tecnología</a:t>
            </a:r>
          </a:p>
        </p:txBody>
      </p:sp>
      <p:sp>
        <p:nvSpPr>
          <p:cNvPr id="18" name="Conector recto 17">
            <a:extLst>
              <a:ext uri="{FF2B5EF4-FFF2-40B4-BE49-F238E27FC236}">
                <a16:creationId xmlns:a16="http://schemas.microsoft.com/office/drawing/2014/main" id="{C0058AE6-5B5A-4E39-B978-24EF97F9CB7B}"/>
              </a:ext>
            </a:extLst>
          </p:cNvPr>
          <p:cNvSpPr>
            <a:spLocks noGrp="1"/>
          </p:cNvSpPr>
          <p:nvPr/>
        </p:nvSpPr>
        <p:spPr>
          <a:xfrm>
            <a:off x="666750" y="45339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E85B840-E5A7-4021-BED2-486DB70B4835}"/>
              </a:ext>
            </a:extLst>
          </p:cNvPr>
          <p:cNvSpPr>
            <a:spLocks noGrp="1"/>
          </p:cNvSpPr>
          <p:nvPr/>
        </p:nvSpPr>
        <p:spPr>
          <a:xfrm>
            <a:off x="4572000" y="18573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Fráncfort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7482024-1368-4F4C-A0A0-8B77232327F3}"/>
              </a:ext>
            </a:extLst>
          </p:cNvPr>
          <p:cNvSpPr>
            <a:spLocks noGrp="1"/>
          </p:cNvSpPr>
          <p:nvPr/>
        </p:nvSpPr>
        <p:spPr>
          <a:xfrm>
            <a:off x="6000750" y="18573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finanzas y transportes</a:t>
            </a:r>
          </a:p>
        </p:txBody>
      </p:sp>
      <p:sp>
        <p:nvSpPr>
          <p:cNvPr id="21" name="Conector recto 20">
            <a:extLst>
              <a:ext uri="{FF2B5EF4-FFF2-40B4-BE49-F238E27FC236}">
                <a16:creationId xmlns:a16="http://schemas.microsoft.com/office/drawing/2014/main" id="{B48D70D1-FC32-411C-86B7-FD61F4144262}"/>
              </a:ext>
            </a:extLst>
          </p:cNvPr>
          <p:cNvSpPr>
            <a:spLocks noGrp="1"/>
          </p:cNvSpPr>
          <p:nvPr/>
        </p:nvSpPr>
        <p:spPr>
          <a:xfrm>
            <a:off x="4572000" y="23622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EC60AE4-A8AD-4928-BBD9-ED02DE534896}"/>
              </a:ext>
            </a:extLst>
          </p:cNvPr>
          <p:cNvSpPr>
            <a:spLocks noGrp="1"/>
          </p:cNvSpPr>
          <p:nvPr/>
        </p:nvSpPr>
        <p:spPr>
          <a:xfrm>
            <a:off x="4572000" y="25812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Róterdam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1C04314-9915-4699-892C-8F859E83D870}"/>
              </a:ext>
            </a:extLst>
          </p:cNvPr>
          <p:cNvSpPr>
            <a:spLocks noGrp="1"/>
          </p:cNvSpPr>
          <p:nvPr/>
        </p:nvSpPr>
        <p:spPr>
          <a:xfrm>
            <a:off x="6000750" y="25812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puerto y logística</a:t>
            </a:r>
          </a:p>
        </p:txBody>
      </p:sp>
      <p:sp>
        <p:nvSpPr>
          <p:cNvPr id="24" name="Conector recto 23">
            <a:extLst>
              <a:ext uri="{FF2B5EF4-FFF2-40B4-BE49-F238E27FC236}">
                <a16:creationId xmlns:a16="http://schemas.microsoft.com/office/drawing/2014/main" id="{6314E5D4-CDEB-4569-9769-658F880C3012}"/>
              </a:ext>
            </a:extLst>
          </p:cNvPr>
          <p:cNvSpPr>
            <a:spLocks noGrp="1"/>
          </p:cNvSpPr>
          <p:nvPr/>
        </p:nvSpPr>
        <p:spPr>
          <a:xfrm>
            <a:off x="4572000" y="30861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20E7169-E17F-4CCB-BA9D-08D179557C15}"/>
              </a:ext>
            </a:extLst>
          </p:cNvPr>
          <p:cNvSpPr>
            <a:spLocks noGrp="1"/>
          </p:cNvSpPr>
          <p:nvPr/>
        </p:nvSpPr>
        <p:spPr>
          <a:xfrm>
            <a:off x="4572000" y="33051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Venecia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CB5A7AFE-49D9-47F3-9A22-B09F6CD535AC}"/>
              </a:ext>
            </a:extLst>
          </p:cNvPr>
          <p:cNvSpPr>
            <a:spLocks noGrp="1"/>
          </p:cNvSpPr>
          <p:nvPr/>
        </p:nvSpPr>
        <p:spPr>
          <a:xfrm>
            <a:off x="6000750" y="33051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turismo y cultura</a:t>
            </a:r>
          </a:p>
        </p:txBody>
      </p:sp>
      <p:sp>
        <p:nvSpPr>
          <p:cNvPr id="27" name="Conector recto 26">
            <a:extLst>
              <a:ext uri="{FF2B5EF4-FFF2-40B4-BE49-F238E27FC236}">
                <a16:creationId xmlns:a16="http://schemas.microsoft.com/office/drawing/2014/main" id="{F3B80E18-1DB3-4DBD-AD0D-5545EBC5B039}"/>
              </a:ext>
            </a:extLst>
          </p:cNvPr>
          <p:cNvSpPr>
            <a:spLocks noGrp="1"/>
          </p:cNvSpPr>
          <p:nvPr/>
        </p:nvSpPr>
        <p:spPr>
          <a:xfrm>
            <a:off x="4572000" y="38100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B354C06D-64BA-4B41-B258-B06CF93B7591}"/>
              </a:ext>
            </a:extLst>
          </p:cNvPr>
          <p:cNvSpPr>
            <a:spLocks noGrp="1"/>
          </p:cNvSpPr>
          <p:nvPr/>
        </p:nvSpPr>
        <p:spPr>
          <a:xfrm>
            <a:off x="4572000" y="4029075"/>
            <a:ext cx="13811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Bruselas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68327A54-74EC-4132-A888-88887AB5F8EC}"/>
              </a:ext>
            </a:extLst>
          </p:cNvPr>
          <p:cNvSpPr>
            <a:spLocks noGrp="1"/>
          </p:cNvSpPr>
          <p:nvPr/>
        </p:nvSpPr>
        <p:spPr>
          <a:xfrm>
            <a:off x="6000750" y="40290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administración internacional</a:t>
            </a:r>
          </a:p>
        </p:txBody>
      </p:sp>
      <p:sp>
        <p:nvSpPr>
          <p:cNvPr id="30" name="Conector recto 29">
            <a:extLst>
              <a:ext uri="{FF2B5EF4-FFF2-40B4-BE49-F238E27FC236}">
                <a16:creationId xmlns:a16="http://schemas.microsoft.com/office/drawing/2014/main" id="{9252A4E4-6C54-4DAA-B40A-C521B018847A}"/>
              </a:ext>
            </a:extLst>
          </p:cNvPr>
          <p:cNvSpPr>
            <a:spLocks noGrp="1"/>
          </p:cNvSpPr>
          <p:nvPr/>
        </p:nvSpPr>
        <p:spPr>
          <a:xfrm>
            <a:off x="4572000" y="4533900"/>
            <a:ext cx="3333750" cy="0"/>
          </a:xfrm>
          <a:prstGeom prst="line">
            <a:avLst/>
          </a:prstGeom>
          <a:noFill/>
          <a:ln w="9525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6FDAFBA9-65D2-438B-9AAA-BA973F0D8E43}"/>
              </a:ext>
            </a:extLst>
          </p:cNvPr>
          <p:cNvSpPr>
            <a:spLocks noGrp="1"/>
          </p:cNvSpPr>
          <p:nvPr/>
        </p:nvSpPr>
        <p:spPr>
          <a:xfrm>
            <a:off x="8667750" y="1676400"/>
            <a:ext cx="2857500" cy="3429000"/>
          </a:xfrm>
          <a:prstGeom prst="roundRect">
            <a:avLst>
              <a:gd name="adj" fmla="val 4000"/>
            </a:avLst>
          </a:prstGeom>
          <a:solidFill>
            <a:srgbClr val="DCEBDD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9AD57B1-5097-43EB-80EC-FDA790265DB6}"/>
              </a:ext>
            </a:extLst>
          </p:cNvPr>
          <p:cNvSpPr>
            <a:spLocks noGrp="1"/>
          </p:cNvSpPr>
          <p:nvPr/>
        </p:nvSpPr>
        <p:spPr>
          <a:xfrm>
            <a:off x="8934450" y="1981200"/>
            <a:ext cx="2333625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¿Cómo se reconoce?</a:t>
            </a:r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3CB4A248-5AD8-435E-A081-762185E2D4AF}"/>
              </a:ext>
            </a:extLst>
          </p:cNvPr>
          <p:cNvSpPr>
            <a:spLocks noGrp="1"/>
          </p:cNvSpPr>
          <p:nvPr/>
        </p:nvSpPr>
        <p:spPr>
          <a:xfrm>
            <a:off x="9239250" y="255270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 w="9525">
            <a:solidFill>
              <a:srgbClr val="3B7C5B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Edificios</a:t>
            </a:r>
          </a:p>
        </p:txBody>
      </p:sp>
      <p:sp>
        <p:nvSpPr>
          <p:cNvPr id="34" name="Conector recto 33">
            <a:extLst>
              <a:ext uri="{FF2B5EF4-FFF2-40B4-BE49-F238E27FC236}">
                <a16:creationId xmlns:a16="http://schemas.microsoft.com/office/drawing/2014/main" id="{1FEA874F-22A1-4717-86A0-B0BE3B4CCC42}"/>
              </a:ext>
            </a:extLst>
          </p:cNvPr>
          <p:cNvSpPr>
            <a:spLocks noGrp="1"/>
          </p:cNvSpPr>
          <p:nvPr/>
        </p:nvSpPr>
        <p:spPr>
          <a:xfrm>
            <a:off x="10096500" y="2914650"/>
            <a:ext cx="0" cy="1905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9C1BD136-212D-4310-85E5-8D3340BF6D1A}"/>
              </a:ext>
            </a:extLst>
          </p:cNvPr>
          <p:cNvSpPr>
            <a:spLocks noGrp="1"/>
          </p:cNvSpPr>
          <p:nvPr/>
        </p:nvSpPr>
        <p:spPr>
          <a:xfrm>
            <a:off x="9239250" y="314325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 w="9525">
            <a:solidFill>
              <a:srgbClr val="3B7C5B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Empleos</a:t>
            </a:r>
          </a:p>
        </p:txBody>
      </p:sp>
      <p:sp>
        <p:nvSpPr>
          <p:cNvPr id="36" name="Conector recto 35">
            <a:extLst>
              <a:ext uri="{FF2B5EF4-FFF2-40B4-BE49-F238E27FC236}">
                <a16:creationId xmlns:a16="http://schemas.microsoft.com/office/drawing/2014/main" id="{8B00DB50-3066-44C7-BF53-0364EA576EAD}"/>
              </a:ext>
            </a:extLst>
          </p:cNvPr>
          <p:cNvSpPr>
            <a:spLocks noGrp="1"/>
          </p:cNvSpPr>
          <p:nvPr/>
        </p:nvSpPr>
        <p:spPr>
          <a:xfrm>
            <a:off x="10096500" y="3505200"/>
            <a:ext cx="0" cy="1905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307174C9-7568-49B7-97E2-518E5193669A}"/>
              </a:ext>
            </a:extLst>
          </p:cNvPr>
          <p:cNvSpPr>
            <a:spLocks noGrp="1"/>
          </p:cNvSpPr>
          <p:nvPr/>
        </p:nvSpPr>
        <p:spPr>
          <a:xfrm>
            <a:off x="9239250" y="373380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 w="9525">
            <a:solidFill>
              <a:srgbClr val="3B7C5B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Desplazamientos</a:t>
            </a:r>
          </a:p>
        </p:txBody>
      </p:sp>
      <p:sp>
        <p:nvSpPr>
          <p:cNvPr id="38" name="Conector recto 37">
            <a:extLst>
              <a:ext uri="{FF2B5EF4-FFF2-40B4-BE49-F238E27FC236}">
                <a16:creationId xmlns:a16="http://schemas.microsoft.com/office/drawing/2014/main" id="{089F2E7E-31BE-4309-AFA5-1A5358EB8467}"/>
              </a:ext>
            </a:extLst>
          </p:cNvPr>
          <p:cNvSpPr>
            <a:spLocks noGrp="1"/>
          </p:cNvSpPr>
          <p:nvPr/>
        </p:nvSpPr>
        <p:spPr>
          <a:xfrm>
            <a:off x="10096500" y="4095750"/>
            <a:ext cx="0" cy="190500"/>
          </a:xfrm>
          <a:prstGeom prst="line">
            <a:avLst/>
          </a:prstGeom>
          <a:noFill/>
          <a:ln w="19050">
            <a:solidFill>
              <a:srgbClr val="3B7C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6AEBB53F-61BF-44AB-BB40-13542A0C4531}"/>
              </a:ext>
            </a:extLst>
          </p:cNvPr>
          <p:cNvSpPr>
            <a:spLocks noGrp="1"/>
          </p:cNvSpPr>
          <p:nvPr/>
        </p:nvSpPr>
        <p:spPr>
          <a:xfrm>
            <a:off x="9239250" y="4324350"/>
            <a:ext cx="1714500" cy="361950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 w="9525">
            <a:solidFill>
              <a:srgbClr val="3B7C5B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Imagen urbana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7A3BE708-6D0B-4ED3-B8D7-EB31761D25CB}"/>
              </a:ext>
            </a:extLst>
          </p:cNvPr>
          <p:cNvSpPr>
            <a:spLocks noGrp="1"/>
          </p:cNvSpPr>
          <p:nvPr/>
        </p:nvSpPr>
        <p:spPr>
          <a:xfrm>
            <a:off x="8667750" y="5429250"/>
            <a:ext cx="2857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3B7C5B"/>
                </a:solidFill>
                <a:latin typeface="Bitstream Charter"/>
                <a:ea typeface="Bitstream Charter"/>
                <a:cs typeface="Bitstream Charter"/>
              </a:rPr>
              <a:t>La función dominante deja huellas visibles.</a:t>
            </a:r>
          </a:p>
        </p:txBody>
      </p:sp>
    </p:spTree>
    <p:extLst>
      <p:ext uri="{BB962C8B-B14F-4D97-AF65-F5344CB8AC3E}">
        <p14:creationId xmlns:p14="http://schemas.microsoft.com/office/powerpoint/2010/main" val="160070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301069D6-B5EE-4E5E-B123-DF4B41E3D8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FBADBCF-2B2F-4CE1-9B43-93DAE69E4853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PUNTO 7 / GLOBALIZACIÓN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BBCA712-7F36-4F47-8CF5-B2953DC8DC60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Las ciudades forman una red mundial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63FED7E-8A50-4B3E-9C2F-351C35A93FB1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1.1.7 - Centros, periferias y globalización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EDFA407-32F6-492D-8FC8-5B015E865E98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1DDC82C-1F7B-430B-BB8B-94468FC9419D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47625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globalización conecta ciudades mediante flujos.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649B213-7998-4515-B60D-F2077B460035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2095500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Personas</a:t>
            </a:r>
          </a:p>
          <a:p>
            <a:pPr algn="ctr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Mercancías</a:t>
            </a:r>
          </a:p>
          <a:p>
            <a:pPr algn="ctr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Capitales</a:t>
            </a:r>
          </a:p>
          <a:p>
            <a:pPr algn="ctr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Información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0D81B40E-F452-408E-88AC-EFDFFDB1FA34}"/>
              </a:ext>
            </a:extLst>
          </p:cNvPr>
          <p:cNvSpPr>
            <a:spLocks noGrp="1"/>
          </p:cNvSpPr>
          <p:nvPr/>
        </p:nvSpPr>
        <p:spPr>
          <a:xfrm>
            <a:off x="3333750" y="3238500"/>
            <a:ext cx="1143000" cy="0"/>
          </a:xfrm>
          <a:prstGeom prst="line">
            <a:avLst/>
          </a:prstGeom>
          <a:noFill/>
          <a:ln w="38100">
            <a:solidFill>
              <a:srgbClr val="4D5D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630CAFF1-E6B4-4517-A657-33E2ACF114DA}"/>
              </a:ext>
            </a:extLst>
          </p:cNvPr>
          <p:cNvSpPr>
            <a:spLocks noGrp="1"/>
          </p:cNvSpPr>
          <p:nvPr/>
        </p:nvSpPr>
        <p:spPr>
          <a:xfrm>
            <a:off x="4476750" y="3143250"/>
            <a:ext cx="666750" cy="19050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FADB96A-9AD0-43C5-8FF4-6CDC540D59BA}"/>
              </a:ext>
            </a:extLst>
          </p:cNvPr>
          <p:cNvSpPr>
            <a:spLocks noGrp="1"/>
          </p:cNvSpPr>
          <p:nvPr/>
        </p:nvSpPr>
        <p:spPr>
          <a:xfrm>
            <a:off x="5334000" y="2476500"/>
            <a:ext cx="2476500" cy="1524000"/>
          </a:xfrm>
          <a:prstGeom prst="ellipse">
            <a:avLst/>
          </a:prstGeom>
          <a:solidFill>
            <a:srgbClr val="E1E4F4"/>
          </a:solidFill>
          <a:ln w="19050">
            <a:solidFill>
              <a:srgbClr val="4D5D9A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RED</a:t>
            </a:r>
          </a:p>
          <a:p>
            <a:pPr algn="ctr">
              <a:def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URBANA</a:t>
            </a:r>
          </a:p>
          <a:p>
            <a:pPr algn="ctr">
              <a:def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MUNDIAL</a:t>
            </a: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6F6F7547-2D44-40FB-80A6-7516005B48EA}"/>
              </a:ext>
            </a:extLst>
          </p:cNvPr>
          <p:cNvSpPr>
            <a:spLocks noGrp="1"/>
          </p:cNvSpPr>
          <p:nvPr/>
        </p:nvSpPr>
        <p:spPr>
          <a:xfrm>
            <a:off x="7810500" y="3238500"/>
            <a:ext cx="904875" cy="0"/>
          </a:xfrm>
          <a:prstGeom prst="line">
            <a:avLst/>
          </a:prstGeom>
          <a:noFill/>
          <a:ln w="38100">
            <a:solidFill>
              <a:srgbClr val="4D5D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97710C7-E270-49C7-91F5-CBAAE641786B}"/>
              </a:ext>
            </a:extLst>
          </p:cNvPr>
          <p:cNvSpPr>
            <a:spLocks noGrp="1"/>
          </p:cNvSpPr>
          <p:nvPr/>
        </p:nvSpPr>
        <p:spPr>
          <a:xfrm>
            <a:off x="8715375" y="3143250"/>
            <a:ext cx="666750" cy="19050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rcRect t="12000" b="5000"/>
          <a:stretch/>
        </p:blipFill>
        <p:spPr>
          <a:xfrm>
            <a:off x="6191250" y="4495800"/>
            <a:ext cx="5334000" cy="1428750"/>
          </a:xfrm>
          <a:prstGeom prst="roundRect">
            <a:avLst>
              <a:gd name="adj" fmla="val 8000"/>
            </a:avLst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7F811FA9-9857-416D-B8AC-82C478A58DE4}"/>
              </a:ext>
            </a:extLst>
          </p:cNvPr>
          <p:cNvSpPr>
            <a:spLocks noGrp="1"/>
          </p:cNvSpPr>
          <p:nvPr/>
        </p:nvSpPr>
        <p:spPr>
          <a:xfrm>
            <a:off x="6191250" y="6048375"/>
            <a:ext cx="5334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05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Róterdam: una función portuaria conectada a flujos internacionales.</a:t>
            </a:r>
          </a:p>
        </p:txBody>
      </p:sp>
    </p:spTree>
    <p:extLst>
      <p:ext uri="{BB962C8B-B14F-4D97-AF65-F5344CB8AC3E}">
        <p14:creationId xmlns:p14="http://schemas.microsoft.com/office/powerpoint/2010/main" val="957299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712CED3B-E794-47C8-8CC1-A78FFEFDCA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4E1B6F1-8040-42CB-8D7B-B93054271923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PUNTO 7 / DOS MARCOS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69A2F18-1B95-4F53-970B-46FC4D7E869C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Centro-periferia en dos escalas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5E069E-7C47-4F49-B3C5-21C9F57D8654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1.1.7 - Centros, periferias y globalización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F1DD4B3-1EE6-409D-8A09-D0F593B22642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92FCC17-D871-4741-8781-E7B57B438631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2286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INTERURBANO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22FD604-496E-44E1-984C-F144F256EFEA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2476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Entre ciudades del mundo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67D8AB3-1279-4A89-B85E-6A87E1A10F03}"/>
              </a:ext>
            </a:extLst>
          </p:cNvPr>
          <p:cNvSpPr>
            <a:spLocks noGrp="1"/>
          </p:cNvSpPr>
          <p:nvPr/>
        </p:nvSpPr>
        <p:spPr>
          <a:xfrm>
            <a:off x="3524250" y="1524000"/>
            <a:ext cx="2381250" cy="666750"/>
          </a:xfrm>
          <a:prstGeom prst="roundRect">
            <a:avLst>
              <a:gd name="adj" fmla="val 17143"/>
            </a:avLst>
          </a:prstGeom>
          <a:solidFill>
            <a:srgbClr val="E1E4F4"/>
          </a:solidFill>
          <a:ln w="9525">
            <a:solidFill>
              <a:srgbClr val="E1E4F4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4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GRANDES METRÓPOLIS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367B0745-2F37-47C9-8369-F5A7E37B8B23}"/>
              </a:ext>
            </a:extLst>
          </p:cNvPr>
          <p:cNvSpPr>
            <a:spLocks noGrp="1"/>
          </p:cNvSpPr>
          <p:nvPr/>
        </p:nvSpPr>
        <p:spPr>
          <a:xfrm>
            <a:off x="6096000" y="1752600"/>
            <a:ext cx="857250" cy="20955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C07F4F1-2A15-4B74-97AE-C1DF979C5680}"/>
              </a:ext>
            </a:extLst>
          </p:cNvPr>
          <p:cNvSpPr>
            <a:spLocks noGrp="1"/>
          </p:cNvSpPr>
          <p:nvPr/>
        </p:nvSpPr>
        <p:spPr>
          <a:xfrm>
            <a:off x="7143750" y="1524000"/>
            <a:ext cx="2476500" cy="666750"/>
          </a:xfrm>
          <a:prstGeom prst="roundRect">
            <a:avLst>
              <a:gd name="adj" fmla="val 17143"/>
            </a:avLst>
          </a:prstGeom>
          <a:solidFill>
            <a:srgbClr val="D9DDF0"/>
          </a:solidFill>
          <a:ln w="9525">
            <a:solidFill>
              <a:srgbClr val="D9DDF0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DECISIONES Y SERVICIOS AVANZADOS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DA8B9AF9-1274-4BCF-BCA9-1A6374959B8D}"/>
              </a:ext>
            </a:extLst>
          </p:cNvPr>
          <p:cNvSpPr>
            <a:spLocks noGrp="1"/>
          </p:cNvSpPr>
          <p:nvPr/>
        </p:nvSpPr>
        <p:spPr>
          <a:xfrm>
            <a:off x="9810750" y="1752600"/>
            <a:ext cx="762000" cy="20955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649B7C2-4A24-4A11-9977-3B5185ABA4F1}"/>
              </a:ext>
            </a:extLst>
          </p:cNvPr>
          <p:cNvSpPr>
            <a:spLocks noGrp="1"/>
          </p:cNvSpPr>
          <p:nvPr/>
        </p:nvSpPr>
        <p:spPr>
          <a:xfrm>
            <a:off x="10858500" y="1524000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E8EAF5"/>
          </a:solidFill>
          <a:ln w="9525">
            <a:solidFill>
              <a:srgbClr val="E8EAF5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1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CIUDADES</a:t>
            </a:r>
          </a:p>
          <a:p>
            <a:pPr algn="ctr">
              <a:defRPr sz="11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SECUNDARIAS</a:t>
            </a:r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5C18B57C-12DE-4411-8C1A-F2054736F1D1}"/>
              </a:ext>
            </a:extLst>
          </p:cNvPr>
          <p:cNvSpPr>
            <a:spLocks noGrp="1"/>
          </p:cNvSpPr>
          <p:nvPr/>
        </p:nvSpPr>
        <p:spPr>
          <a:xfrm>
            <a:off x="666750" y="2952750"/>
            <a:ext cx="10858500" cy="19050"/>
          </a:xfrm>
          <a:prstGeom prst="line">
            <a:avLst/>
          </a:prstGeom>
          <a:noFill/>
          <a:ln w="19050">
            <a:solidFill>
              <a:srgbClr val="CBD3D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C116FAD-EAEB-428F-AE6C-7D7106F14A63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2286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INTRAURBANO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6205F9B-011D-4B9E-8E75-30FA423F5F27}"/>
              </a:ext>
            </a:extLst>
          </p:cNvPr>
          <p:cNvSpPr>
            <a:spLocks noGrp="1"/>
          </p:cNvSpPr>
          <p:nvPr/>
        </p:nvSpPr>
        <p:spPr>
          <a:xfrm>
            <a:off x="666750" y="3762375"/>
            <a:ext cx="2476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Dentro de una misma ciudad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F5B0B5F9-09CD-417E-9591-B79FC0950E79}"/>
              </a:ext>
            </a:extLst>
          </p:cNvPr>
          <p:cNvSpPr>
            <a:spLocks noGrp="1"/>
          </p:cNvSpPr>
          <p:nvPr/>
        </p:nvSpPr>
        <p:spPr>
          <a:xfrm>
            <a:off x="3524250" y="3571875"/>
            <a:ext cx="2095500" cy="666750"/>
          </a:xfrm>
          <a:prstGeom prst="roundRect">
            <a:avLst>
              <a:gd name="adj" fmla="val 17143"/>
            </a:avLst>
          </a:prstGeom>
          <a:solidFill>
            <a:srgbClr val="E1E4F4"/>
          </a:solidFill>
          <a:ln w="9525">
            <a:solidFill>
              <a:srgbClr val="E1E4F4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5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CENTRO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4326F015-EB41-46D8-849E-002CBB9D6CE6}"/>
              </a:ext>
            </a:extLst>
          </p:cNvPr>
          <p:cNvSpPr>
            <a:spLocks noGrp="1"/>
          </p:cNvSpPr>
          <p:nvPr/>
        </p:nvSpPr>
        <p:spPr>
          <a:xfrm>
            <a:off x="5810250" y="3800475"/>
            <a:ext cx="857250" cy="20955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581284D-4EA5-4646-95E6-91D77ACE8B50}"/>
              </a:ext>
            </a:extLst>
          </p:cNvPr>
          <p:cNvSpPr>
            <a:spLocks noGrp="1"/>
          </p:cNvSpPr>
          <p:nvPr/>
        </p:nvSpPr>
        <p:spPr>
          <a:xfrm>
            <a:off x="6858000" y="3571875"/>
            <a:ext cx="2095500" cy="666750"/>
          </a:xfrm>
          <a:prstGeom prst="roundRect">
            <a:avLst>
              <a:gd name="adj" fmla="val 17143"/>
            </a:avLst>
          </a:prstGeom>
          <a:solidFill>
            <a:srgbClr val="D9DDF0"/>
          </a:solidFill>
          <a:ln w="9525">
            <a:solidFill>
              <a:srgbClr val="D9DDF0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35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ZONAS</a:t>
            </a:r>
          </a:p>
          <a:p>
            <a:pPr algn="ctr">
              <a:defRPr sz="135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PRÓXIMAS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7FBE4CC8-1DB3-4B62-BE79-7FF7A511E532}"/>
              </a:ext>
            </a:extLst>
          </p:cNvPr>
          <p:cNvSpPr>
            <a:spLocks noGrp="1"/>
          </p:cNvSpPr>
          <p:nvPr/>
        </p:nvSpPr>
        <p:spPr>
          <a:xfrm>
            <a:off x="9144000" y="3800475"/>
            <a:ext cx="857250" cy="209550"/>
          </a:xfrm>
          <a:prstGeom prst="rightArrow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AA81DF8-9E44-4153-9122-13B774E84A05}"/>
              </a:ext>
            </a:extLst>
          </p:cNvPr>
          <p:cNvSpPr>
            <a:spLocks noGrp="1"/>
          </p:cNvSpPr>
          <p:nvPr/>
        </p:nvSpPr>
        <p:spPr>
          <a:xfrm>
            <a:off x="10191750" y="3571875"/>
            <a:ext cx="1714500" cy="666750"/>
          </a:xfrm>
          <a:prstGeom prst="roundRect">
            <a:avLst>
              <a:gd name="adj" fmla="val 17143"/>
            </a:avLst>
          </a:prstGeom>
          <a:solidFill>
            <a:srgbClr val="E8EAF5"/>
          </a:solidFill>
          <a:ln w="9525">
            <a:solidFill>
              <a:srgbClr val="E8EAF5"/>
            </a:solidFill>
            <a:prstDash val="solid"/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4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PERIFERIAS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51F5D5B-93FD-46CB-9CF8-5785234CD507}"/>
              </a:ext>
            </a:extLst>
          </p:cNvPr>
          <p:cNvSpPr>
            <a:spLocks noGrp="1"/>
          </p:cNvSpPr>
          <p:nvPr/>
        </p:nvSpPr>
        <p:spPr>
          <a:xfrm>
            <a:off x="1000125" y="5143500"/>
            <a:ext cx="10191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La misma relación centro-periferia aparece a escala mundial y dentro de cada ciudad.</a:t>
            </a:r>
          </a:p>
        </p:txBody>
      </p:sp>
    </p:spTree>
    <p:extLst>
      <p:ext uri="{BB962C8B-B14F-4D97-AF65-F5344CB8AC3E}">
        <p14:creationId xmlns:p14="http://schemas.microsoft.com/office/powerpoint/2010/main" val="65925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64CC9542-1431-47F0-B100-FF686069AD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4D5D9A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0243D8D-FE61-475B-BB8F-C4ED8F264B76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PUNTO 7 / CONCLUSIÓN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71DC0B2-30FE-4996-B28E-9CE6E1C4EE21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globalización conecta, pero no elimina las desigualdades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6F23933-B940-4398-8A62-12B82E360045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143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2616B"/>
                </a:solidFill>
                <a:latin typeface="Bitstream Charter"/>
                <a:ea typeface="Bitstream Charter"/>
                <a:cs typeface="Bitstream Charter"/>
              </a:rPr>
              <a:t>1.1.7 - Centros, periferias y globalización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4F6656B-80ED-4794-B7F7-327B1B5F2513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61EC97E-7507-473D-85E6-222D6F7B84C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Dentro de una misma ciudad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DA591E0-8AB9-49D8-AC3B-FB1AA4B2B7CA}"/>
              </a:ext>
            </a:extLst>
          </p:cNvPr>
          <p:cNvSpPr>
            <a:spLocks noGrp="1"/>
          </p:cNvSpPr>
          <p:nvPr/>
        </p:nvSpPr>
        <p:spPr>
          <a:xfrm>
            <a:off x="666750" y="2000250"/>
            <a:ext cx="4762500" cy="2190750"/>
          </a:xfrm>
          <a:prstGeom prst="roundRect">
            <a:avLst>
              <a:gd name="adj" fmla="val 5217"/>
            </a:avLst>
          </a:prstGeom>
          <a:solidFill>
            <a:srgbClr val="E1E4F4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67267B1-19CF-4A61-94BD-96A5AA3CCFE0}"/>
              </a:ext>
            </a:extLst>
          </p:cNvPr>
          <p:cNvSpPr>
            <a:spLocks noGrp="1"/>
          </p:cNvSpPr>
          <p:nvPr/>
        </p:nvSpPr>
        <p:spPr>
          <a:xfrm>
            <a:off x="952500" y="2286000"/>
            <a:ext cx="4191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CENTRO Y ZONAS PRÓXIMAS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B3AA7C8-32E5-45D6-A6A4-CADFD4BDF5E8}"/>
              </a:ext>
            </a:extLst>
          </p:cNvPr>
          <p:cNvSpPr>
            <a:spLocks noGrp="1"/>
          </p:cNvSpPr>
          <p:nvPr/>
        </p:nvSpPr>
        <p:spPr>
          <a:xfrm>
            <a:off x="952500" y="2857500"/>
            <a:ext cx="41910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accesibilidad</a:t>
            </a:r>
          </a:p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empleo y servicios</a:t>
            </a:r>
          </a:p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Suelo más caro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6194B7C-FE0B-4D13-89FE-9D2473E2922C}"/>
              </a:ext>
            </a:extLst>
          </p:cNvPr>
          <p:cNvSpPr>
            <a:spLocks noGrp="1"/>
          </p:cNvSpPr>
          <p:nvPr/>
        </p:nvSpPr>
        <p:spPr>
          <a:xfrm>
            <a:off x="6191250" y="2000250"/>
            <a:ext cx="4762500" cy="2190750"/>
          </a:xfrm>
          <a:prstGeom prst="roundRect">
            <a:avLst>
              <a:gd name="adj" fmla="val 5217"/>
            </a:avLst>
          </a:prstGeom>
          <a:solidFill>
            <a:srgbClr val="E8EAF5"/>
          </a:solidFill>
          <a:ln w="0"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20E44B8-A274-43F2-832A-C47A93E0DD89}"/>
              </a:ext>
            </a:extLst>
          </p:cNvPr>
          <p:cNvSpPr>
            <a:spLocks noGrp="1"/>
          </p:cNvSpPr>
          <p:nvPr/>
        </p:nvSpPr>
        <p:spPr>
          <a:xfrm>
            <a:off x="6477000" y="2286000"/>
            <a:ext cx="4191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4D5D9A"/>
                </a:solidFill>
                <a:latin typeface="Bitstream Charter"/>
                <a:ea typeface="Bitstream Charter"/>
                <a:cs typeface="Bitstream Charter"/>
              </a:rPr>
              <a:t>PERIFERIAS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36B50D-CC83-4964-86B6-414806ED9C41}"/>
              </a:ext>
            </a:extLst>
          </p:cNvPr>
          <p:cNvSpPr>
            <a:spLocks noGrp="1"/>
          </p:cNvSpPr>
          <p:nvPr/>
        </p:nvSpPr>
        <p:spPr>
          <a:xfrm>
            <a:off x="6477000" y="2857500"/>
            <a:ext cx="41910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Más espacio</a:t>
            </a:r>
          </a:p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Distancias mayores</a:t>
            </a:r>
          </a:p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Situaciones sociales variadas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989CA4B-626A-4B3A-8920-4D8D60B1C302}"/>
              </a:ext>
            </a:extLst>
          </p:cNvPr>
          <p:cNvSpPr>
            <a:spLocks noGrp="1"/>
          </p:cNvSpPr>
          <p:nvPr/>
        </p:nvSpPr>
        <p:spPr>
          <a:xfrm>
            <a:off x="1000125" y="4905375"/>
            <a:ext cx="10191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La globalización puede atraer inversiones y oportunidades, pero los beneficios se concentran más en las zonas mejor conectadas.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67C2DC9-9113-4069-ABF8-D4D2836DD52D}"/>
              </a:ext>
            </a:extLst>
          </p:cNvPr>
          <p:cNvSpPr>
            <a:spLocks noGrp="1"/>
          </p:cNvSpPr>
          <p:nvPr/>
        </p:nvSpPr>
        <p:spPr>
          <a:xfrm>
            <a:off x="1619250" y="5857875"/>
            <a:ext cx="8953500" cy="428625"/>
          </a:xfrm>
          <a:prstGeom prst="roundRect">
            <a:avLst>
              <a:gd name="adj" fmla="val 26667"/>
            </a:avLst>
          </a:prstGeom>
          <a:solidFill>
            <a:srgbClr val="4D5D9A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Más conexiones no significa igualdad territorial.</a:t>
            </a:r>
          </a:p>
        </p:txBody>
      </p:sp>
    </p:spTree>
    <p:extLst>
      <p:ext uri="{BB962C8B-B14F-4D97-AF65-F5344CB8AC3E}">
        <p14:creationId xmlns:p14="http://schemas.microsoft.com/office/powerpoint/2010/main" val="139385103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1205</Words>
  <Application>Microsoft Office PowerPoint</Application>
  <DocSecurity>0</DocSecurity>
  <PresentationFormat>Panorámica</PresentationFormat>
  <Paragraphs>218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Aptos</vt:lpstr>
      <vt:lpstr>Bitstream Charter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miguel a richart bernardo</cp:lastModifiedBy>
  <cp:revision>1</cp:revision>
  <dcterms:created xsi:type="dcterms:W3CDTF">2026-10-07T17:35:41Z</dcterms:created>
  <dcterms:modified xsi:type="dcterms:W3CDTF">2026-10-07T17:41:45Z</dcterms:modified>
</cp:coreProperties>
</file>