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Raleway" pitchFamily="2" charset="0"/>
      <p:regular r:id="rId11"/>
    </p:embeddedFont>
    <p:embeddedFont>
      <p:font typeface="Roboto" panose="02000000000000000000" pitchFamily="2" charset="0"/>
      <p:regular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20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09887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Ciudades a Escala Mundial: Un Mundo Cada Vez Más Urbano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15428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Tema 1 — La Metropolización, un Proceso Mundial Diferenciado · Géographie · Première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954113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¿Qué es una Ciudad?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3201" y="2757388"/>
            <a:ext cx="3357082" cy="21227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49205" y="2971800"/>
            <a:ext cx="28266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Concentración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4949205" y="3456087"/>
            <a:ext cx="2826671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Población, edificaciones, actividades económicas y sector terciario: comercio, educación, sanidad y cultura.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9290" y="2757388"/>
            <a:ext cx="3357181" cy="21227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95294" y="2971800"/>
            <a:ext cx="28267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 definición universal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8495294" y="3456087"/>
            <a:ext cx="282677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Cada país combina sus propios criterios: número de habitantes, densidad y funciones urbanas.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19786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 Planeta Cada Vez Más Urbanizado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66263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856832" y="285799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motor: la industrialización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6832" y="3266678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Fábricas y servicios atrajeron masas de población rural hacia los centros urbanos.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4255889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856832" y="445125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poder de las ciudades hoy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4859933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Concentran producción, consumo y las grandes decisiones económicas y políticas a escala global.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741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Una Urbanización Desigual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16088"/>
            <a:ext cx="2009923" cy="12422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Europa y América del Norte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03229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Urbanización temprana, redes urbanas consolidadas y crecimiento estabilizado.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516088"/>
            <a:ext cx="2009923" cy="12422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Asia y África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Crecimiento más reciente y considerablemente más rápido, aún en plena expansión.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516088"/>
            <a:ext cx="2009923" cy="1242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América Latina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Elevado grado de urbanización y grandes concentraciones de población en pocas ciudades.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98873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Auge de las Megaciudades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878534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Tokio, Delhi, Shanghái, São Paulo, Lagos: enormes concentraciones de población en superficies en constante expansión.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695998"/>
            <a:ext cx="6903269" cy="1039416"/>
          </a:xfrm>
          <a:prstGeom prst="roundRect">
            <a:avLst>
              <a:gd name="adj" fmla="val 763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3982740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3913287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Una ciudad muy poblada no implica necesariamente el mismo poder económico que una gran metrópolis.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98674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Ciudad Desborda sus Límites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763441"/>
            <a:ext cx="6296860" cy="2795786"/>
          </a:xfrm>
          <a:prstGeom prst="roundRect">
            <a:avLst>
              <a:gd name="adj" fmla="val 284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2"/>
          <p:cNvSpPr/>
          <p:nvPr/>
        </p:nvSpPr>
        <p:spPr>
          <a:xfrm>
            <a:off x="667825" y="2769791"/>
            <a:ext cx="6284160" cy="1391543"/>
          </a:xfrm>
          <a:custGeom>
            <a:avLst/>
            <a:gdLst/>
            <a:ahLst/>
            <a:cxnLst/>
            <a:rect l="l" t="t" r="r" b="b"/>
            <a:pathLst>
              <a:path w="6284160" h="1391543">
                <a:moveTo>
                  <a:pt x="66156" y="0"/>
                </a:moveTo>
                <a:lnTo>
                  <a:pt x="6218004" y="0"/>
                </a:lnTo>
                <a:arcTo wR="66156" hR="66158" stAng="16200000" swAng="5400000"/>
                <a:lnTo>
                  <a:pt x="6284160" y="1391543"/>
                </a:lnTo>
                <a:lnTo>
                  <a:pt x="0" y="1391543"/>
                </a:lnTo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856832" y="2958802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Áreas metropolitanas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367484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Varios municipios que mantienen relaciones intensas y cotidianas con la ciudad principal.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67825" y="4161334"/>
            <a:ext cx="6284160" cy="1391543"/>
          </a:xfrm>
          <a:custGeom>
            <a:avLst/>
            <a:gdLst/>
            <a:ahLst/>
            <a:cxnLst/>
            <a:rect l="l" t="t" r="r" b="b"/>
            <a:pathLst>
              <a:path w="6284160" h="1391543">
                <a:moveTo>
                  <a:pt x="0" y="0"/>
                </a:moveTo>
                <a:lnTo>
                  <a:pt x="6284160" y="0"/>
                </a:lnTo>
                <a:lnTo>
                  <a:pt x="6284160" y="1325385"/>
                </a:lnTo>
                <a:arcTo wR="66156" hR="66158" stAng="0" swAng="5400000"/>
                <a:lnTo>
                  <a:pt x="66156" y="1391543"/>
                </a:lnTo>
                <a:arcTo wR="66156" hR="66158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Shape 6"/>
          <p:cNvSpPr/>
          <p:nvPr/>
        </p:nvSpPr>
        <p:spPr>
          <a:xfrm>
            <a:off x="667825" y="4161334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856832" y="435034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Espacio periurbano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856832" y="4759027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Zona de transición entre la ciudad compacta y el mundo rural: mezcla de usos, ritmos y paisajes.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737320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Movilidad y Flujos Urbanos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3201" y="2540595"/>
            <a:ext cx="472468" cy="4724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41903" y="2540595"/>
            <a:ext cx="61945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Millones en movimiento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5341903" y="3024882"/>
            <a:ext cx="61945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Personas que viven en un municipio y trabajan o estudian en otro, todos los días.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3201" y="4007743"/>
            <a:ext cx="472468" cy="4724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41903" y="4007743"/>
            <a:ext cx="61945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Redes que articulan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5341903" y="4492030"/>
            <a:ext cx="61945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Carreteras, metros, aeropuertos y redes digitales conectan estos espacios en constante expansión.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305024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 la Urbanización a la Metropolización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2769791"/>
            <a:ext cx="945035" cy="13915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67402" y="2958802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metrópolis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367402" y="3367484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Ciudades que concentran riqueza, innovación y funciones de dirección a escala mundial.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4161334"/>
            <a:ext cx="945035" cy="13915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67402" y="4350345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metropolización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367402" y="4759027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fenómeno central: el peso creciente de las grandes ciudades en la organización del mundo.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339</Words>
  <Application>Microsoft Office PowerPoint</Application>
  <PresentationFormat>Panorámica</PresentationFormat>
  <Paragraphs>45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Roboto</vt:lpstr>
      <vt:lpstr>Raleway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miguel a richart bernardo</dc:creator>
  <cp:lastModifiedBy>miguel a richart bernardo</cp:lastModifiedBy>
  <cp:revision>1</cp:revision>
  <dcterms:created xsi:type="dcterms:W3CDTF">2026-09-16T20:31:21Z</dcterms:created>
  <dcterms:modified xsi:type="dcterms:W3CDTF">2026-09-16T20:59:26Z</dcterms:modified>
</cp:coreProperties>
</file>