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Síntesis didáctica elaborada a partir del guion del Tema 1 y de los materiales de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Las letras representan posiciones diferentes en la red urbana, no una clasificación numérica.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deslocalización desplaza actividades; la relocalización las acerca de nuevo a mercados, innovación o empleo cualificado.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gentrificación aparece en algunos barrios renovados, cuando suben el atractivo y el precio de la vivienda.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Los problemas se relacionan: vivienda, movilidad, contaminación y consumo de suelo forman un mismo sistema metropolitano.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Grenoble puede servir como ejemplo de políticas de bicicleta y movilidad cotidiana, aunque el reto es común a muchas metrópolis.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origen de Mayrit se sitúa habitualmente en el siglo IX. El ensanche de Castro se aprobó en 1860.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posición internacional de Madrid es importante, pero la jerarquía europea está dominada por metrópolis como París y Londres.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Ildefons Cerdà proyectó el Eixample en 1859. Los Juegos Olímpicos de 1992 transformaron el litoral y las infraestructuras.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Barcelona es una metrópoli policéntrica: el municipio central se relaciona con municipios del área metropolitana y con el corredor mediterráneo.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8E5AF32E-7630-4750-9178-EB7D18367ACD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AA15038-E286-4B2B-9243-E6EC7FD81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FDF3C68-D356-4EE4-890C-5650AC016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9383DE2B-78EC-4FF1-B276-D7489ACC3614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458F38BA-C6D5-4937-8983-837B7866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79F6B27-AE69-4DC5-B3E4-101CFBB846DC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124D922-B996-4931-9439-D9234C7D0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533F413A-46B4-4165-AC79-B509F140C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42691775-FA59-48C5-9D09-18472380297B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2550F84-BA68-4A38-863D-2FAF3343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C7661B62-FE4A-4173-B1B6-542E12D1A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11E70F97-5BC0-41E1-964A-F054845FFC6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F76D5EA1-6AFC-470B-8640-6DA02165F2C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94A27E4-F257-4C2A-A490-45E02B21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205E9C2-192E-48DA-9B86-95D893E1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4ADB78A1-CFD7-44C4-B474-9855B2C4A8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A490120-7442-48C1-BFA3-9FB08C27EA24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684DEA3-2A6F-4F3C-8F39-47E09C9A25B2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3B02F7B-1D7E-4FF4-82CB-C78C34E93A28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Metrópolis desiguales a escala mundial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9D88FC83-5FBF-44CC-88E8-3C19F7ABB12B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DE674017-E20E-4778-8846-DD5930C9DE72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DAADBB8-09D9-4ABB-994B-A9C121A77DC8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1.4 · Metrópolis desiguales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1AE1856-71CA-4191-A53D-BFBEC8DB9EC6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32826B9-3EF5-47AC-BDF6-E163DDD1382F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7367863-68AE-4CB2-8C79-3B45DFDE46A6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El tamaño no garantiza bienestar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77459EE-EF91-43E1-BBC7-E222AE1CCEB1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riqueza, los servicios y las infraestructuras dependen también del nivel de desarrollo, la historia urbana y la capacidad de inversión de cada país.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6F150EF-D10E-4335-87E8-8781EDC8C7A8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5DBD2AC-89A7-4E73-9D59-05FFC86EC5F8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Dos realidades pueden convivir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60AD45B-B485-49D6-B0A6-4D16171C4998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En una misma gran aglomeración pueden coexistir un centro financiero moderno y barrios con déficits de vivienda, transporte, agua o servicios.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A0AD3E7-7F40-432B-8C7B-6D6E54460F0B}"/>
              </a:ext>
            </a:extLst>
          </p:cNvPr>
          <p:cNvSpPr>
            <a:spLocks noGrp="1"/>
          </p:cNvSpPr>
          <p:nvPr/>
        </p:nvSpPr>
        <p:spPr>
          <a:xfrm>
            <a:off x="5905500" y="1809750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F4EBDD"/>
          </a:solidFill>
          <a:ln w="0">
            <a:solidFill>
              <a:srgbClr val="F4EBD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18B250D-35EC-45E8-A7A9-DA734584857E}"/>
              </a:ext>
            </a:extLst>
          </p:cNvPr>
          <p:cNvSpPr>
            <a:spLocks noGrp="1"/>
          </p:cNvSpPr>
          <p:nvPr/>
        </p:nvSpPr>
        <p:spPr>
          <a:xfrm>
            <a:off x="6191250" y="2076450"/>
            <a:ext cx="438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ECONOMÍAS DESARROLLADAS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CA3B543-D629-4E9A-8616-B534FA272AE8}"/>
              </a:ext>
            </a:extLst>
          </p:cNvPr>
          <p:cNvSpPr>
            <a:spLocks noGrp="1"/>
          </p:cNvSpPr>
          <p:nvPr/>
        </p:nvSpPr>
        <p:spPr>
          <a:xfrm>
            <a:off x="6334125" y="2571750"/>
            <a:ext cx="4095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redes consolidadas · servicios avanzados · desigualdades persistentes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3BFDAEF-EF63-49B2-96AA-A0644F6B5510}"/>
              </a:ext>
            </a:extLst>
          </p:cNvPr>
          <p:cNvSpPr>
            <a:spLocks noGrp="1"/>
          </p:cNvSpPr>
          <p:nvPr/>
        </p:nvSpPr>
        <p:spPr>
          <a:xfrm>
            <a:off x="5905500" y="3619500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E9F0E8"/>
          </a:solidFill>
          <a:ln w="0">
            <a:solidFill>
              <a:srgbClr val="E9F0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37196BA-94D6-4A19-8206-B75B58E29349}"/>
              </a:ext>
            </a:extLst>
          </p:cNvPr>
          <p:cNvSpPr>
            <a:spLocks noGrp="1"/>
          </p:cNvSpPr>
          <p:nvPr/>
        </p:nvSpPr>
        <p:spPr>
          <a:xfrm>
            <a:off x="6191250" y="3886200"/>
            <a:ext cx="438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EMERGENTES Y EN DESARROLLO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826F612-7FC9-4BD4-A3BB-D9E200C7069A}"/>
              </a:ext>
            </a:extLst>
          </p:cNvPr>
          <p:cNvSpPr>
            <a:spLocks noGrp="1"/>
          </p:cNvSpPr>
          <p:nvPr/>
        </p:nvSpPr>
        <p:spPr>
          <a:xfrm>
            <a:off x="6334125" y="4381500"/>
            <a:ext cx="4095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crecimiento rápido · polos globales · barrios precarios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9C51CAC8-E17F-4D19-BC65-CDCAA7A6088A}"/>
              </a:ext>
            </a:extLst>
          </p:cNvPr>
          <p:cNvSpPr>
            <a:spLocks noGrp="1"/>
          </p:cNvSpPr>
          <p:nvPr/>
        </p:nvSpPr>
        <p:spPr>
          <a:xfrm>
            <a:off x="628650" y="6172200"/>
            <a:ext cx="10896600" cy="400050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358705E-BF52-427A-9168-E83479A45E1D}"/>
              </a:ext>
            </a:extLst>
          </p:cNvPr>
          <p:cNvSpPr>
            <a:spLocks noGrp="1"/>
          </p:cNvSpPr>
          <p:nvPr/>
        </p:nvSpPr>
        <p:spPr>
          <a:xfrm>
            <a:off x="838200" y="5829303"/>
            <a:ext cx="10515600" cy="952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Gran metrópolis ≠ población igualmente beneficiada</a:t>
            </a:r>
          </a:p>
        </p:txBody>
      </p:sp>
    </p:spTree>
    <p:extLst>
      <p:ext uri="{BB962C8B-B14F-4D97-AF65-F5344CB8AC3E}">
        <p14:creationId xmlns:p14="http://schemas.microsoft.com/office/powerpoint/2010/main" val="146456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0E7D4248-4D9C-4A3A-A396-999343E360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25754D3-D25A-438A-97C8-B66BF01D3C95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E8AA40F-8DD8-44FC-B320-C7670B3F8404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D0BDACA-6A0C-48DD-A6B1-CD3F03143333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Dos escalas de desigualdad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51B362E7-48B1-4EEC-B042-195B9CB83C0F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6C228CE5-DB30-4FAD-936B-B6F4A4BAAA78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B22A5D-AEE5-4F45-8997-1B1FE30E6516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1.4 · Metrópolis desiguales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5ECCD22-B3F5-4057-A501-2331D277087E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3C6846F-C885-410A-BDA6-136182EB2160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BFF069-A356-4BC3-8C74-72F4BF13DBD6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Entre metrópolis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0019062-57A9-46BF-8621-BBA2773A0058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No todas ocupan la misma posición en la red mundial. Cambian su capacidad de dirección, sus conexiones internacionales y el acceso a servicios avanzados.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E03932D-F4EB-4336-83C5-6384DE53D38A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B96A2DC-4B39-4E8D-BB3A-A8D32EFAA073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Dentro de cada metrópoli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6ABF2C9-61B3-422F-97A4-419156881456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El acceso a vivienda, empleo, transporte, educación y servicios varía según el barrio y la renta de sus habitantes.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AE2C066-4E26-4D85-BB21-54A528A68A4C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RED MUNDIAL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6782CD02-239A-4A5B-859B-06902617BF2F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857250" cy="857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269D329-E63B-41FA-9619-A095B718F1E4}"/>
              </a:ext>
            </a:extLst>
          </p:cNvPr>
          <p:cNvSpPr>
            <a:spLocks noGrp="1"/>
          </p:cNvSpPr>
          <p:nvPr/>
        </p:nvSpPr>
        <p:spPr>
          <a:xfrm>
            <a:off x="7296150" y="2457450"/>
            <a:ext cx="7429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PARÍS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7498A87-8B2D-415E-B5ED-593F1F396A26}"/>
              </a:ext>
            </a:extLst>
          </p:cNvPr>
          <p:cNvSpPr>
            <a:spLocks noGrp="1"/>
          </p:cNvSpPr>
          <p:nvPr/>
        </p:nvSpPr>
        <p:spPr>
          <a:xfrm>
            <a:off x="9001125" y="1905000"/>
            <a:ext cx="571500" cy="57150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AF29B40-9024-4F1A-9DA6-92A4C0B5A88E}"/>
              </a:ext>
            </a:extLst>
          </p:cNvPr>
          <p:cNvSpPr>
            <a:spLocks noGrp="1"/>
          </p:cNvSpPr>
          <p:nvPr/>
        </p:nvSpPr>
        <p:spPr>
          <a:xfrm>
            <a:off x="9020175" y="2105025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563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63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MUMBAI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23C0347-2333-4DB0-8E8D-846359C27E50}"/>
              </a:ext>
            </a:extLst>
          </p:cNvPr>
          <p:cNvSpPr>
            <a:spLocks noGrp="1"/>
          </p:cNvSpPr>
          <p:nvPr/>
        </p:nvSpPr>
        <p:spPr>
          <a:xfrm>
            <a:off x="9715500" y="3143250"/>
            <a:ext cx="457200" cy="457200"/>
          </a:xfrm>
          <a:prstGeom prst="ellipse">
            <a:avLst/>
          </a:prstGeom>
          <a:solidFill>
            <a:srgbClr val="5D6B73"/>
          </a:solidFill>
          <a:ln w="0">
            <a:solidFill>
              <a:srgbClr val="5D6B7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DA59217-BC8D-4632-8531-90AC6BE68320}"/>
              </a:ext>
            </a:extLst>
          </p:cNvPr>
          <p:cNvSpPr>
            <a:spLocks noGrp="1"/>
          </p:cNvSpPr>
          <p:nvPr/>
        </p:nvSpPr>
        <p:spPr>
          <a:xfrm>
            <a:off x="9725025" y="3267075"/>
            <a:ext cx="4381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563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63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LAGOS</a:t>
            </a:r>
          </a:p>
        </p:txBody>
      </p:sp>
      <p:sp>
        <p:nvSpPr>
          <p:cNvPr id="22" name="Conector recto 21">
            <a:extLst>
              <a:ext uri="{FF2B5EF4-FFF2-40B4-BE49-F238E27FC236}">
                <a16:creationId xmlns:a16="http://schemas.microsoft.com/office/drawing/2014/main" id="{AD4A272C-AD2B-4BC9-B740-8BDABA0EC001}"/>
              </a:ext>
            </a:extLst>
          </p:cNvPr>
          <p:cNvSpPr>
            <a:spLocks noGrp="1"/>
          </p:cNvSpPr>
          <p:nvPr/>
        </p:nvSpPr>
        <p:spPr>
          <a:xfrm>
            <a:off x="7924800" y="2305050"/>
            <a:ext cx="1123950" cy="114300"/>
          </a:xfrm>
          <a:prstGeom prst="line">
            <a:avLst/>
          </a:prstGeom>
          <a:ln w="28575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Conector recto 22">
            <a:extLst>
              <a:ext uri="{FF2B5EF4-FFF2-40B4-BE49-F238E27FC236}">
                <a16:creationId xmlns:a16="http://schemas.microsoft.com/office/drawing/2014/main" id="{455DC230-77D8-4552-A37E-A4B48A94DFB3}"/>
              </a:ext>
            </a:extLst>
          </p:cNvPr>
          <p:cNvSpPr>
            <a:spLocks noGrp="1"/>
          </p:cNvSpPr>
          <p:nvPr/>
        </p:nvSpPr>
        <p:spPr>
          <a:xfrm>
            <a:off x="7810500" y="2857500"/>
            <a:ext cx="2047875" cy="476250"/>
          </a:xfrm>
          <a:prstGeom prst="line">
            <a:avLst/>
          </a:prstGeom>
          <a:ln w="28575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9601EBA1-8EC1-48B2-9074-7176B07F20D4}"/>
              </a:ext>
            </a:extLst>
          </p:cNvPr>
          <p:cNvSpPr>
            <a:spLocks noGrp="1"/>
          </p:cNvSpPr>
          <p:nvPr/>
        </p:nvSpPr>
        <p:spPr>
          <a:xfrm>
            <a:off x="9277350" y="2381250"/>
            <a:ext cx="542925" cy="904875"/>
          </a:xfrm>
          <a:prstGeom prst="line">
            <a:avLst/>
          </a:prstGeom>
          <a:ln w="28575">
            <a:solidFill>
              <a:srgbClr val="5D6B7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73A3D4D-250A-4A96-923B-9E90D79A07C6}"/>
              </a:ext>
            </a:extLst>
          </p:cNvPr>
          <p:cNvSpPr>
            <a:spLocks noGrp="1"/>
          </p:cNvSpPr>
          <p:nvPr/>
        </p:nvSpPr>
        <p:spPr>
          <a:xfrm>
            <a:off x="6477000" y="4191000"/>
            <a:ext cx="4191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posiciones diferentes en la red urbana mundial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B0490E90-E910-4C0B-8492-7493A67CBB08}"/>
              </a:ext>
            </a:extLst>
          </p:cNvPr>
          <p:cNvSpPr>
            <a:spLocks noGrp="1"/>
          </p:cNvSpPr>
          <p:nvPr/>
        </p:nvSpPr>
        <p:spPr>
          <a:xfrm>
            <a:off x="6334125" y="4810125"/>
            <a:ext cx="4476750" cy="590550"/>
          </a:xfrm>
          <a:prstGeom prst="roundRect">
            <a:avLst>
              <a:gd name="adj" fmla="val 12903"/>
            </a:avLst>
          </a:prstGeom>
          <a:solidFill>
            <a:srgbClr val="EAF2F3"/>
          </a:solidFill>
          <a:ln w="0">
            <a:solidFill>
              <a:srgbClr val="EAF2F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5DCB7B9-FCA7-4EF0-99A7-5873E4E35E90}"/>
              </a:ext>
            </a:extLst>
          </p:cNvPr>
          <p:cNvSpPr>
            <a:spLocks noGrp="1"/>
          </p:cNvSpPr>
          <p:nvPr/>
        </p:nvSpPr>
        <p:spPr>
          <a:xfrm>
            <a:off x="6572250" y="4972050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METRÓPOLI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3F127BB-1247-4CC7-9E15-D9BCBA334E85}"/>
              </a:ext>
            </a:extLst>
          </p:cNvPr>
          <p:cNvSpPr>
            <a:spLocks noGrp="1"/>
          </p:cNvSpPr>
          <p:nvPr/>
        </p:nvSpPr>
        <p:spPr>
          <a:xfrm>
            <a:off x="6572250" y="5219700"/>
            <a:ext cx="1381125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centro conectado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0610B98-8670-47F9-8EBA-102E6C14C325}"/>
              </a:ext>
            </a:extLst>
          </p:cNvPr>
          <p:cNvSpPr>
            <a:spLocks noGrp="1"/>
          </p:cNvSpPr>
          <p:nvPr/>
        </p:nvSpPr>
        <p:spPr>
          <a:xfrm>
            <a:off x="8477250" y="4972050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PERIFERIA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97D78F-2182-4C4A-B0EF-030E9EE3BB6F}"/>
              </a:ext>
            </a:extLst>
          </p:cNvPr>
          <p:cNvSpPr>
            <a:spLocks noGrp="1"/>
          </p:cNvSpPr>
          <p:nvPr/>
        </p:nvSpPr>
        <p:spPr>
          <a:xfrm>
            <a:off x="8477250" y="5219700"/>
            <a:ext cx="18097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acceso más limitado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2B2DC0CE-02A4-4312-BE3D-AEF7B27CA41D}"/>
              </a:ext>
            </a:extLst>
          </p:cNvPr>
          <p:cNvSpPr>
            <a:spLocks noGrp="1"/>
          </p:cNvSpPr>
          <p:nvPr/>
        </p:nvSpPr>
        <p:spPr>
          <a:xfrm>
            <a:off x="647700" y="5715000"/>
            <a:ext cx="10896600" cy="342900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766B39A-6616-40BF-A673-0B5F7D90A2F0}"/>
              </a:ext>
            </a:extLst>
          </p:cNvPr>
          <p:cNvSpPr>
            <a:spLocks noGrp="1"/>
          </p:cNvSpPr>
          <p:nvPr/>
        </p:nvSpPr>
        <p:spPr>
          <a:xfrm>
            <a:off x="838200" y="5724525"/>
            <a:ext cx="10515600" cy="44767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desigualdad se observa entre ciudades y también dentro de cada ciudad</a:t>
            </a:r>
          </a:p>
        </p:txBody>
      </p:sp>
    </p:spTree>
    <p:extLst>
      <p:ext uri="{BB962C8B-B14F-4D97-AF65-F5344CB8AC3E}">
        <p14:creationId xmlns:p14="http://schemas.microsoft.com/office/powerpoint/2010/main" val="69271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C462DE92-0BAF-4EA7-8E2D-10C25AF46B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1FC21D1-2159-4CCB-BE60-469910311F8B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BFE6B44-A4F4-4B86-8993-C3489751A427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680B011-817E-4B01-A0B0-B675DAB109FB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globalización transforma las metrópolis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3B482384-9E00-499B-B7AA-6761A54A8BF7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B3BC50B0-2EBD-4151-B328-DE1B7E1D6C86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499085-5ECB-46AD-B7D4-CAF21298328A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1.5 · Metrópolis en transformación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EDEE57C-69E1-4599-9F3D-028D23E3E459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BEA9EE-5282-464F-85E3-7EB2DB15B66C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7B6EE8A-67FE-4E03-AE4A-853F9543AC77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economía cambia el espacio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C7EF49-860E-478B-BE9E-C92E021F032C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reorganización de la producción, la globalización y el crecimiento de los servicios modifican los lugares de trabajo y las relaciones entre ciudades.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277B737-1E7E-46F5-971B-C51B0633F3BD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1B0ABE-B108-463D-9A55-0778ECC97BB8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Aparecen nuevas centralidades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54D079E-ECF5-4FBA-BE8F-20BC41312834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deslocalización, la relocalización y los polos tecnológicos crean nuevos espacios empresariales, comerciales y residenciales fuera del centro histórico.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5201A98-6160-4366-B23C-B529DF3B5A4D}"/>
              </a:ext>
            </a:extLst>
          </p:cNvPr>
          <p:cNvSpPr>
            <a:spLocks noGrp="1"/>
          </p:cNvSpPr>
          <p:nvPr/>
        </p:nvSpPr>
        <p:spPr>
          <a:xfrm>
            <a:off x="5953125" y="2076450"/>
            <a:ext cx="1619250" cy="1095375"/>
          </a:xfrm>
          <a:prstGeom prst="roundRect">
            <a:avLst>
              <a:gd name="adj" fmla="val 6957"/>
            </a:avLst>
          </a:prstGeom>
          <a:solidFill>
            <a:srgbClr val="F4EBDD"/>
          </a:solidFill>
          <a:ln w="0">
            <a:solidFill>
              <a:srgbClr val="F4EBD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32B7546-E03B-4B08-BAA0-333C471C52D9}"/>
              </a:ext>
            </a:extLst>
          </p:cNvPr>
          <p:cNvSpPr>
            <a:spLocks noGrp="1"/>
          </p:cNvSpPr>
          <p:nvPr/>
        </p:nvSpPr>
        <p:spPr>
          <a:xfrm>
            <a:off x="6000750" y="2400300"/>
            <a:ext cx="1524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38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38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GLOBALIZACIÓN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3A507C2-AD17-42A4-8539-FFF3D1EDC299}"/>
              </a:ext>
            </a:extLst>
          </p:cNvPr>
          <p:cNvSpPr>
            <a:spLocks noGrp="1"/>
          </p:cNvSpPr>
          <p:nvPr/>
        </p:nvSpPr>
        <p:spPr>
          <a:xfrm>
            <a:off x="8143875" y="2076450"/>
            <a:ext cx="1619250" cy="1095375"/>
          </a:xfrm>
          <a:prstGeom prst="roundRect">
            <a:avLst>
              <a:gd name="adj" fmla="val 6957"/>
            </a:avLst>
          </a:prstGeom>
          <a:solidFill>
            <a:srgbClr val="E9F0E8"/>
          </a:solidFill>
          <a:ln w="0">
            <a:solidFill>
              <a:srgbClr val="E9F0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52219F3-0C3E-4F9B-BD65-0C2DB5C90298}"/>
              </a:ext>
            </a:extLst>
          </p:cNvPr>
          <p:cNvSpPr>
            <a:spLocks noGrp="1"/>
          </p:cNvSpPr>
          <p:nvPr/>
        </p:nvSpPr>
        <p:spPr>
          <a:xfrm>
            <a:off x="8239125" y="2343150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PRODUCCIÓN</a:t>
            </a:r>
          </a:p>
          <a:p>
            <a:pPr>
              <a:buNone/>
              <a:def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Y SERVICIOS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AC03404B-ADA4-4F7C-8279-2CB41BAE767F}"/>
              </a:ext>
            </a:extLst>
          </p:cNvPr>
          <p:cNvSpPr>
            <a:spLocks noGrp="1"/>
          </p:cNvSpPr>
          <p:nvPr/>
        </p:nvSpPr>
        <p:spPr>
          <a:xfrm>
            <a:off x="7048500" y="3810000"/>
            <a:ext cx="2571750" cy="1095375"/>
          </a:xfrm>
          <a:prstGeom prst="roundRect">
            <a:avLst>
              <a:gd name="adj" fmla="val 6957"/>
            </a:avLst>
          </a:prstGeom>
          <a:solidFill>
            <a:srgbClr val="EAF2F3"/>
          </a:solidFill>
          <a:ln w="0">
            <a:solidFill>
              <a:srgbClr val="EAF2F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AF2B234-040E-43D8-A17F-75F7FE5988D7}"/>
              </a:ext>
            </a:extLst>
          </p:cNvPr>
          <p:cNvSpPr>
            <a:spLocks noGrp="1"/>
          </p:cNvSpPr>
          <p:nvPr/>
        </p:nvSpPr>
        <p:spPr>
          <a:xfrm>
            <a:off x="7286625" y="4095750"/>
            <a:ext cx="2095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NUEVAS</a:t>
            </a:r>
          </a:p>
          <a:p>
            <a:pPr>
              <a:buNone/>
              <a:defRPr sz="15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CENTRALIDADES</a:t>
            </a:r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6F165B8E-71D7-4D08-A961-0DA9D1E7CACA}"/>
              </a:ext>
            </a:extLst>
          </p:cNvPr>
          <p:cNvSpPr>
            <a:spLocks noGrp="1"/>
          </p:cNvSpPr>
          <p:nvPr/>
        </p:nvSpPr>
        <p:spPr>
          <a:xfrm>
            <a:off x="7572375" y="2619375"/>
            <a:ext cx="571500" cy="0"/>
          </a:xfrm>
          <a:prstGeom prst="line">
            <a:avLst/>
          </a:prstGeom>
          <a:ln w="47625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Conector recto 21">
            <a:extLst>
              <a:ext uri="{FF2B5EF4-FFF2-40B4-BE49-F238E27FC236}">
                <a16:creationId xmlns:a16="http://schemas.microsoft.com/office/drawing/2014/main" id="{31AC6BBF-CE1F-4E5F-B3B6-6A21D93A3231}"/>
              </a:ext>
            </a:extLst>
          </p:cNvPr>
          <p:cNvSpPr>
            <a:spLocks noGrp="1"/>
          </p:cNvSpPr>
          <p:nvPr/>
        </p:nvSpPr>
        <p:spPr>
          <a:xfrm>
            <a:off x="8334375" y="3190875"/>
            <a:ext cx="619125" cy="619125"/>
          </a:xfrm>
          <a:prstGeom prst="line">
            <a:avLst/>
          </a:prstGeom>
          <a:ln w="47625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9B3CC50-AFC9-4B98-952F-20530CD7F76C}"/>
              </a:ext>
            </a:extLst>
          </p:cNvPr>
          <p:cNvSpPr>
            <a:spLocks noGrp="1"/>
          </p:cNvSpPr>
          <p:nvPr/>
        </p:nvSpPr>
        <p:spPr>
          <a:xfrm>
            <a:off x="6191250" y="5238750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La metrópolis se reorganiza mientras crece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7992CFAE-A0D3-48FF-A480-CC31B17D38B3}"/>
              </a:ext>
            </a:extLst>
          </p:cNvPr>
          <p:cNvSpPr>
            <a:spLocks noGrp="1"/>
          </p:cNvSpPr>
          <p:nvPr/>
        </p:nvSpPr>
        <p:spPr>
          <a:xfrm>
            <a:off x="628650" y="6172196"/>
            <a:ext cx="10896600" cy="295277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D143B29-FF0F-42B6-8030-9397DA720629}"/>
              </a:ext>
            </a:extLst>
          </p:cNvPr>
          <p:cNvSpPr>
            <a:spLocks noGrp="1"/>
          </p:cNvSpPr>
          <p:nvPr/>
        </p:nvSpPr>
        <p:spPr>
          <a:xfrm>
            <a:off x="838200" y="5753096"/>
            <a:ext cx="10515600" cy="41910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Cambian las actividades, los lugares de trabajo y la estructura urbana</a:t>
            </a:r>
          </a:p>
        </p:txBody>
      </p:sp>
    </p:spTree>
    <p:extLst>
      <p:ext uri="{BB962C8B-B14F-4D97-AF65-F5344CB8AC3E}">
        <p14:creationId xmlns:p14="http://schemas.microsoft.com/office/powerpoint/2010/main" val="994683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53A4EE6-F4C2-4F74-B011-AD851CE950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8E617BE-3463-447F-89B6-0D2730650779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CBA91F4-66C1-41B3-9436-0AC21DD8BFD3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904E9BA-5DCF-4D7F-BAD3-3FD97B3ACDA4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Expansión urbana y movilidad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89ED425A-92C3-47A8-BC94-9FB787AD7E13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72755404-3361-454C-B5B2-A8A73AC5082F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B3327E4-56D1-4E77-9E62-EC51D2C13907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1.5 · Metrópolis en transformación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8372F1-EF22-416A-86C3-7D59186AB541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2672519-1C78-4332-A006-C43C52AC7F71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F9DB921-AE3E-469E-BE74-E89077E55D47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ciudad se extiende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4872552-D36D-4363-8E0E-7633E00A3BAD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suburbanización desplaza población y actividades hacia municipios periféricos. La periurbanización mezcla usos urbanos, agrícolas, residenciales, industriales y de transporte.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3D24C97-AD99-419F-A991-6C6B9DDA239E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A6C0684-0A68-49C7-9894-85A77E90418F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movilidad gana importancia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F719B19-59CC-4CDC-807B-DFEB2DD929A4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Los desplazamientos cotidianos conectan centro, periferias y áreas periurbanas. Los transportes articulan la nueva organización metropolitana.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730569A-EF6C-457F-8121-7B750BDA4E48}"/>
              </a:ext>
            </a:extLst>
          </p:cNvPr>
          <p:cNvSpPr>
            <a:spLocks noGrp="1"/>
          </p:cNvSpPr>
          <p:nvPr/>
        </p:nvSpPr>
        <p:spPr>
          <a:xfrm>
            <a:off x="6858000" y="1762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CENTRO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5AB8F40-A6A6-4F8C-8D1D-D2B50D16E914}"/>
              </a:ext>
            </a:extLst>
          </p:cNvPr>
          <p:cNvSpPr>
            <a:spLocks noGrp="1"/>
          </p:cNvSpPr>
          <p:nvPr/>
        </p:nvSpPr>
        <p:spPr>
          <a:xfrm>
            <a:off x="7096125" y="2095500"/>
            <a:ext cx="1000125" cy="1000125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4493FF3-E39C-4F37-A905-230D686C9C64}"/>
              </a:ext>
            </a:extLst>
          </p:cNvPr>
          <p:cNvSpPr>
            <a:spLocks noGrp="1"/>
          </p:cNvSpPr>
          <p:nvPr/>
        </p:nvSpPr>
        <p:spPr>
          <a:xfrm>
            <a:off x="7143750" y="2390775"/>
            <a:ext cx="9144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centro</a:t>
            </a:r>
          </a:p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histórico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7E7C47D-3915-470C-8F03-8127FF5F5278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1905000" cy="1905000"/>
          </a:xfrm>
          <a:prstGeom prst="ellipse">
            <a:avLst/>
          </a:prstGeom>
          <a:noFill/>
          <a:ln w="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021DDED-A97E-49BE-BADD-A080967A7F19}"/>
              </a:ext>
            </a:extLst>
          </p:cNvPr>
          <p:cNvSpPr>
            <a:spLocks noGrp="1"/>
          </p:cNvSpPr>
          <p:nvPr/>
        </p:nvSpPr>
        <p:spPr>
          <a:xfrm>
            <a:off x="6238875" y="1285875"/>
            <a:ext cx="2762250" cy="2762250"/>
          </a:xfrm>
          <a:prstGeom prst="ellipse">
            <a:avLst/>
          </a:prstGeom>
          <a:noFill/>
          <a:ln w="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DA4A3BA-003E-44A6-9DB2-C3244507680F}"/>
              </a:ext>
            </a:extLst>
          </p:cNvPr>
          <p:cNvSpPr>
            <a:spLocks noGrp="1"/>
          </p:cNvSpPr>
          <p:nvPr/>
        </p:nvSpPr>
        <p:spPr>
          <a:xfrm>
            <a:off x="8763000" y="2238375"/>
            <a:ext cx="1809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SUBURBANIZACIÓN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22D19AF-4281-478F-8054-2E4D69F2B9F1}"/>
              </a:ext>
            </a:extLst>
          </p:cNvPr>
          <p:cNvSpPr>
            <a:spLocks noGrp="1"/>
          </p:cNvSpPr>
          <p:nvPr/>
        </p:nvSpPr>
        <p:spPr>
          <a:xfrm>
            <a:off x="9048750" y="3481388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dirty="0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PERIURBANIZACIÓN</a:t>
            </a:r>
          </a:p>
        </p:txBody>
      </p:sp>
      <p:sp>
        <p:nvSpPr>
          <p:cNvPr id="22" name="Conector recto 21">
            <a:extLst>
              <a:ext uri="{FF2B5EF4-FFF2-40B4-BE49-F238E27FC236}">
                <a16:creationId xmlns:a16="http://schemas.microsoft.com/office/drawing/2014/main" id="{E7C6541F-AB76-4D83-89E0-0C6C4BA6E1E7}"/>
              </a:ext>
            </a:extLst>
          </p:cNvPr>
          <p:cNvSpPr>
            <a:spLocks noGrp="1"/>
          </p:cNvSpPr>
          <p:nvPr/>
        </p:nvSpPr>
        <p:spPr>
          <a:xfrm flipV="1">
            <a:off x="8096250" y="2524124"/>
            <a:ext cx="904875" cy="66676"/>
          </a:xfrm>
          <a:prstGeom prst="line">
            <a:avLst/>
          </a:prstGeom>
          <a:ln w="5715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Conector recto 22">
            <a:extLst>
              <a:ext uri="{FF2B5EF4-FFF2-40B4-BE49-F238E27FC236}">
                <a16:creationId xmlns:a16="http://schemas.microsoft.com/office/drawing/2014/main" id="{4B389E4D-337C-4B41-9901-A0EEF2C31C20}"/>
              </a:ext>
            </a:extLst>
          </p:cNvPr>
          <p:cNvSpPr>
            <a:spLocks noGrp="1"/>
          </p:cNvSpPr>
          <p:nvPr/>
        </p:nvSpPr>
        <p:spPr>
          <a:xfrm>
            <a:off x="8096250" y="2952749"/>
            <a:ext cx="952500" cy="552447"/>
          </a:xfrm>
          <a:prstGeom prst="line">
            <a:avLst/>
          </a:prstGeom>
          <a:ln w="571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43D816F-4DD2-4498-882E-B2AA33BD413F}"/>
              </a:ext>
            </a:extLst>
          </p:cNvPr>
          <p:cNvSpPr>
            <a:spLocks noGrp="1"/>
          </p:cNvSpPr>
          <p:nvPr/>
        </p:nvSpPr>
        <p:spPr>
          <a:xfrm>
            <a:off x="7429500" y="4714875"/>
            <a:ext cx="2381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redes de transporte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898E4D6-8D60-4546-9EB4-A13DBD3C0760}"/>
              </a:ext>
            </a:extLst>
          </p:cNvPr>
          <p:cNvSpPr>
            <a:spLocks noGrp="1"/>
          </p:cNvSpPr>
          <p:nvPr/>
        </p:nvSpPr>
        <p:spPr>
          <a:xfrm>
            <a:off x="6286500" y="5143500"/>
            <a:ext cx="4476750" cy="400050"/>
          </a:xfrm>
          <a:prstGeom prst="roundRect">
            <a:avLst>
              <a:gd name="adj" fmla="val 19048"/>
            </a:avLst>
          </a:prstGeom>
          <a:solidFill>
            <a:srgbClr val="EAF2F3"/>
          </a:solidFill>
          <a:ln w="0">
            <a:solidFill>
              <a:srgbClr val="EAF2F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2018BEC-C1C2-44EC-816A-83D50B7D9B6F}"/>
              </a:ext>
            </a:extLst>
          </p:cNvPr>
          <p:cNvSpPr>
            <a:spLocks noGrp="1"/>
          </p:cNvSpPr>
          <p:nvPr/>
        </p:nvSpPr>
        <p:spPr>
          <a:xfrm>
            <a:off x="6477000" y="525780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renovación de centros · gentrificación · nuevos barrios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B0F44D43-1D3B-4365-A6AD-26202F5C416B}"/>
              </a:ext>
            </a:extLst>
          </p:cNvPr>
          <p:cNvSpPr>
            <a:spLocks noGrp="1"/>
          </p:cNvSpPr>
          <p:nvPr/>
        </p:nvSpPr>
        <p:spPr>
          <a:xfrm>
            <a:off x="662178" y="6038848"/>
            <a:ext cx="10896600" cy="409577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E9F71F4-5F67-4922-A9CC-D845095182A2}"/>
              </a:ext>
            </a:extLst>
          </p:cNvPr>
          <p:cNvSpPr>
            <a:spLocks noGrp="1"/>
          </p:cNvSpPr>
          <p:nvPr/>
        </p:nvSpPr>
        <p:spPr>
          <a:xfrm>
            <a:off x="838200" y="6038850"/>
            <a:ext cx="105156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expansión urbana exige conexiones rápidas y una planificación coordinada</a:t>
            </a:r>
          </a:p>
        </p:txBody>
      </p:sp>
    </p:spTree>
    <p:extLst>
      <p:ext uri="{BB962C8B-B14F-4D97-AF65-F5344CB8AC3E}">
        <p14:creationId xmlns:p14="http://schemas.microsoft.com/office/powerpoint/2010/main" val="185844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27">
            <a:extLst>
              <a:ext uri="{FF2B5EF4-FFF2-40B4-BE49-F238E27FC236}">
                <a16:creationId xmlns:a16="http://schemas.microsoft.com/office/drawing/2014/main" id="{30D96CF5-F7A0-4497-83B0-FB1B3F4D2B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0AC658-34A0-407F-9D67-E2665BD287B0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43888EF-8542-45FA-A6B2-8D9A0603939A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BD1676F-54FD-43A7-A894-6E7FF47F26C8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Desigualdades y problemas metropolitanos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260C88C0-206B-445C-92AA-1209BB5142A8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6FC846A2-0865-4E37-9471-F02532C1605B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DC5D178-8792-44FD-8EBA-6A738E4CD5E1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1.6 · Desigualdades, problemas y retos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9FD38CA-050F-4E8F-83A6-02CC17A6C0F9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EBB6C5-8182-4EC5-A8C0-DB33686C5A00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B702004-F337-4DBA-8D85-D5FD8BADD457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vivienda organiza la desigualdad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86BA387-E800-4F31-A83D-1478C81FB236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El precio del suelo y de la vivienda, la renta y la accesibilidad condicionan dónde puede vivir cada grupo social.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2B6AE69-6A2E-413A-825C-F42123D57815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B5D5F63-D8C9-4052-B908-BD83196F1F41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movilidad tiene costes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6CB5EDD-BEA0-422D-A04B-3F650B259D4E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dependencia del vehículo privado y los desplazamientos largos producen congestión, ruido, contaminación y pérdida de tiempo.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1041F995-7ADC-4275-AFA0-D9595B5DA44D}"/>
              </a:ext>
            </a:extLst>
          </p:cNvPr>
          <p:cNvSpPr>
            <a:spLocks noGrp="1"/>
          </p:cNvSpPr>
          <p:nvPr/>
        </p:nvSpPr>
        <p:spPr>
          <a:xfrm>
            <a:off x="6191250" y="1857375"/>
            <a:ext cx="1619250" cy="1381125"/>
          </a:xfrm>
          <a:prstGeom prst="roundRect">
            <a:avLst>
              <a:gd name="adj" fmla="val 5517"/>
            </a:avLst>
          </a:prstGeom>
          <a:solidFill>
            <a:srgbClr val="F4EBDD"/>
          </a:solidFill>
          <a:ln w="0">
            <a:solidFill>
              <a:srgbClr val="F4EBD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E6BB85D-1072-421E-B2D1-258CA8D641B4}"/>
              </a:ext>
            </a:extLst>
          </p:cNvPr>
          <p:cNvSpPr>
            <a:spLocks noGrp="1"/>
          </p:cNvSpPr>
          <p:nvPr/>
        </p:nvSpPr>
        <p:spPr>
          <a:xfrm>
            <a:off x="6429375" y="2333625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VIVIENDA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9317DEF-2D3D-4EBF-9780-CE58CD56D252}"/>
              </a:ext>
            </a:extLst>
          </p:cNvPr>
          <p:cNvSpPr>
            <a:spLocks noGrp="1"/>
          </p:cNvSpPr>
          <p:nvPr/>
        </p:nvSpPr>
        <p:spPr>
          <a:xfrm>
            <a:off x="6429375" y="2743200"/>
            <a:ext cx="1143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precio</a:t>
            </a:r>
          </a:p>
          <a:p>
            <a:pPr>
              <a:buNone/>
              <a:defRPr sz="12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segregación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3B176D3-A4F7-49F1-979C-7B0F96276C29}"/>
              </a:ext>
            </a:extLst>
          </p:cNvPr>
          <p:cNvSpPr>
            <a:spLocks noGrp="1"/>
          </p:cNvSpPr>
          <p:nvPr/>
        </p:nvSpPr>
        <p:spPr>
          <a:xfrm>
            <a:off x="8286750" y="1857375"/>
            <a:ext cx="1619250" cy="1381125"/>
          </a:xfrm>
          <a:prstGeom prst="roundRect">
            <a:avLst>
              <a:gd name="adj" fmla="val 5517"/>
            </a:avLst>
          </a:prstGeom>
          <a:solidFill>
            <a:srgbClr val="EEEAF3"/>
          </a:solidFill>
          <a:ln w="0">
            <a:solidFill>
              <a:srgbClr val="EEEAF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49DD666-2B59-4F19-980A-30BB7742E815}"/>
              </a:ext>
            </a:extLst>
          </p:cNvPr>
          <p:cNvSpPr>
            <a:spLocks noGrp="1"/>
          </p:cNvSpPr>
          <p:nvPr/>
        </p:nvSpPr>
        <p:spPr>
          <a:xfrm>
            <a:off x="8524875" y="2333625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rPr>
              <a:t>TRÁFICO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BA28A48F-987B-4621-AFE1-7760D72552F7}"/>
              </a:ext>
            </a:extLst>
          </p:cNvPr>
          <p:cNvSpPr>
            <a:spLocks noGrp="1"/>
          </p:cNvSpPr>
          <p:nvPr/>
        </p:nvSpPr>
        <p:spPr>
          <a:xfrm>
            <a:off x="8382000" y="2743200"/>
            <a:ext cx="1476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atascos</a:t>
            </a:r>
          </a:p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contaminación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07330A39-0F11-4CF0-B524-802BCE9001D2}"/>
              </a:ext>
            </a:extLst>
          </p:cNvPr>
          <p:cNvSpPr>
            <a:spLocks noGrp="1"/>
          </p:cNvSpPr>
          <p:nvPr/>
        </p:nvSpPr>
        <p:spPr>
          <a:xfrm>
            <a:off x="7239000" y="3857625"/>
            <a:ext cx="1619250" cy="1381125"/>
          </a:xfrm>
          <a:prstGeom prst="roundRect">
            <a:avLst>
              <a:gd name="adj" fmla="val 5517"/>
            </a:avLst>
          </a:prstGeom>
          <a:solidFill>
            <a:srgbClr val="E9F0E8"/>
          </a:solidFill>
          <a:ln w="0">
            <a:solidFill>
              <a:srgbClr val="E9F0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DAB3645-E6E0-421A-9BB1-7FBA2E3C4983}"/>
              </a:ext>
            </a:extLst>
          </p:cNvPr>
          <p:cNvSpPr>
            <a:spLocks noGrp="1"/>
          </p:cNvSpPr>
          <p:nvPr/>
        </p:nvSpPr>
        <p:spPr>
          <a:xfrm>
            <a:off x="7477125" y="4333875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SUELO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B38FAD7-1AE2-4E28-BD12-976CE98774BD}"/>
              </a:ext>
            </a:extLst>
          </p:cNvPr>
          <p:cNvSpPr>
            <a:spLocks noGrp="1"/>
          </p:cNvSpPr>
          <p:nvPr/>
        </p:nvSpPr>
        <p:spPr>
          <a:xfrm>
            <a:off x="7334250" y="4743450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expansión</a:t>
            </a:r>
          </a:p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infraestructuras</a:t>
            </a:r>
          </a:p>
        </p:txBody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5F816103-7345-438B-8848-E3719BD0F9A2}"/>
              </a:ext>
            </a:extLst>
          </p:cNvPr>
          <p:cNvSpPr>
            <a:spLocks noGrp="1"/>
          </p:cNvSpPr>
          <p:nvPr/>
        </p:nvSpPr>
        <p:spPr>
          <a:xfrm>
            <a:off x="7000875" y="3238500"/>
            <a:ext cx="666750" cy="619125"/>
          </a:xfrm>
          <a:prstGeom prst="line">
            <a:avLst/>
          </a:prstGeom>
          <a:ln w="3810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Conector recto 24">
            <a:extLst>
              <a:ext uri="{FF2B5EF4-FFF2-40B4-BE49-F238E27FC236}">
                <a16:creationId xmlns:a16="http://schemas.microsoft.com/office/drawing/2014/main" id="{28D2FB18-2030-4A06-B552-3B53403168A6}"/>
              </a:ext>
            </a:extLst>
          </p:cNvPr>
          <p:cNvSpPr>
            <a:spLocks noGrp="1"/>
          </p:cNvSpPr>
          <p:nvPr/>
        </p:nvSpPr>
        <p:spPr>
          <a:xfrm flipH="1">
            <a:off x="8143875" y="3238500"/>
            <a:ext cx="285751" cy="628649"/>
          </a:xfrm>
          <a:prstGeom prst="line">
            <a:avLst/>
          </a:prstGeom>
          <a:ln w="3810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087F9C59-82D9-4AA7-9067-AA1E86665DDB}"/>
              </a:ext>
            </a:extLst>
          </p:cNvPr>
          <p:cNvSpPr>
            <a:spLocks noGrp="1"/>
          </p:cNvSpPr>
          <p:nvPr/>
        </p:nvSpPr>
        <p:spPr>
          <a:xfrm>
            <a:off x="647700" y="5962650"/>
            <a:ext cx="10896600" cy="552450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8B4B900-76D8-4DBC-9C0F-D6FFD2519B0B}"/>
              </a:ext>
            </a:extLst>
          </p:cNvPr>
          <p:cNvSpPr>
            <a:spLocks noGrp="1"/>
          </p:cNvSpPr>
          <p:nvPr/>
        </p:nvSpPr>
        <p:spPr>
          <a:xfrm>
            <a:off x="838200" y="6076951"/>
            <a:ext cx="10515600" cy="533399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Una metrópoli dinámica puede producir riqueza y desigualdad al mismo tiempo</a:t>
            </a:r>
          </a:p>
        </p:txBody>
      </p:sp>
    </p:spTree>
    <p:extLst>
      <p:ext uri="{BB962C8B-B14F-4D97-AF65-F5344CB8AC3E}">
        <p14:creationId xmlns:p14="http://schemas.microsoft.com/office/powerpoint/2010/main" val="29932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AABF2B0D-6826-47AD-9188-AAFB291182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557555F-601A-4A57-852E-636B6F2F6921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D660510-A729-4488-AF2F-BE4CEB9F74AF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559CE0E-5714-4C52-84DF-22489B4C316A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Retos y respuestas urbanas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507EB5BA-3136-4D10-AE4A-BBCDAB7BF135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771D64C1-BCB7-454C-BAAD-56A6CCC82C8A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0BF3144-1FAE-43B4-8B75-BDDD4D055085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1.6 · Desigualdades, problemas y retos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FBE3261-3EA9-43AE-AC8B-6F637908B7C4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56DE4F9-5695-413A-956A-1CC4ABAC62E8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FECA7CC-5B2B-4070-A38C-9FC8E55ABBB5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Transporte público y movilidad activa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5E5BFE9-5276-4BCC-8A06-D9F8C3F9364F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Ferrocarril, tranvía, metro, autobuses eléctricos, bicicleta y desplazamientos a pie reducen la dependencia del automóvil.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83C9498-BCC9-44B1-AA94-76D9B8FF7D74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DC93D39-46CD-4FEB-B94E-6F14E1B5E12B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Planificación más equilibrada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3BF31D2-85CD-41D4-88DA-B58133F011A5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ciudad necesita vivienda accesible, servicios próximos, rehabilitación y coordinación entre municipios para limitar la expansión desordenada.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C199EA8-D94B-4945-A246-0A6FC27CD37F}"/>
              </a:ext>
            </a:extLst>
          </p:cNvPr>
          <p:cNvSpPr>
            <a:spLocks noGrp="1"/>
          </p:cNvSpPr>
          <p:nvPr/>
        </p:nvSpPr>
        <p:spPr>
          <a:xfrm>
            <a:off x="6191250" y="2286000"/>
            <a:ext cx="1095375" cy="1095375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2D0A72D-979D-432E-85C1-CCE319BF1D01}"/>
              </a:ext>
            </a:extLst>
          </p:cNvPr>
          <p:cNvSpPr>
            <a:spLocks noGrp="1"/>
          </p:cNvSpPr>
          <p:nvPr/>
        </p:nvSpPr>
        <p:spPr>
          <a:xfrm>
            <a:off x="6238875" y="2571750"/>
            <a:ext cx="1000125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TRANSPORTE</a:t>
            </a:r>
          </a:p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PÚBLICO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D4DB32B1-48DC-4665-A9F5-B378FC2DF43B}"/>
              </a:ext>
            </a:extLst>
          </p:cNvPr>
          <p:cNvSpPr>
            <a:spLocks noGrp="1"/>
          </p:cNvSpPr>
          <p:nvPr/>
        </p:nvSpPr>
        <p:spPr>
          <a:xfrm>
            <a:off x="8096250" y="2286000"/>
            <a:ext cx="1095375" cy="1095375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618932B-C501-4072-A07F-8D5821902B7D}"/>
              </a:ext>
            </a:extLst>
          </p:cNvPr>
          <p:cNvSpPr>
            <a:spLocks noGrp="1"/>
          </p:cNvSpPr>
          <p:nvPr/>
        </p:nvSpPr>
        <p:spPr>
          <a:xfrm>
            <a:off x="8143875" y="2571750"/>
            <a:ext cx="1000125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BICICLETA</a:t>
            </a:r>
          </a:p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Y A PIE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E27176B-55F9-40F4-82A2-17E75307B1ED}"/>
              </a:ext>
            </a:extLst>
          </p:cNvPr>
          <p:cNvSpPr>
            <a:spLocks noGrp="1"/>
          </p:cNvSpPr>
          <p:nvPr/>
        </p:nvSpPr>
        <p:spPr>
          <a:xfrm>
            <a:off x="7143750" y="4000500"/>
            <a:ext cx="1095375" cy="1095375"/>
          </a:xfrm>
          <a:prstGeom prst="ellipse">
            <a:avLst/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67CCFF3-30EC-4318-AB29-D95AB42D0A6E}"/>
              </a:ext>
            </a:extLst>
          </p:cNvPr>
          <p:cNvSpPr>
            <a:spLocks noGrp="1"/>
          </p:cNvSpPr>
          <p:nvPr/>
        </p:nvSpPr>
        <p:spPr>
          <a:xfrm>
            <a:off x="7162800" y="4267200"/>
            <a:ext cx="1047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BARRIOS</a:t>
            </a:r>
          </a:p>
          <a:p>
            <a:pPr>
              <a:buNone/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EQUILIBRADOS</a:t>
            </a:r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AA4DF1BE-40E4-4911-8ED7-CFBF138F07E8}"/>
              </a:ext>
            </a:extLst>
          </p:cNvPr>
          <p:cNvSpPr>
            <a:spLocks noGrp="1"/>
          </p:cNvSpPr>
          <p:nvPr/>
        </p:nvSpPr>
        <p:spPr>
          <a:xfrm>
            <a:off x="7068312" y="3272219"/>
            <a:ext cx="551688" cy="728281"/>
          </a:xfrm>
          <a:prstGeom prst="line">
            <a:avLst/>
          </a:prstGeom>
          <a:ln w="3810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Conector recto 21">
            <a:extLst>
              <a:ext uri="{FF2B5EF4-FFF2-40B4-BE49-F238E27FC236}">
                <a16:creationId xmlns:a16="http://schemas.microsoft.com/office/drawing/2014/main" id="{C33E84F3-A968-43F0-AC29-CF4B95E6F096}"/>
              </a:ext>
            </a:extLst>
          </p:cNvPr>
          <p:cNvSpPr>
            <a:spLocks noGrp="1"/>
          </p:cNvSpPr>
          <p:nvPr/>
        </p:nvSpPr>
        <p:spPr>
          <a:xfrm flipH="1">
            <a:off x="7686675" y="3086100"/>
            <a:ext cx="457200" cy="923925"/>
          </a:xfrm>
          <a:prstGeom prst="line">
            <a:avLst/>
          </a:prstGeom>
          <a:ln w="3810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A4BC827-1A09-4858-995A-53C8CCCA5715}"/>
              </a:ext>
            </a:extLst>
          </p:cNvPr>
          <p:cNvSpPr>
            <a:spLocks noGrp="1"/>
          </p:cNvSpPr>
          <p:nvPr/>
        </p:nvSpPr>
        <p:spPr>
          <a:xfrm>
            <a:off x="6191250" y="5286375"/>
            <a:ext cx="4095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METRÓPOLIS MÁS SOSTENIBLE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1229BF28-5208-4C52-B0EC-2D6A9D90888A}"/>
              </a:ext>
            </a:extLst>
          </p:cNvPr>
          <p:cNvSpPr>
            <a:spLocks noGrp="1"/>
          </p:cNvSpPr>
          <p:nvPr/>
        </p:nvSpPr>
        <p:spPr>
          <a:xfrm>
            <a:off x="723900" y="5958268"/>
            <a:ext cx="10896600" cy="580263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B7A47D2-216A-43FF-AB2D-998192412DBE}"/>
              </a:ext>
            </a:extLst>
          </p:cNvPr>
          <p:cNvSpPr>
            <a:spLocks noGrp="1"/>
          </p:cNvSpPr>
          <p:nvPr/>
        </p:nvSpPr>
        <p:spPr>
          <a:xfrm>
            <a:off x="933450" y="6019798"/>
            <a:ext cx="10515600" cy="13335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Planificar = reducir desigualdades + mejorar movilidad + proteger el medio</a:t>
            </a:r>
          </a:p>
        </p:txBody>
      </p:sp>
    </p:spTree>
    <p:extLst>
      <p:ext uri="{BB962C8B-B14F-4D97-AF65-F5344CB8AC3E}">
        <p14:creationId xmlns:p14="http://schemas.microsoft.com/office/powerpoint/2010/main" val="63831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>
            <a:extLst>
              <a:ext uri="{FF2B5EF4-FFF2-40B4-BE49-F238E27FC236}">
                <a16:creationId xmlns:a16="http://schemas.microsoft.com/office/drawing/2014/main" id="{35F0F721-92B3-4C0C-9ABA-A666A93BDF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EB2A21E-B06E-45B5-A868-022B03C7D90D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EA6B222-1596-4314-8C5F-F24D5B0A4704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73F8964-EE22-41CA-A080-D8BA1AD53377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Madrid: de capital a metrópoli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DDA696D8-DE97-459F-9D8E-8F4F5DB50502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E6372565-D6BA-45CB-A968-492EC87C13D7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DE9E0E4-3576-4EA0-9C71-B07AD269021E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1.7A · Madrid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60B3BA5-815A-4D0F-A99C-2BBEC632A8E2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2EF8FD9-761B-4E64-BA2C-EEA6F59B8928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7F4142A-3AD2-4D9A-A507-2B012187EB9E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Una historia de crecimiento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E67D398-8E45-4D41-9581-D7CCD28B3DF1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Mayrit nació en época andalusí. Madrid es capital desde 1561, creció con el siglo XIX y se expandió intensamente con el éxodo rural de los años sesenta y setenta.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5EF55FD-1193-4B24-9B40-A70897FFFA41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CA6CA0F-1785-401C-8F58-14D37ED8BFF6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primera metrópoli nacional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2E683C4-C46C-4D2E-8A93-2441B25DCFEA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capitalidad concentra instituciones, empresas, empleo cualificado, universidades, servicios avanzados y conexiones nacionales e internacionales.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3FA95BB0-2BE3-40D3-8383-D9136E4FAD17}"/>
              </a:ext>
            </a:extLst>
          </p:cNvPr>
          <p:cNvSpPr>
            <a:spLocks noGrp="1"/>
          </p:cNvSpPr>
          <p:nvPr/>
        </p:nvSpPr>
        <p:spPr>
          <a:xfrm>
            <a:off x="6191250" y="3143250"/>
            <a:ext cx="4572000" cy="0"/>
          </a:xfrm>
          <a:prstGeom prst="line">
            <a:avLst/>
          </a:prstGeom>
          <a:ln w="47625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E146870-A763-4DBC-89BA-698337645F12}"/>
              </a:ext>
            </a:extLst>
          </p:cNvPr>
          <p:cNvSpPr>
            <a:spLocks noGrp="1"/>
          </p:cNvSpPr>
          <p:nvPr/>
        </p:nvSpPr>
        <p:spPr>
          <a:xfrm>
            <a:off x="6191250" y="2905125"/>
            <a:ext cx="476250" cy="476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A14A004-1A2F-49C5-9ECC-6104E5A23958}"/>
              </a:ext>
            </a:extLst>
          </p:cNvPr>
          <p:cNvSpPr>
            <a:spLocks noGrp="1"/>
          </p:cNvSpPr>
          <p:nvPr/>
        </p:nvSpPr>
        <p:spPr>
          <a:xfrm>
            <a:off x="6143625" y="303847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IX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5170FB3-B1D8-4587-BE1C-C96885ED922D}"/>
              </a:ext>
            </a:extLst>
          </p:cNvPr>
          <p:cNvSpPr>
            <a:spLocks noGrp="1"/>
          </p:cNvSpPr>
          <p:nvPr/>
        </p:nvSpPr>
        <p:spPr>
          <a:xfrm>
            <a:off x="5924550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Mayrit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93A2F999-CA44-49F5-98AF-6A28AB72674F}"/>
              </a:ext>
            </a:extLst>
          </p:cNvPr>
          <p:cNvSpPr>
            <a:spLocks noGrp="1"/>
          </p:cNvSpPr>
          <p:nvPr/>
        </p:nvSpPr>
        <p:spPr>
          <a:xfrm>
            <a:off x="7334250" y="2905125"/>
            <a:ext cx="476250" cy="476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4CB50DB-17B8-4C13-97D7-ED086C986970}"/>
              </a:ext>
            </a:extLst>
          </p:cNvPr>
          <p:cNvSpPr>
            <a:spLocks noGrp="1"/>
          </p:cNvSpPr>
          <p:nvPr/>
        </p:nvSpPr>
        <p:spPr>
          <a:xfrm>
            <a:off x="7286625" y="303847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1561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B7BFE45-AE78-486D-ACD8-526384B08B51}"/>
              </a:ext>
            </a:extLst>
          </p:cNvPr>
          <p:cNvSpPr>
            <a:spLocks noGrp="1"/>
          </p:cNvSpPr>
          <p:nvPr/>
        </p:nvSpPr>
        <p:spPr>
          <a:xfrm>
            <a:off x="7067550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capital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1304550-CA7F-4B71-B068-21152BEAA219}"/>
              </a:ext>
            </a:extLst>
          </p:cNvPr>
          <p:cNvSpPr>
            <a:spLocks noGrp="1"/>
          </p:cNvSpPr>
          <p:nvPr/>
        </p:nvSpPr>
        <p:spPr>
          <a:xfrm>
            <a:off x="8524875" y="2905125"/>
            <a:ext cx="476250" cy="476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0EBAAAD-2443-41CF-B42C-80B22B922FB6}"/>
              </a:ext>
            </a:extLst>
          </p:cNvPr>
          <p:cNvSpPr>
            <a:spLocks noGrp="1"/>
          </p:cNvSpPr>
          <p:nvPr/>
        </p:nvSpPr>
        <p:spPr>
          <a:xfrm>
            <a:off x="8477250" y="303847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XIX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E1223F0-27E7-4F32-AA8D-B4ACE27EB10B}"/>
              </a:ext>
            </a:extLst>
          </p:cNvPr>
          <p:cNvSpPr>
            <a:spLocks noGrp="1"/>
          </p:cNvSpPr>
          <p:nvPr/>
        </p:nvSpPr>
        <p:spPr>
          <a:xfrm>
            <a:off x="8258175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ensanche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41B10E9B-EDB1-4756-B16F-53610979B210}"/>
              </a:ext>
            </a:extLst>
          </p:cNvPr>
          <p:cNvSpPr>
            <a:spLocks noGrp="1"/>
          </p:cNvSpPr>
          <p:nvPr/>
        </p:nvSpPr>
        <p:spPr>
          <a:xfrm>
            <a:off x="9667875" y="2905125"/>
            <a:ext cx="476250" cy="476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F0F5BBEA-E29E-40A4-9EAF-F6C4277DF03A}"/>
              </a:ext>
            </a:extLst>
          </p:cNvPr>
          <p:cNvSpPr>
            <a:spLocks noGrp="1"/>
          </p:cNvSpPr>
          <p:nvPr/>
        </p:nvSpPr>
        <p:spPr>
          <a:xfrm>
            <a:off x="9620250" y="303847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60-70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91DA859-CFBD-4AA8-B988-908FF488A4CA}"/>
              </a:ext>
            </a:extLst>
          </p:cNvPr>
          <p:cNvSpPr>
            <a:spLocks noGrp="1"/>
          </p:cNvSpPr>
          <p:nvPr/>
        </p:nvSpPr>
        <p:spPr>
          <a:xfrm>
            <a:off x="9401175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éxodo rural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086A1D9-D578-420C-9790-5E076E2B2011}"/>
              </a:ext>
            </a:extLst>
          </p:cNvPr>
          <p:cNvSpPr>
            <a:spLocks noGrp="1"/>
          </p:cNvSpPr>
          <p:nvPr/>
        </p:nvSpPr>
        <p:spPr>
          <a:xfrm>
            <a:off x="10763250" y="2905125"/>
            <a:ext cx="476250" cy="476250"/>
          </a:xfrm>
          <a:prstGeom prst="ellipse">
            <a:avLst/>
          </a:prstGeom>
          <a:solidFill>
            <a:srgbClr val="C98548"/>
          </a:solidFill>
          <a:ln w="0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C99E5182-BCCA-4E7B-8A6C-0CF375D29214}"/>
              </a:ext>
            </a:extLst>
          </p:cNvPr>
          <p:cNvSpPr>
            <a:spLocks noGrp="1"/>
          </p:cNvSpPr>
          <p:nvPr/>
        </p:nvSpPr>
        <p:spPr>
          <a:xfrm>
            <a:off x="10715625" y="303847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HOY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51B02C1-3F07-4B03-8EB3-CBDC77BA824D}"/>
              </a:ext>
            </a:extLst>
          </p:cNvPr>
          <p:cNvSpPr>
            <a:spLocks noGrp="1"/>
          </p:cNvSpPr>
          <p:nvPr/>
        </p:nvSpPr>
        <p:spPr>
          <a:xfrm>
            <a:off x="10496550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metrópoli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46AFCEC4-B0CD-433F-BED3-FFDC1C15D893}"/>
              </a:ext>
            </a:extLst>
          </p:cNvPr>
          <p:cNvSpPr>
            <a:spLocks noGrp="1"/>
          </p:cNvSpPr>
          <p:nvPr/>
        </p:nvSpPr>
        <p:spPr>
          <a:xfrm>
            <a:off x="6191250" y="44767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capitalidad + crecimiento urbano + funciones de dirección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B6724CB1-BA1F-41FC-9BB9-EFD4989F03C6}"/>
              </a:ext>
            </a:extLst>
          </p:cNvPr>
          <p:cNvSpPr>
            <a:spLocks noGrp="1"/>
          </p:cNvSpPr>
          <p:nvPr/>
        </p:nvSpPr>
        <p:spPr>
          <a:xfrm>
            <a:off x="647700" y="5972173"/>
            <a:ext cx="10896600" cy="485775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5E845E1-3597-40F7-BA88-0C61EF076F7C}"/>
              </a:ext>
            </a:extLst>
          </p:cNvPr>
          <p:cNvSpPr>
            <a:spLocks noGrp="1"/>
          </p:cNvSpPr>
          <p:nvPr/>
        </p:nvSpPr>
        <p:spPr>
          <a:xfrm>
            <a:off x="843915" y="6076188"/>
            <a:ext cx="105156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Madrid se convierte en metrópoli nacional por la combinación de capitalidad y concentración de funciones</a:t>
            </a:r>
          </a:p>
        </p:txBody>
      </p:sp>
    </p:spTree>
    <p:extLst>
      <p:ext uri="{BB962C8B-B14F-4D97-AF65-F5344CB8AC3E}">
        <p14:creationId xmlns:p14="http://schemas.microsoft.com/office/powerpoint/2010/main" val="49757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0DB16F53-573D-445F-9A6C-A1275A6A51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446B571-3889-42A7-AB6A-E0606818E96E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A39EA4A-B18C-42C1-9AD7-8767F8B80DC1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596F870-CAB5-47CD-B163-AEC2392AEE1E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Madrid: funciones, red y contradicciones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306B6BA2-F22F-4901-AF61-8845D1FAA955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CDC32630-D1D7-4420-B475-61C0CC5CDCB7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AFD8B12-29FE-44E8-B23B-42C495113285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1.7A · Madrid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1EACEDE-66EE-4320-AD2E-13F6BD498AAB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653A06-BC42-4798-90C3-B7227A4CF1F6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DBEEBBD-1779-43F0-B01A-D2927874DCD8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 puente internacional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7B11E5F-E34D-453D-A9C9-3ED474E60D1E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Madrid es un nudo de comunicaciones entre Europa, América Latina y el Magreb. Tiene proyección internacional, aunque ocupa una posición inferior a París y Londres.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74E3E8C-07A7-4EF8-B031-99F3D20E5988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AC34396-3CA5-4F80-B07C-985CF05CAA2B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Una corona metropolitana extensa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38F7F2C-5DCA-4C10-B451-F44617781B93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Móstoles, Alcorcón, Parla, Pinto, Tres Cantos o Collado Villalba participan en flujos diarios de trabajo, estudio y consumo. El principal problema actual es la vivienda.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10C8DE8D-3465-4045-9DDE-D4DD7FFFB9E3}"/>
              </a:ext>
            </a:extLst>
          </p:cNvPr>
          <p:cNvSpPr>
            <a:spLocks noGrp="1"/>
          </p:cNvSpPr>
          <p:nvPr/>
        </p:nvSpPr>
        <p:spPr>
          <a:xfrm>
            <a:off x="7953375" y="2857500"/>
            <a:ext cx="1143000" cy="1143000"/>
          </a:xfrm>
          <a:prstGeom prst="ellipse">
            <a:avLst/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47CA875-C322-4D93-9A61-67590C65696F}"/>
              </a:ext>
            </a:extLst>
          </p:cNvPr>
          <p:cNvSpPr>
            <a:spLocks noGrp="1"/>
          </p:cNvSpPr>
          <p:nvPr/>
        </p:nvSpPr>
        <p:spPr>
          <a:xfrm>
            <a:off x="8039100" y="3238500"/>
            <a:ext cx="9715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MADRID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ABDB308-5BCF-4305-8B00-DEE51951E4CB}"/>
              </a:ext>
            </a:extLst>
          </p:cNvPr>
          <p:cNvSpPr>
            <a:spLocks noGrp="1"/>
          </p:cNvSpPr>
          <p:nvPr/>
        </p:nvSpPr>
        <p:spPr>
          <a:xfrm>
            <a:off x="7048500" y="1952625"/>
            <a:ext cx="2952750" cy="2952750"/>
          </a:xfrm>
          <a:prstGeom prst="ellipse">
            <a:avLst/>
          </a:prstGeom>
          <a:noFill/>
          <a:ln w="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22CAC9B3-ABC6-4837-9D51-2A098DFE8252}"/>
              </a:ext>
            </a:extLst>
          </p:cNvPr>
          <p:cNvSpPr>
            <a:spLocks noGrp="1"/>
          </p:cNvSpPr>
          <p:nvPr/>
        </p:nvSpPr>
        <p:spPr>
          <a:xfrm>
            <a:off x="6477000" y="1381125"/>
            <a:ext cx="4095750" cy="4095750"/>
          </a:xfrm>
          <a:prstGeom prst="ellipse">
            <a:avLst/>
          </a:prstGeom>
          <a:noFill/>
          <a:ln w="0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6EC9BAF-A588-4D9F-8460-A11F0152E3D1}"/>
              </a:ext>
            </a:extLst>
          </p:cNvPr>
          <p:cNvSpPr>
            <a:spLocks noGrp="1"/>
          </p:cNvSpPr>
          <p:nvPr/>
        </p:nvSpPr>
        <p:spPr>
          <a:xfrm>
            <a:off x="6286500" y="1714500"/>
            <a:ext cx="1143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EUROPA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5D75656-D5D5-46AD-823E-4FD005191A54}"/>
              </a:ext>
            </a:extLst>
          </p:cNvPr>
          <p:cNvSpPr>
            <a:spLocks noGrp="1"/>
          </p:cNvSpPr>
          <p:nvPr/>
        </p:nvSpPr>
        <p:spPr>
          <a:xfrm>
            <a:off x="9667875" y="2381250"/>
            <a:ext cx="11430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AMÉRICA</a:t>
            </a:r>
          </a:p>
          <a:p>
            <a:pPr>
              <a:buNone/>
              <a:def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LATINA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294920D-B573-4DB1-B9E1-A660CE9466B3}"/>
              </a:ext>
            </a:extLst>
          </p:cNvPr>
          <p:cNvSpPr>
            <a:spLocks noGrp="1"/>
          </p:cNvSpPr>
          <p:nvPr/>
        </p:nvSpPr>
        <p:spPr>
          <a:xfrm>
            <a:off x="6572250" y="4810125"/>
            <a:ext cx="1143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rPr>
              <a:t>MAGREB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8F10B71-D326-418F-87E2-DD503C8C43C4}"/>
              </a:ext>
            </a:extLst>
          </p:cNvPr>
          <p:cNvSpPr>
            <a:spLocks noGrp="1"/>
          </p:cNvSpPr>
          <p:nvPr/>
        </p:nvSpPr>
        <p:spPr>
          <a:xfrm>
            <a:off x="7191375" y="5286375"/>
            <a:ext cx="3143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vivienda cara · segregación · desplazamientos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4020A1E8-3825-4EC2-9661-BE1AA1540746}"/>
              </a:ext>
            </a:extLst>
          </p:cNvPr>
          <p:cNvSpPr>
            <a:spLocks noGrp="1"/>
          </p:cNvSpPr>
          <p:nvPr/>
        </p:nvSpPr>
        <p:spPr>
          <a:xfrm>
            <a:off x="628650" y="5981699"/>
            <a:ext cx="10896600" cy="476248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6F1F19E-8410-48FF-8B54-5FB60024EF09}"/>
              </a:ext>
            </a:extLst>
          </p:cNvPr>
          <p:cNvSpPr>
            <a:spLocks noGrp="1"/>
          </p:cNvSpPr>
          <p:nvPr/>
        </p:nvSpPr>
        <p:spPr>
          <a:xfrm>
            <a:off x="838200" y="5553076"/>
            <a:ext cx="10515600" cy="84772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gran metrópoli genera oportunidades, pero también presión sobre la vivienda y el territorio</a:t>
            </a:r>
          </a:p>
        </p:txBody>
      </p:sp>
    </p:spTree>
    <p:extLst>
      <p:ext uri="{BB962C8B-B14F-4D97-AF65-F5344CB8AC3E}">
        <p14:creationId xmlns:p14="http://schemas.microsoft.com/office/powerpoint/2010/main" val="205578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>
            <a:extLst>
              <a:ext uri="{FF2B5EF4-FFF2-40B4-BE49-F238E27FC236}">
                <a16:creationId xmlns:a16="http://schemas.microsoft.com/office/drawing/2014/main" id="{6D0CBC27-5FB5-4B32-A40D-8E201D0EA2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7CA8874-67F7-477D-AF76-BF3C88410A5C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C6378B3-F682-4483-9DBD-127D6E83DC1B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3538907-4203-4629-BB6C-208839003FD6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Barcelona: industria y Mediterráneo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01A3A643-4334-4571-801D-ECB902DD417C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CF760712-10B4-4900-A12C-B0650689FD21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1653339-AA1C-4AC7-82BD-940DF79DBA00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1.7B · Barcelona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6EBF357-5678-4FB5-8CB1-178B08DDAF9D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EC75CB7-7EA8-4406-B564-90D026CD6D66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6DEC9DB-A85E-4617-AB8D-4D2EC31A8A9D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Una ciudad mediterránea con larga historia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01ED73D-25B4-47A0-9C27-F8A1A6F35ECE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De Barcino romana a la Corona de Aragón, Barcelona se vinculó al comercio y a la expansión mediterránea. Su relación con el mundo clásico es sobre todo ibérica y romana.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3157DEF-0D4A-468B-A71E-E030B38A8C55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819189E-7916-437C-BCBA-ABF03996D123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gran ciudad industrial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245363E-2470-4CE7-B86F-7BE5CD9F627F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El textil, la burguesía, la Renaixença, el ensanche de Cerdà y el Modernisme dieron forma a la Barcelona del siglo XIX. Zona Franca, SEAT y los Juegos de 1992 impulsaron su transformación posterior.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AD3CE9B0-3B7F-485C-AED8-B48218960A95}"/>
              </a:ext>
            </a:extLst>
          </p:cNvPr>
          <p:cNvSpPr>
            <a:spLocks noGrp="1"/>
          </p:cNvSpPr>
          <p:nvPr/>
        </p:nvSpPr>
        <p:spPr>
          <a:xfrm>
            <a:off x="6191250" y="3143250"/>
            <a:ext cx="4572000" cy="0"/>
          </a:xfrm>
          <a:prstGeom prst="line">
            <a:avLst/>
          </a:prstGeom>
          <a:ln w="47625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461233A-51BB-4F1A-B246-0A471A195923}"/>
              </a:ext>
            </a:extLst>
          </p:cNvPr>
          <p:cNvSpPr>
            <a:spLocks noGrp="1"/>
          </p:cNvSpPr>
          <p:nvPr/>
        </p:nvSpPr>
        <p:spPr>
          <a:xfrm>
            <a:off x="6191250" y="2905125"/>
            <a:ext cx="476250" cy="47625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B41EC54-45FB-4C6F-98D1-842A69EB9FEF}"/>
              </a:ext>
            </a:extLst>
          </p:cNvPr>
          <p:cNvSpPr>
            <a:spLocks noGrp="1"/>
          </p:cNvSpPr>
          <p:nvPr/>
        </p:nvSpPr>
        <p:spPr>
          <a:xfrm>
            <a:off x="6191250" y="3038475"/>
            <a:ext cx="4762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638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38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Barcino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C0341BF-AAF2-4C4C-8D7A-FF33206AD202}"/>
              </a:ext>
            </a:extLst>
          </p:cNvPr>
          <p:cNvSpPr>
            <a:spLocks noGrp="1"/>
          </p:cNvSpPr>
          <p:nvPr/>
        </p:nvSpPr>
        <p:spPr>
          <a:xfrm>
            <a:off x="5857875" y="3524250"/>
            <a:ext cx="1143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Mediterráneo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74F02D0-4412-4A53-A97E-CE27CD93C965}"/>
              </a:ext>
            </a:extLst>
          </p:cNvPr>
          <p:cNvSpPr>
            <a:spLocks noGrp="1"/>
          </p:cNvSpPr>
          <p:nvPr/>
        </p:nvSpPr>
        <p:spPr>
          <a:xfrm>
            <a:off x="7381875" y="2905125"/>
            <a:ext cx="476250" cy="47625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E12429D-F6E9-40E2-836E-0E007C2B1E75}"/>
              </a:ext>
            </a:extLst>
          </p:cNvPr>
          <p:cNvSpPr>
            <a:spLocks noGrp="1"/>
          </p:cNvSpPr>
          <p:nvPr/>
        </p:nvSpPr>
        <p:spPr>
          <a:xfrm>
            <a:off x="7315200" y="3038475"/>
            <a:ext cx="6096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XIX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0448405-A347-4930-87F5-AC852B4A546D}"/>
              </a:ext>
            </a:extLst>
          </p:cNvPr>
          <p:cNvSpPr>
            <a:spLocks noGrp="1"/>
          </p:cNvSpPr>
          <p:nvPr/>
        </p:nvSpPr>
        <p:spPr>
          <a:xfrm>
            <a:off x="7115175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textil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6FE287AA-8100-43F5-B10D-497A82F1555F}"/>
              </a:ext>
            </a:extLst>
          </p:cNvPr>
          <p:cNvSpPr>
            <a:spLocks noGrp="1"/>
          </p:cNvSpPr>
          <p:nvPr/>
        </p:nvSpPr>
        <p:spPr>
          <a:xfrm>
            <a:off x="8524875" y="2905125"/>
            <a:ext cx="476250" cy="47625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B8BB585-CCF4-4DEF-8785-593C2740D803}"/>
              </a:ext>
            </a:extLst>
          </p:cNvPr>
          <p:cNvSpPr>
            <a:spLocks noGrp="1"/>
          </p:cNvSpPr>
          <p:nvPr/>
        </p:nvSpPr>
        <p:spPr>
          <a:xfrm>
            <a:off x="8458200" y="3038475"/>
            <a:ext cx="6096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Cerdà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ADFFB0E-6A9C-42D4-A4C1-88DDEEE90EA9}"/>
              </a:ext>
            </a:extLst>
          </p:cNvPr>
          <p:cNvSpPr>
            <a:spLocks noGrp="1"/>
          </p:cNvSpPr>
          <p:nvPr/>
        </p:nvSpPr>
        <p:spPr>
          <a:xfrm>
            <a:off x="8258175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Eixample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60FCDE32-1A0C-4B86-A509-294212519A8A}"/>
              </a:ext>
            </a:extLst>
          </p:cNvPr>
          <p:cNvSpPr>
            <a:spLocks noGrp="1"/>
          </p:cNvSpPr>
          <p:nvPr/>
        </p:nvSpPr>
        <p:spPr>
          <a:xfrm>
            <a:off x="9667875" y="2905125"/>
            <a:ext cx="476250" cy="47625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AB7EBD67-9BE5-49AE-8DA5-FEC8EFA44BD8}"/>
              </a:ext>
            </a:extLst>
          </p:cNvPr>
          <p:cNvSpPr>
            <a:spLocks noGrp="1"/>
          </p:cNvSpPr>
          <p:nvPr/>
        </p:nvSpPr>
        <p:spPr>
          <a:xfrm>
            <a:off x="9601200" y="3038475"/>
            <a:ext cx="6096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SEAT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3B97080-E145-4EA5-9226-BBF809C1D24A}"/>
              </a:ext>
            </a:extLst>
          </p:cNvPr>
          <p:cNvSpPr>
            <a:spLocks noGrp="1"/>
          </p:cNvSpPr>
          <p:nvPr/>
        </p:nvSpPr>
        <p:spPr>
          <a:xfrm>
            <a:off x="9401175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industria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7A7D086-E73A-4EF9-80F6-8BA61E406336}"/>
              </a:ext>
            </a:extLst>
          </p:cNvPr>
          <p:cNvSpPr>
            <a:spLocks noGrp="1"/>
          </p:cNvSpPr>
          <p:nvPr/>
        </p:nvSpPr>
        <p:spPr>
          <a:xfrm>
            <a:off x="10763250" y="2905125"/>
            <a:ext cx="476250" cy="476250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480BDEC-D21E-4866-8E37-7F8C6422DC62}"/>
              </a:ext>
            </a:extLst>
          </p:cNvPr>
          <p:cNvSpPr>
            <a:spLocks noGrp="1"/>
          </p:cNvSpPr>
          <p:nvPr/>
        </p:nvSpPr>
        <p:spPr>
          <a:xfrm>
            <a:off x="10696575" y="3038475"/>
            <a:ext cx="6096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1992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316E8FB6-7D03-452E-BC9D-B885629AAEF0}"/>
              </a:ext>
            </a:extLst>
          </p:cNvPr>
          <p:cNvSpPr>
            <a:spLocks noGrp="1"/>
          </p:cNvSpPr>
          <p:nvPr/>
        </p:nvSpPr>
        <p:spPr>
          <a:xfrm>
            <a:off x="10496550" y="3524250"/>
            <a:ext cx="1000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proyección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4338C32F-771B-450F-8B64-8371A7A91D1C}"/>
              </a:ext>
            </a:extLst>
          </p:cNvPr>
          <p:cNvSpPr>
            <a:spLocks noGrp="1"/>
          </p:cNvSpPr>
          <p:nvPr/>
        </p:nvSpPr>
        <p:spPr>
          <a:xfrm>
            <a:off x="6381750" y="4476750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industria + burguesía + puerto + cultura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43FA7605-2599-4147-A7DA-8A58F2D1C043}"/>
              </a:ext>
            </a:extLst>
          </p:cNvPr>
          <p:cNvSpPr>
            <a:spLocks noGrp="1"/>
          </p:cNvSpPr>
          <p:nvPr/>
        </p:nvSpPr>
        <p:spPr>
          <a:xfrm>
            <a:off x="676275" y="6248399"/>
            <a:ext cx="10896600" cy="276225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998D292D-8162-4246-BAEF-E203D6158672}"/>
              </a:ext>
            </a:extLst>
          </p:cNvPr>
          <p:cNvSpPr>
            <a:spLocks noGrp="1"/>
          </p:cNvSpPr>
          <p:nvPr/>
        </p:nvSpPr>
        <p:spPr>
          <a:xfrm>
            <a:off x="838200" y="5767577"/>
            <a:ext cx="10515600" cy="3284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Barcelona convirtió su tradición industrial y mediterránea en una proyección internacional</a:t>
            </a:r>
          </a:p>
        </p:txBody>
      </p:sp>
    </p:spTree>
    <p:extLst>
      <p:ext uri="{BB962C8B-B14F-4D97-AF65-F5344CB8AC3E}">
        <p14:creationId xmlns:p14="http://schemas.microsoft.com/office/powerpoint/2010/main" val="58222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5D01F0B6-C131-4A63-AE64-11962150CA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0C83846-86C0-4EF5-9C80-A3E323761FD7}"/>
              </a:ext>
            </a:extLst>
          </p:cNvPr>
          <p:cNvSpPr>
            <a:spLocks noGrp="1"/>
          </p:cNvSpPr>
          <p:nvPr/>
        </p:nvSpPr>
        <p:spPr>
          <a:xfrm>
            <a:off x="647700" y="285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PREMIÈRE · GEOGRAFÍA · TEMA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9004295-1EC1-45EE-90BC-387E0E41484F}"/>
              </a:ext>
            </a:extLst>
          </p:cNvPr>
          <p:cNvSpPr>
            <a:spLocks noGrp="1"/>
          </p:cNvSpPr>
          <p:nvPr/>
        </p:nvSpPr>
        <p:spPr>
          <a:xfrm>
            <a:off x="9620250" y="2857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CUATRO IDEAS CLAVE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DE60748-BC23-41FF-9D3A-6D563E0A1F52}"/>
              </a:ext>
            </a:extLst>
          </p:cNvPr>
          <p:cNvSpPr>
            <a:spLocks noGrp="1"/>
          </p:cNvSpPr>
          <p:nvPr/>
        </p:nvSpPr>
        <p:spPr>
          <a:xfrm>
            <a:off x="647700" y="6286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Barcelona: metrópoli europea y mediterránea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BE25AAF6-5CFF-4827-921C-914DA06EB418}"/>
              </a:ext>
            </a:extLst>
          </p:cNvPr>
          <p:cNvSpPr>
            <a:spLocks noGrp="1"/>
          </p:cNvSpPr>
          <p:nvPr/>
        </p:nvSpPr>
        <p:spPr>
          <a:xfrm>
            <a:off x="647700" y="1285875"/>
            <a:ext cx="10896600" cy="0"/>
          </a:xfrm>
          <a:prstGeom prst="line">
            <a:avLst/>
          </a:prstGeom>
          <a:ln w="1905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CFE8283C-CE62-414D-9057-FCFEC47E636C}"/>
              </a:ext>
            </a:extLst>
          </p:cNvPr>
          <p:cNvSpPr>
            <a:spLocks noGrp="1"/>
          </p:cNvSpPr>
          <p:nvPr/>
        </p:nvSpPr>
        <p:spPr>
          <a:xfrm>
            <a:off x="647700" y="6419850"/>
            <a:ext cx="11544300" cy="0"/>
          </a:xfrm>
          <a:prstGeom prst="line">
            <a:avLst/>
          </a:prstGeom>
          <a:ln w="9525">
            <a:solidFill>
              <a:srgbClr val="C7D4D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B6A9D26-584C-4E7D-AAA7-F8782953C000}"/>
              </a:ext>
            </a:extLst>
          </p:cNvPr>
          <p:cNvSpPr>
            <a:spLocks noGrp="1"/>
          </p:cNvSpPr>
          <p:nvPr/>
        </p:nvSpPr>
        <p:spPr>
          <a:xfrm>
            <a:off x="647700" y="65151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Tema 1 · Metropolización · 1.7B · Barcelona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6AB2D10-6ABB-441E-A596-17A5B1E8B58F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4000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7461D7A-D22E-4C1C-B0E5-76292CB2B7E3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IDEA 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270562F-8D86-41C3-AC37-E69FE2E3C619}"/>
              </a:ext>
            </a:extLst>
          </p:cNvPr>
          <p:cNvSpPr>
            <a:spLocks noGrp="1"/>
          </p:cNvSpPr>
          <p:nvPr/>
        </p:nvSpPr>
        <p:spPr>
          <a:xfrm>
            <a:off x="723900" y="20955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 nodo del corredor mediterráneo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C916D89-28E5-4ED3-9063-0447CCF72F73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Puerto, aeropuerto, industria, logística, universidades, ferias, cultura y turismo conectan Barcelona con Europa y con el Mediterráneo occidental.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CEE86A8-5817-4390-93EB-F1645524BBF6}"/>
              </a:ext>
            </a:extLst>
          </p:cNvPr>
          <p:cNvSpPr>
            <a:spLocks noGrp="1"/>
          </p:cNvSpPr>
          <p:nvPr/>
        </p:nvSpPr>
        <p:spPr>
          <a:xfrm>
            <a:off x="723900" y="400050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IDEA 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ECF0BA4-5DBF-4180-B20C-082874AE7C2C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Una metrópoli en transición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3469662-B3A9-492B-B39C-0A875C497F8E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La economía se ha diversificado hacia servicios, tecnología y cultura. Pero la vivienda, la presión turística, la movilidad y las desigualdades siguen siendo retos centrales.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03043A37-8CD1-4446-A3EF-ADC16A3085EB}"/>
              </a:ext>
            </a:extLst>
          </p:cNvPr>
          <p:cNvSpPr>
            <a:spLocks noGrp="1"/>
          </p:cNvSpPr>
          <p:nvPr/>
        </p:nvSpPr>
        <p:spPr>
          <a:xfrm>
            <a:off x="7858125" y="2952750"/>
            <a:ext cx="1190625" cy="1190625"/>
          </a:xfrm>
          <a:prstGeom prst="ellipse">
            <a:avLst/>
          </a:prstGeom>
          <a:solidFill>
            <a:srgbClr val="39727A"/>
          </a:solidFill>
          <a:ln w="0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29F3E6F-80EC-405C-A9F8-3F3DD641CC50}"/>
              </a:ext>
            </a:extLst>
          </p:cNvPr>
          <p:cNvSpPr>
            <a:spLocks noGrp="1"/>
          </p:cNvSpPr>
          <p:nvPr/>
        </p:nvSpPr>
        <p:spPr>
          <a:xfrm>
            <a:off x="7924800" y="3314700"/>
            <a:ext cx="1066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BARCELONA</a:t>
            </a:r>
          </a:p>
        </p:txBody>
      </p:sp>
      <p:sp>
        <p:nvSpPr>
          <p:cNvPr id="17" name="Conector recto 16">
            <a:extLst>
              <a:ext uri="{FF2B5EF4-FFF2-40B4-BE49-F238E27FC236}">
                <a16:creationId xmlns:a16="http://schemas.microsoft.com/office/drawing/2014/main" id="{574653EC-543D-40A4-B572-E784F6950F6F}"/>
              </a:ext>
            </a:extLst>
          </p:cNvPr>
          <p:cNvSpPr>
            <a:spLocks noGrp="1"/>
          </p:cNvSpPr>
          <p:nvPr/>
        </p:nvSpPr>
        <p:spPr>
          <a:xfrm flipH="1">
            <a:off x="8842248" y="2190750"/>
            <a:ext cx="968502" cy="828675"/>
          </a:xfrm>
          <a:prstGeom prst="line">
            <a:avLst/>
          </a:prstGeom>
          <a:ln w="47625">
            <a:solidFill>
              <a:srgbClr val="C9854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Conector recto 17">
            <a:extLst>
              <a:ext uri="{FF2B5EF4-FFF2-40B4-BE49-F238E27FC236}">
                <a16:creationId xmlns:a16="http://schemas.microsoft.com/office/drawing/2014/main" id="{989B7F32-6449-48F7-ACDF-709B1798397C}"/>
              </a:ext>
            </a:extLst>
          </p:cNvPr>
          <p:cNvSpPr>
            <a:spLocks noGrp="1"/>
          </p:cNvSpPr>
          <p:nvPr/>
        </p:nvSpPr>
        <p:spPr>
          <a:xfrm>
            <a:off x="8763000" y="3857625"/>
            <a:ext cx="1047750" cy="381000"/>
          </a:xfrm>
          <a:prstGeom prst="line">
            <a:avLst/>
          </a:prstGeom>
          <a:ln w="47625">
            <a:solidFill>
              <a:srgbClr val="39727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Conector recto 18">
            <a:extLst>
              <a:ext uri="{FF2B5EF4-FFF2-40B4-BE49-F238E27FC236}">
                <a16:creationId xmlns:a16="http://schemas.microsoft.com/office/drawing/2014/main" id="{A5083AC0-D455-4E68-970B-A504E0CAF54E}"/>
              </a:ext>
            </a:extLst>
          </p:cNvPr>
          <p:cNvSpPr>
            <a:spLocks noGrp="1"/>
          </p:cNvSpPr>
          <p:nvPr/>
        </p:nvSpPr>
        <p:spPr>
          <a:xfrm flipV="1">
            <a:off x="7690103" y="3448051"/>
            <a:ext cx="110872" cy="1"/>
          </a:xfrm>
          <a:prstGeom prst="line">
            <a:avLst/>
          </a:prstGeom>
          <a:ln w="47625">
            <a:solidFill>
              <a:srgbClr val="B85F5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8238A54-2688-496B-8D41-B4848DFA5920}"/>
              </a:ext>
            </a:extLst>
          </p:cNvPr>
          <p:cNvSpPr>
            <a:spLocks noGrp="1"/>
          </p:cNvSpPr>
          <p:nvPr/>
        </p:nvSpPr>
        <p:spPr>
          <a:xfrm>
            <a:off x="9763125" y="1905000"/>
            <a:ext cx="1143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C98548"/>
                </a:solidFill>
                <a:latin typeface="Bitstream Charter"/>
                <a:ea typeface="Bitstream Charter"/>
                <a:cs typeface="Bitstream Charter"/>
              </a:rPr>
              <a:t>EUROPA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327317B-E69D-44FF-927A-B9213EFB44D2}"/>
              </a:ext>
            </a:extLst>
          </p:cNvPr>
          <p:cNvSpPr>
            <a:spLocks noGrp="1"/>
          </p:cNvSpPr>
          <p:nvPr/>
        </p:nvSpPr>
        <p:spPr>
          <a:xfrm>
            <a:off x="9810750" y="4238625"/>
            <a:ext cx="1428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39727A"/>
                </a:solidFill>
                <a:latin typeface="Bitstream Charter"/>
                <a:ea typeface="Bitstream Charter"/>
                <a:cs typeface="Bitstream Charter"/>
              </a:rPr>
              <a:t>MEDITERRÁNEO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8B33482-2375-412C-AE0B-029238B47BCE}"/>
              </a:ext>
            </a:extLst>
          </p:cNvPr>
          <p:cNvSpPr>
            <a:spLocks noGrp="1"/>
          </p:cNvSpPr>
          <p:nvPr/>
        </p:nvSpPr>
        <p:spPr>
          <a:xfrm>
            <a:off x="6115050" y="3367088"/>
            <a:ext cx="1809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dirty="0">
                <a:solidFill>
                  <a:srgbClr val="B85F5A"/>
                </a:solidFill>
                <a:latin typeface="Bitstream Charter"/>
                <a:ea typeface="Bitstream Charter"/>
                <a:cs typeface="Bitstream Charter"/>
              </a:rPr>
              <a:t>ÁREA METROPOLITANA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2D83C17-E14B-4260-87A0-10787B20C41F}"/>
              </a:ext>
            </a:extLst>
          </p:cNvPr>
          <p:cNvSpPr>
            <a:spLocks noGrp="1"/>
          </p:cNvSpPr>
          <p:nvPr/>
        </p:nvSpPr>
        <p:spPr>
          <a:xfrm>
            <a:off x="6667500" y="5095875"/>
            <a:ext cx="4095750" cy="400050"/>
          </a:xfrm>
          <a:prstGeom prst="roundRect">
            <a:avLst>
              <a:gd name="adj" fmla="val 19048"/>
            </a:avLst>
          </a:prstGeom>
          <a:solidFill>
            <a:srgbClr val="EAF2F3"/>
          </a:solidFill>
          <a:ln w="0">
            <a:solidFill>
              <a:srgbClr val="EAF2F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8F8881A-B450-40CD-8A93-0399872E6E87}"/>
              </a:ext>
            </a:extLst>
          </p:cNvPr>
          <p:cNvSpPr>
            <a:spLocks noGrp="1"/>
          </p:cNvSpPr>
          <p:nvPr/>
        </p:nvSpPr>
        <p:spPr>
          <a:xfrm>
            <a:off x="6858000" y="5210175"/>
            <a:ext cx="37147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384B"/>
                </a:solidFill>
                <a:latin typeface="Bitstream Charter"/>
                <a:ea typeface="Bitstream Charter"/>
                <a:cs typeface="Bitstream Charter"/>
              </a:rPr>
              <a:t>vivienda · turismo · movilidad · desigualdad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CC9AE42A-0AFD-4249-84A9-19BCF4DCFFCD}"/>
              </a:ext>
            </a:extLst>
          </p:cNvPr>
          <p:cNvSpPr>
            <a:spLocks noGrp="1"/>
          </p:cNvSpPr>
          <p:nvPr/>
        </p:nvSpPr>
        <p:spPr>
          <a:xfrm>
            <a:off x="690372" y="6124575"/>
            <a:ext cx="10896600" cy="438148"/>
          </a:xfrm>
          <a:prstGeom prst="roundRect">
            <a:avLst>
              <a:gd name="adj" fmla="val 17391"/>
            </a:avLst>
          </a:prstGeom>
          <a:solidFill>
            <a:srgbClr val="17384B"/>
          </a:solidFill>
          <a:ln w="0">
            <a:solidFill>
              <a:srgbClr val="17384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A9B4BD7-A656-4BFD-B09F-B712443E6DEA}"/>
              </a:ext>
            </a:extLst>
          </p:cNvPr>
          <p:cNvSpPr>
            <a:spLocks noGrp="1"/>
          </p:cNvSpPr>
          <p:nvPr/>
        </p:nvSpPr>
        <p:spPr>
          <a:xfrm>
            <a:off x="838200" y="5686424"/>
            <a:ext cx="10515600" cy="69532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Barcelona es una metrópoli industrial, portuaria, europea y cultural en transformación</a:t>
            </a:r>
          </a:p>
        </p:txBody>
      </p:sp>
    </p:spTree>
    <p:extLst>
      <p:ext uri="{BB962C8B-B14F-4D97-AF65-F5344CB8AC3E}">
        <p14:creationId xmlns:p14="http://schemas.microsoft.com/office/powerpoint/2010/main" val="112488043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1340</Words>
  <Application>Microsoft Office PowerPoint</Application>
  <DocSecurity>0</DocSecurity>
  <PresentationFormat>Panorámica</PresentationFormat>
  <Paragraphs>215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Aptos</vt:lpstr>
      <vt:lpstr>Bitstream Charter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miguel a richart bernardo</cp:lastModifiedBy>
  <cp:revision>1</cp:revision>
  <dcterms:created xsi:type="dcterms:W3CDTF">2026-10-07T20:47:59Z</dcterms:created>
  <dcterms:modified xsi:type="dcterms:W3CDTF">2026-10-07T20:57:06Z</dcterms:modified>
</cp:coreProperties>
</file>